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578" r:id="rId4"/>
  </p:sldMasterIdLst>
  <p:notesMasterIdLst>
    <p:notesMasterId r:id="rId79"/>
  </p:notesMasterIdLst>
  <p:handoutMasterIdLst>
    <p:handoutMasterId r:id="rId80"/>
  </p:handoutMasterIdLst>
  <p:sldIdLst>
    <p:sldId id="256" r:id="rId5"/>
    <p:sldId id="279" r:id="rId6"/>
    <p:sldId id="294" r:id="rId7"/>
    <p:sldId id="295" r:id="rId8"/>
    <p:sldId id="296" r:id="rId9"/>
    <p:sldId id="317" r:id="rId10"/>
    <p:sldId id="393" r:id="rId11"/>
    <p:sldId id="426" r:id="rId12"/>
    <p:sldId id="297" r:id="rId13"/>
    <p:sldId id="320" r:id="rId14"/>
    <p:sldId id="360" r:id="rId15"/>
    <p:sldId id="343" r:id="rId16"/>
    <p:sldId id="354" r:id="rId17"/>
    <p:sldId id="318" r:id="rId18"/>
    <p:sldId id="327" r:id="rId19"/>
    <p:sldId id="347" r:id="rId20"/>
    <p:sldId id="345" r:id="rId21"/>
    <p:sldId id="328" r:id="rId22"/>
    <p:sldId id="398" r:id="rId23"/>
    <p:sldId id="330" r:id="rId24"/>
    <p:sldId id="329" r:id="rId25"/>
    <p:sldId id="331" r:id="rId26"/>
    <p:sldId id="332" r:id="rId27"/>
    <p:sldId id="333" r:id="rId28"/>
    <p:sldId id="334" r:id="rId29"/>
    <p:sldId id="336" r:id="rId30"/>
    <p:sldId id="338" r:id="rId31"/>
    <p:sldId id="335" r:id="rId32"/>
    <p:sldId id="337" r:id="rId33"/>
    <p:sldId id="355" r:id="rId34"/>
    <p:sldId id="422" r:id="rId35"/>
    <p:sldId id="424" r:id="rId36"/>
    <p:sldId id="407" r:id="rId37"/>
    <p:sldId id="408" r:id="rId38"/>
    <p:sldId id="357" r:id="rId39"/>
    <p:sldId id="353" r:id="rId40"/>
    <p:sldId id="358" r:id="rId41"/>
    <p:sldId id="359" r:id="rId42"/>
    <p:sldId id="362" r:id="rId43"/>
    <p:sldId id="361" r:id="rId44"/>
    <p:sldId id="363" r:id="rId45"/>
    <p:sldId id="364" r:id="rId46"/>
    <p:sldId id="367" r:id="rId47"/>
    <p:sldId id="368" r:id="rId48"/>
    <p:sldId id="369" r:id="rId49"/>
    <p:sldId id="400" r:id="rId50"/>
    <p:sldId id="379" r:id="rId51"/>
    <p:sldId id="380" r:id="rId52"/>
    <p:sldId id="370" r:id="rId53"/>
    <p:sldId id="372" r:id="rId54"/>
    <p:sldId id="373" r:id="rId55"/>
    <p:sldId id="374" r:id="rId56"/>
    <p:sldId id="377" r:id="rId57"/>
    <p:sldId id="378" r:id="rId58"/>
    <p:sldId id="404" r:id="rId59"/>
    <p:sldId id="381" r:id="rId60"/>
    <p:sldId id="402" r:id="rId61"/>
    <p:sldId id="403" r:id="rId62"/>
    <p:sldId id="391" r:id="rId63"/>
    <p:sldId id="392" r:id="rId64"/>
    <p:sldId id="383" r:id="rId65"/>
    <p:sldId id="366" r:id="rId66"/>
    <p:sldId id="278" r:id="rId67"/>
    <p:sldId id="427" r:id="rId68"/>
    <p:sldId id="428" r:id="rId69"/>
    <p:sldId id="429" r:id="rId70"/>
    <p:sldId id="430" r:id="rId71"/>
    <p:sldId id="431" r:id="rId72"/>
    <p:sldId id="432" r:id="rId73"/>
    <p:sldId id="433" r:id="rId74"/>
    <p:sldId id="434" r:id="rId75"/>
    <p:sldId id="435" r:id="rId76"/>
    <p:sldId id="436" r:id="rId77"/>
    <p:sldId id="437" r:id="rId7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 Smith" initials="MCS" lastIdx="32" clrIdx="0"/>
  <p:cmAuthor id="1" name="Microsoft Office User" initials="Office" lastIdx="1" clrIdx="1">
    <p:extLst/>
  </p:cmAuthor>
  <p:cmAuthor id="2" name="MarkT" initials="Office" lastIdx="1" clrIdx="2">
    <p:extLst/>
  </p:cmAuthor>
  <p:cmAuthor id="3" name="MarkT" initials="Office [2]" lastIdx="1" clrIdx="3">
    <p:extLst/>
  </p:cmAuthor>
  <p:cmAuthor id="4" name="MarkT" initials="Office [3]" lastIdx="1" clrIdx="4">
    <p:extLst/>
  </p:cmAuthor>
  <p:cmAuthor id="5" name="MarkT" initials="Office [4]" lastIdx="1" clrIdx="5">
    <p:extLst/>
  </p:cmAuthor>
  <p:cmAuthor id="6" name="MarkT" initials="Office [5]" lastIdx="1" clrIdx="6">
    <p:extLst/>
  </p:cmAuthor>
  <p:cmAuthor id="7" name="MarkT" initials="Office [6]" lastIdx="1" clrIdx="7">
    <p:extLst/>
  </p:cmAuthor>
  <p:cmAuthor id="8" name="MarkT" initials="Office [7]" lastIdx="1" clrIdx="8">
    <p:extLst/>
  </p:cmAuthor>
  <p:cmAuthor id="9" name="MarkT" initials="Office [8]" lastIdx="1" clrIdx="9">
    <p:extLst/>
  </p:cmAuthor>
  <p:cmAuthor id="10" name="MarkT" initials="Office [9]" lastIdx="1" clrIdx="10">
    <p:extLst/>
  </p:cmAuthor>
  <p:cmAuthor id="11" name="MarkT" initials="Office [10]" lastIdx="1" clrIdx="11">
    <p:extLst/>
  </p:cmAuthor>
  <p:cmAuthor id="12" name="MarkT" initials="Office [11]" lastIdx="1" clrIdx="12">
    <p:extLst/>
  </p:cmAuthor>
  <p:cmAuthor id="13" name="MarkT" initials="Office [12]" lastIdx="1" clrIdx="13">
    <p:extLst/>
  </p:cmAuthor>
  <p:cmAuthor id="14" name="MarkT" initials="Office [13]" lastIdx="1" clrIdx="14">
    <p:extLst/>
  </p:cmAuthor>
  <p:cmAuthor id="15" name="MarkT" initials="Office [14]" lastIdx="1" clrIdx="15">
    <p:extLst/>
  </p:cmAuthor>
  <p:cmAuthor id="16" name="MarkT" initials="Office [15]" lastIdx="1" clrIdx="16">
    <p:extLst/>
  </p:cmAuthor>
  <p:cmAuthor id="17" name="MarkT" initials="Office [16]" lastIdx="1" clrIdx="17">
    <p:extLst/>
  </p:cmAuthor>
  <p:cmAuthor id="18" name="MarkT" initials="Office [17]" lastIdx="1" clrIdx="18">
    <p:extLst/>
  </p:cmAuthor>
  <p:cmAuthor id="19" name="MarkT" initials="Office [18]" lastIdx="1" clrIdx="19">
    <p:extLst/>
  </p:cmAuthor>
  <p:cmAuthor id="20" name="MarkT" initials="Office [19]" lastIdx="1" clrIdx="20">
    <p:extLst/>
  </p:cmAuthor>
  <p:cmAuthor id="21" name="MarkT" initials="Office [20]" lastIdx="1" clrIdx="21">
    <p:extLst/>
  </p:cmAuthor>
  <p:cmAuthor id="22" name="MarkT" initials="Office [21]" lastIdx="1" clrIdx="22">
    <p:extLst/>
  </p:cmAuthor>
  <p:cmAuthor id="23" name="MarkT" initials="Office [22]" lastIdx="1" clrIdx="23">
    <p:extLst/>
  </p:cmAuthor>
  <p:cmAuthor id="24" name="MarkT" initials="Office [23]" lastIdx="1" clrIdx="24">
    <p:extLst/>
  </p:cmAuthor>
  <p:cmAuthor id="25" name="MarkT" initials="Office [24]" lastIdx="1" clrIdx="25">
    <p:extLst/>
  </p:cmAuthor>
  <p:cmAuthor id="26" name="MarkT" initials="Office [25]" lastIdx="1" clrIdx="26">
    <p:extLst/>
  </p:cmAuthor>
  <p:cmAuthor id="27" name="MarkT" initials="Office [26]" lastIdx="1" clrIdx="27">
    <p:extLst/>
  </p:cmAuthor>
  <p:cmAuthor id="28" name="MarkT" initials="Office [27]" lastIdx="1" clrIdx="28">
    <p:extLst/>
  </p:cmAuthor>
  <p:cmAuthor id="29" name="MarkT" initials="Office [28]" lastIdx="1" clrIdx="29">
    <p:extLst/>
  </p:cmAuthor>
  <p:cmAuthor id="30" name="MarkT" initials="Office [29]" lastIdx="1" clrIdx="30">
    <p:extLst/>
  </p:cmAuthor>
  <p:cmAuthor id="31" name="MarkT" initials="Office [30]" lastIdx="1" clrIdx="31">
    <p:extLst/>
  </p:cmAuthor>
  <p:cmAuthor id="32" name="MarkT" initials="Office [31]" lastIdx="1" clrIdx="32">
    <p:extLst/>
  </p:cmAuthor>
  <p:cmAuthor id="33" name="MarkT" initials="Office [32]" lastIdx="1" clrIdx="33">
    <p:extLst/>
  </p:cmAuthor>
  <p:cmAuthor id="34" name="MarkT" initials="Office [33]" lastIdx="1" clrIdx="34">
    <p:extLst/>
  </p:cmAuthor>
  <p:cmAuthor id="35" name="MarkT" initials="Office [34]" lastIdx="1" clrIdx="35">
    <p:extLst/>
  </p:cmAuthor>
  <p:cmAuthor id="36" name="MarkT" initials="Office [35]" lastIdx="1" clrIdx="36">
    <p:extLst/>
  </p:cmAuthor>
  <p:cmAuthor id="37" name="MarkT" initials="Office [36]" lastIdx="2" clrIdx="37">
    <p:extLst/>
  </p:cmAuthor>
  <p:cmAuthor id="38" name="MarkT" initials="Office [37]" lastIdx="1" clrIdx="38">
    <p:extLst/>
  </p:cmAuthor>
  <p:cmAuthor id="39" name="Mark T" initials="MT" lastIdx="2" clrIdx="39"/>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79781"/>
    <a:srgbClr val="A24109"/>
    <a:srgbClr val="008000"/>
    <a:srgbClr val="009193"/>
    <a:srgbClr val="0432FF"/>
    <a:srgbClr val="D2570F"/>
    <a:srgbClr val="FF841D"/>
    <a:srgbClr val="929000"/>
    <a:srgbClr val="2A8FA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64" autoAdjust="0"/>
    <p:restoredTop sz="73171" autoAdjust="0"/>
  </p:normalViewPr>
  <p:slideViewPr>
    <p:cSldViewPr snapToGrid="0" snapToObjects="1">
      <p:cViewPr varScale="1">
        <p:scale>
          <a:sx n="167" d="100"/>
          <a:sy n="167" d="100"/>
        </p:scale>
        <p:origin x="1216" y="184"/>
      </p:cViewPr>
      <p:guideLst>
        <p:guide orient="horz" pos="1620"/>
        <p:guide pos="2880"/>
      </p:guideLst>
    </p:cSldViewPr>
  </p:slideViewPr>
  <p:notesTextViewPr>
    <p:cViewPr>
      <p:scale>
        <a:sx n="140" d="100"/>
        <a:sy n="140" d="100"/>
      </p:scale>
      <p:origin x="0" y="0"/>
    </p:cViewPr>
  </p:notesTextViewPr>
  <p:sorterViewPr>
    <p:cViewPr>
      <p:scale>
        <a:sx n="149" d="100"/>
        <a:sy n="149" d="100"/>
      </p:scale>
      <p:origin x="0" y="0"/>
    </p:cViewPr>
  </p:sorterViewPr>
  <p:notesViewPr>
    <p:cSldViewPr snapToGrid="0" snapToObjects="1">
      <p:cViewPr varScale="1">
        <p:scale>
          <a:sx n="109" d="100"/>
          <a:sy n="109" d="100"/>
        </p:scale>
        <p:origin x="3357"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handoutMaster" Target="handoutMasters/handoutMaster1.xml"/><Relationship Id="rId81" Type="http://schemas.openxmlformats.org/officeDocument/2006/relationships/commentAuthors" Target="commentAuthors.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notesMaster" Target="notesMasters/notesMaster1.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Light" charset="0"/>
              </a:rPr>
              <a:t>XAM101 – Intro to Mobile Development</a:t>
            </a:r>
            <a:endParaRPr lang="en-US" dirty="0">
              <a:latin typeface="Segoe UI Light"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dirty="0" smtClean="0">
                <a:latin typeface="Segoe UI Light" charset="0"/>
              </a:rPr>
              <a:t>Xamarin University</a:t>
            </a:r>
            <a:endParaRPr lang="en-US" dirty="0">
              <a:latin typeface="Segoe UI Light"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smtClean="0">
                <a:latin typeface="Segoe UI Light" charset="0"/>
              </a:rPr>
              <a:t>Copyright © 2014 Xamarin</a:t>
            </a:r>
            <a:endParaRPr lang="en-US" dirty="0">
              <a:latin typeface="Segoe UI Light"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586C5FA-3D93-164B-9593-E760200B6024}" type="slidenum">
              <a:rPr lang="en-US" smtClean="0">
                <a:latin typeface="Segoe UI Light" charset="0"/>
              </a:rPr>
              <a:t>‹#›</a:t>
            </a:fld>
            <a:endParaRPr lang="en-US" dirty="0">
              <a:latin typeface="Segoe UI Light" charset="0"/>
            </a:endParaRPr>
          </a:p>
        </p:txBody>
      </p:sp>
    </p:spTree>
    <p:extLst>
      <p:ext uri="{BB962C8B-B14F-4D97-AF65-F5344CB8AC3E}">
        <p14:creationId xmlns:p14="http://schemas.microsoft.com/office/powerpoint/2010/main" val="31385885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256112"/>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381000" y="3895838"/>
            <a:ext cx="6096000" cy="5060770"/>
          </a:xfrm>
          <a:prstGeom prst="rect">
            <a:avLst/>
          </a:prstGeom>
        </p:spPr>
        <p:txBody>
          <a:bodyPr vert="horz" lIns="91440" tIns="45720" rIns="91440" bIns="45720"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2" name="Slide Number Placeholder 1"/>
          <p:cNvSpPr>
            <a:spLocks noGrp="1"/>
          </p:cNvSpPr>
          <p:nvPr>
            <p:ph type="sldNum" sz="quarter" idx="5"/>
          </p:nvPr>
        </p:nvSpPr>
        <p:spPr>
          <a:xfrm>
            <a:off x="6577239" y="68417"/>
            <a:ext cx="189154" cy="184666"/>
          </a:xfrm>
          <a:prstGeom prst="rect">
            <a:avLst/>
          </a:prstGeom>
        </p:spPr>
        <p:txBody>
          <a:bodyPr vert="horz" wrap="none" lIns="0" tIns="0" rIns="0" bIns="0" rtlCol="0" anchor="ctr" anchorCtr="0">
            <a:spAutoFit/>
          </a:bodyPr>
          <a:lstStyle>
            <a:lvl1pPr algn="r">
              <a:defRPr sz="1200" baseline="0">
                <a:latin typeface="Segoe UI Light" panose="020B0502040204020203" pitchFamily="34" charset="0"/>
              </a:defRPr>
            </a:lvl1pPr>
          </a:lstStyle>
          <a:p>
            <a:fld id="{A59B0A4E-FB7C-417E-8220-BD77FD55C7D4}" type="slidenum">
              <a:rPr lang="en-US" smtClean="0"/>
              <a:pPr/>
              <a:t>‹#›</a:t>
            </a:fld>
            <a:endParaRPr lang="en-US" dirty="0"/>
          </a:p>
        </p:txBody>
      </p:sp>
    </p:spTree>
    <p:extLst>
      <p:ext uri="{BB962C8B-B14F-4D97-AF65-F5344CB8AC3E}">
        <p14:creationId xmlns:p14="http://schemas.microsoft.com/office/powerpoint/2010/main" val="4263707924"/>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b="0" i="0" kern="1200">
        <a:solidFill>
          <a:schemeClr val="tx1"/>
        </a:solidFill>
        <a:latin typeface="Segoe UI Light" charset="0"/>
        <a:ea typeface="ＭＳ Ｐゴシック" charset="0"/>
        <a:cs typeface="ＭＳ Ｐゴシック" charset="0"/>
      </a:defRPr>
    </a:lvl1pPr>
    <a:lvl2pPr marL="457200" algn="l" defTabSz="457200" rtl="0" eaLnBrk="0" fontAlgn="base" hangingPunct="0">
      <a:spcBef>
        <a:spcPct val="30000"/>
      </a:spcBef>
      <a:spcAft>
        <a:spcPct val="0"/>
      </a:spcAft>
      <a:defRPr sz="1200" b="0" i="0" kern="1200">
        <a:solidFill>
          <a:schemeClr val="tx1"/>
        </a:solidFill>
        <a:latin typeface="Segoe UI Light" charset="0"/>
        <a:ea typeface="ＭＳ Ｐゴシック" charset="0"/>
        <a:cs typeface="+mn-cs"/>
      </a:defRPr>
    </a:lvl2pPr>
    <a:lvl3pPr marL="914400" algn="l" defTabSz="457200" rtl="0" eaLnBrk="0" fontAlgn="base" hangingPunct="0">
      <a:spcBef>
        <a:spcPct val="30000"/>
      </a:spcBef>
      <a:spcAft>
        <a:spcPct val="0"/>
      </a:spcAft>
      <a:defRPr sz="1200" b="0" i="0" kern="1200">
        <a:solidFill>
          <a:schemeClr val="tx1"/>
        </a:solidFill>
        <a:latin typeface="Segoe UI Light" charset="0"/>
        <a:ea typeface="ＭＳ Ｐゴシック" charset="0"/>
        <a:cs typeface="+mn-cs"/>
      </a:defRPr>
    </a:lvl3pPr>
    <a:lvl4pPr marL="1371600" algn="l" defTabSz="457200" rtl="0" eaLnBrk="0" fontAlgn="base" hangingPunct="0">
      <a:spcBef>
        <a:spcPct val="30000"/>
      </a:spcBef>
      <a:spcAft>
        <a:spcPct val="0"/>
      </a:spcAft>
      <a:defRPr sz="1200" b="0" i="0" kern="1200">
        <a:solidFill>
          <a:schemeClr val="tx1"/>
        </a:solidFill>
        <a:latin typeface="Segoe UI Light" charset="0"/>
        <a:ea typeface="ＭＳ Ｐゴシック" charset="0"/>
        <a:cs typeface="+mn-cs"/>
      </a:defRPr>
    </a:lvl4pPr>
    <a:lvl5pPr marL="1828800" algn="l" defTabSz="457200" rtl="0" eaLnBrk="0" fontAlgn="base" hangingPunct="0">
      <a:spcBef>
        <a:spcPct val="30000"/>
      </a:spcBef>
      <a:spcAft>
        <a:spcPct val="0"/>
      </a:spcAft>
      <a:defRPr sz="1200" b="0" i="0" kern="1200">
        <a:solidFill>
          <a:schemeClr val="tx1"/>
        </a:solidFill>
        <a:latin typeface="Segoe UI Light"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Pct val="100000"/>
              <a:buFont typeface="Arial"/>
              <a:buNone/>
              <a:tabLst/>
              <a:defRPr/>
            </a:pPr>
            <a:r>
              <a:rPr lang="en-US" dirty="0" smtClean="0"/>
              <a:t>How</a:t>
            </a:r>
            <a:r>
              <a:rPr lang="en-US" baseline="0" dirty="0" smtClean="0"/>
              <a:t> memory is handled in </a:t>
            </a:r>
            <a:r>
              <a:rPr lang="en-US" baseline="0" dirty="0" err="1" smtClean="0"/>
              <a:t>.Net</a:t>
            </a:r>
            <a:r>
              <a:rPr lang="en-US" baseline="0" dirty="0" smtClean="0"/>
              <a:t>/Mono</a:t>
            </a:r>
          </a:p>
          <a:p>
            <a:pPr marL="171450" marR="0" lvl="0" indent="-171450" algn="l" defTabSz="457200" rtl="0" eaLnBrk="0" fontAlgn="base" latinLnBrk="0" hangingPunct="0">
              <a:lnSpc>
                <a:spcPct val="100000"/>
              </a:lnSpc>
              <a:spcBef>
                <a:spcPct val="30000"/>
              </a:spcBef>
              <a:spcAft>
                <a:spcPct val="0"/>
              </a:spcAft>
              <a:buClrTx/>
              <a:buSzPct val="100000"/>
              <a:buFont typeface="Arial"/>
              <a:buNone/>
              <a:tabLst/>
              <a:defRPr/>
            </a:pPr>
            <a:r>
              <a:rPr lang="en-US" baseline="0" dirty="0" smtClean="0"/>
              <a:t>Typical .NET memory issues</a:t>
            </a:r>
          </a:p>
          <a:p>
            <a:pPr marL="171450" marR="0" lvl="0" indent="-171450" algn="l" defTabSz="457200" rtl="0" eaLnBrk="0" fontAlgn="base" latinLnBrk="0" hangingPunct="0">
              <a:lnSpc>
                <a:spcPct val="100000"/>
              </a:lnSpc>
              <a:spcBef>
                <a:spcPct val="30000"/>
              </a:spcBef>
              <a:spcAft>
                <a:spcPct val="0"/>
              </a:spcAft>
              <a:buClrTx/>
              <a:buSzPct val="100000"/>
              <a:buFont typeface="Arial"/>
              <a:buNone/>
              <a:tabLst/>
              <a:defRPr/>
            </a:pPr>
            <a:r>
              <a:rPr lang="en-US" baseline="0" dirty="0" err="1" smtClean="0"/>
              <a:t>Xamarin.iOS</a:t>
            </a:r>
            <a:r>
              <a:rPr lang="en-US" baseline="0" dirty="0" smtClean="0"/>
              <a:t> Memory and common pitfalls</a:t>
            </a:r>
          </a:p>
          <a:p>
            <a:pPr marL="171450" marR="0" lvl="0" indent="-171450" algn="l" defTabSz="457200" rtl="0" eaLnBrk="0" fontAlgn="base" latinLnBrk="0" hangingPunct="0">
              <a:lnSpc>
                <a:spcPct val="100000"/>
              </a:lnSpc>
              <a:spcBef>
                <a:spcPct val="30000"/>
              </a:spcBef>
              <a:spcAft>
                <a:spcPct val="0"/>
              </a:spcAft>
              <a:buClrTx/>
              <a:buSzPct val="100000"/>
              <a:buFont typeface="Arial"/>
              <a:buNone/>
              <a:tabLst/>
              <a:defRPr/>
            </a:pPr>
            <a:r>
              <a:rPr lang="en-US" baseline="0" dirty="0" err="1" smtClean="0"/>
              <a:t>Xamarin.Android</a:t>
            </a:r>
            <a:r>
              <a:rPr lang="en-US" baseline="0" dirty="0" smtClean="0"/>
              <a:t> Memory and common pitfalls</a:t>
            </a:r>
            <a:endParaRPr lang="en-US" dirty="0"/>
          </a:p>
        </p:txBody>
      </p:sp>
      <p:sp>
        <p:nvSpPr>
          <p:cNvPr id="4" name="Slide Number Placeholder 3"/>
          <p:cNvSpPr>
            <a:spLocks noGrp="1"/>
          </p:cNvSpPr>
          <p:nvPr>
            <p:ph type="sldNum" sz="quarter" idx="10"/>
          </p:nvPr>
        </p:nvSpPr>
        <p:spPr/>
        <p:txBody>
          <a:bodyPr/>
          <a:lstStyle/>
          <a:p>
            <a:fld id="{81E7F325-6161-0244-860E-F585918BC13A}" type="slidenum">
              <a:rPr lang="en-US" smtClean="0"/>
              <a:pPr/>
              <a:t>1</a:t>
            </a:fld>
            <a:endParaRPr lang="en-US"/>
          </a:p>
        </p:txBody>
      </p:sp>
      <p:sp>
        <p:nvSpPr>
          <p:cNvPr id="17" name="Slide Image Placeholder 16"/>
          <p:cNvSpPr>
            <a:spLocks noGrp="1" noRot="1" noChangeAspect="1"/>
          </p:cNvSpPr>
          <p:nvPr>
            <p:ph type="sldImg"/>
          </p:nvPr>
        </p:nvSpPr>
        <p:spPr>
          <a:xfrm>
            <a:off x="990600" y="307975"/>
            <a:ext cx="4876800" cy="2743200"/>
          </a:xfrm>
        </p:spPr>
      </p:sp>
    </p:spTree>
    <p:extLst>
      <p:ext uri="{BB962C8B-B14F-4D97-AF65-F5344CB8AC3E}">
        <p14:creationId xmlns:p14="http://schemas.microsoft.com/office/powerpoint/2010/main" val="1638104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Let's talk about</a:t>
            </a:r>
            <a:r>
              <a:rPr lang="en-US" baseline="0" dirty="0" smtClean="0"/>
              <a:t> process memory for a second. When the OS starts your app, it is launching a process – just like the processes you see in Task Manager (Windows) or Activity Monitor (Mac).</a:t>
            </a:r>
          </a:p>
          <a:p>
            <a:endParaRPr lang="en-US" baseline="0" dirty="0" smtClean="0"/>
          </a:p>
          <a:p>
            <a:r>
              <a:rPr lang="en-US" b="1" u="sng" dirty="0" smtClean="0"/>
              <a:t>[Next]</a:t>
            </a:r>
          </a:p>
          <a:p>
            <a:r>
              <a:rPr lang="en-US" dirty="0" smtClean="0"/>
              <a:t>As part of that, it provides</a:t>
            </a:r>
            <a:r>
              <a:rPr lang="en-US" baseline="0" dirty="0" smtClean="0"/>
              <a:t> some amount of virtual memory to the process and every allocation request made by the process is satisfied out of this bounded space. When you run out of this process memory, the operating system will typically terminate your application.</a:t>
            </a:r>
          </a:p>
          <a:p>
            <a:endParaRPr lang="en-US" baseline="0" dirty="0" smtClean="0"/>
          </a:p>
          <a:p>
            <a:r>
              <a:rPr lang="en-US" baseline="0" dirty="0" smtClean="0"/>
              <a:t>In this memory, the system allocates the native things we work with – this includes the UI controls we compose our screens with.</a:t>
            </a:r>
          </a:p>
          <a:p>
            <a:r>
              <a:rPr lang="en-US" baseline="0" dirty="0" smtClean="0"/>
              <a:t>&gt; On iOS, that's things like </a:t>
            </a:r>
            <a:r>
              <a:rPr lang="en-US" b="1" baseline="0" dirty="0" err="1" smtClean="0"/>
              <a:t>UIViews</a:t>
            </a:r>
            <a:r>
              <a:rPr lang="en-US" baseline="0" dirty="0" smtClean="0"/>
              <a:t> and </a:t>
            </a:r>
            <a:r>
              <a:rPr lang="en-US" b="1" baseline="0" dirty="0" err="1" smtClean="0"/>
              <a:t>UIImages</a:t>
            </a:r>
            <a:endParaRPr lang="en-US" b="1" baseline="0" dirty="0" smtClean="0"/>
          </a:p>
          <a:p>
            <a:r>
              <a:rPr lang="en-US" baseline="0" dirty="0" smtClean="0"/>
              <a:t>&gt; On Android we have </a:t>
            </a:r>
            <a:r>
              <a:rPr lang="en-US" b="1" baseline="0" dirty="0" smtClean="0"/>
              <a:t>Activities</a:t>
            </a:r>
            <a:r>
              <a:rPr lang="en-US" baseline="0" dirty="0" smtClean="0"/>
              <a:t> and control widgets</a:t>
            </a:r>
          </a:p>
          <a:p>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1" u="sng" dirty="0" smtClean="0"/>
              <a:t>[Next]</a:t>
            </a:r>
            <a:endParaRPr lang="en-US" baseline="0" dirty="0" smtClean="0"/>
          </a:p>
          <a:p>
            <a:r>
              <a:rPr lang="en-US" baseline="0" dirty="0" smtClean="0"/>
              <a:t>In a native app, we'd stop there, but in a Xamarin app, we have a .NET runtime based on Mono which is allocating managed objects for us. The memory it uses is a subset of the process memory the native things are allocated from. This is the memory that is being garbage collected by Mono, but as developers, we are concerned with the whole picture – not just the managed side because memory that is allocated but not released by either Xamarin or the native platform will cause problems in our app.</a:t>
            </a:r>
            <a:br>
              <a:rPr lang="en-US" baseline="0" dirty="0" smtClean="0"/>
            </a:b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10</a:t>
            </a:fld>
            <a:endParaRPr lang="en-US" dirty="0"/>
          </a:p>
        </p:txBody>
      </p:sp>
    </p:spTree>
    <p:extLst>
      <p:ext uri="{BB962C8B-B14F-4D97-AF65-F5344CB8AC3E}">
        <p14:creationId xmlns:p14="http://schemas.microsoft.com/office/powerpoint/2010/main" val="395424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Where we run into trouble</a:t>
            </a:r>
            <a:r>
              <a:rPr lang="en-US" baseline="0" dirty="0" smtClean="0"/>
              <a:t> is often in where these two worlds overlap. Some objects we work with in our Xamarin apps have a representation in both the native world (iOS and Android) and in our managed sandbox. These are special objects which must be handled correctly because either side can decide that the object is no longer used but we really can't get rid of the object until </a:t>
            </a:r>
            <a:r>
              <a:rPr lang="en-US" i="1" baseline="0" dirty="0" smtClean="0"/>
              <a:t>both</a:t>
            </a:r>
            <a:r>
              <a:rPr lang="en-US" i="0" baseline="0" dirty="0" smtClean="0"/>
              <a:t> sides agree that it's not needed anymore.</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11</a:t>
            </a:fld>
            <a:endParaRPr lang="en-US" dirty="0"/>
          </a:p>
        </p:txBody>
      </p:sp>
    </p:spTree>
    <p:extLst>
      <p:ext uri="{BB962C8B-B14F-4D97-AF65-F5344CB8AC3E}">
        <p14:creationId xmlns:p14="http://schemas.microsoft.com/office/powerpoint/2010/main" val="499550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en-US" dirty="0" smtClean="0">
                <a:latin typeface="Segoe UI Light"/>
                <a:cs typeface="Segoe UI Light"/>
              </a:rPr>
              <a:t>All of these tools allow you to look for strange patterns – e.g. an unexpectedly high number of some type of object, larger than normal working set, etc.</a:t>
            </a:r>
            <a:endParaRPr lang="en-US" dirty="0" smtClean="0"/>
          </a:p>
          <a:p>
            <a:endParaRPr lang="en-US" dirty="0" smtClean="0"/>
          </a:p>
          <a:p>
            <a:r>
              <a:rPr lang="en-US" dirty="0" smtClean="0"/>
              <a:t>Xamarin Profiler is a tool that runs on both Windows and OS</a:t>
            </a:r>
            <a:r>
              <a:rPr lang="en-US" baseline="0" dirty="0" smtClean="0"/>
              <a:t> X which can profile and do memory analysis on your Xamarin iOS and Android apps.</a:t>
            </a:r>
          </a:p>
          <a:p>
            <a:r>
              <a:rPr lang="en-US" baseline="0" dirty="0" smtClean="0"/>
              <a:t>&gt; UI is modeled off Instruments.</a:t>
            </a:r>
          </a:p>
          <a:p>
            <a:r>
              <a:rPr lang="en-US" baseline="0" dirty="0" smtClean="0"/>
              <a:t>&gt; Includes two profilers: </a:t>
            </a:r>
            <a:r>
              <a:rPr lang="en-US" sz="1200" kern="1200" dirty="0" smtClean="0">
                <a:solidFill>
                  <a:schemeClr val="tx1"/>
                </a:solidFill>
                <a:effectLst/>
                <a:ea typeface="ＭＳ Ｐゴシック" charset="0"/>
                <a:cs typeface="ＭＳ Ｐゴシック" charset="0"/>
              </a:rPr>
              <a:t>Allocations for tracking memory and Time Profiler for tracking performance.</a:t>
            </a:r>
          </a:p>
          <a:p>
            <a:endParaRPr lang="en-US" sz="1200" kern="1200" dirty="0" smtClean="0">
              <a:solidFill>
                <a:schemeClr val="tx1"/>
              </a:solidFill>
              <a:effectLst/>
              <a:ea typeface="ＭＳ Ｐゴシック" charset="0"/>
              <a:cs typeface="ＭＳ Ｐゴシック" charset="0"/>
            </a:endParaRPr>
          </a:p>
          <a:p>
            <a:r>
              <a:rPr lang="en-US" sz="1200" kern="1200" dirty="0" smtClean="0">
                <a:solidFill>
                  <a:schemeClr val="tx1"/>
                </a:solidFill>
                <a:effectLst/>
                <a:ea typeface="ＭＳ Ｐゴシック" charset="0"/>
                <a:cs typeface="ＭＳ Ｐゴシック" charset="0"/>
              </a:rPr>
              <a:t>The profiler is a separate application from the IDE; it</a:t>
            </a:r>
            <a:r>
              <a:rPr lang="en-US" sz="1200" kern="1200" baseline="0" dirty="0" smtClean="0">
                <a:solidFill>
                  <a:schemeClr val="tx1"/>
                </a:solidFill>
                <a:effectLst/>
                <a:ea typeface="ＭＳ Ｐゴシック" charset="0"/>
                <a:cs typeface="ＭＳ Ｐゴシック" charset="0"/>
              </a:rPr>
              <a:t> can be launched from within the IDE or u</a:t>
            </a:r>
            <a:r>
              <a:rPr lang="en-US" sz="1200" kern="1200" dirty="0" smtClean="0">
                <a:solidFill>
                  <a:schemeClr val="tx1"/>
                </a:solidFill>
                <a:effectLst/>
                <a:ea typeface="ＭＳ Ｐゴシック" charset="0"/>
                <a:cs typeface="ＭＳ Ｐゴシック" charset="0"/>
              </a:rPr>
              <a:t>sed as a standalone application.</a:t>
            </a:r>
          </a:p>
          <a:p>
            <a:r>
              <a:rPr lang="en-US" sz="1200" kern="1200" dirty="0" smtClean="0">
                <a:solidFill>
                  <a:schemeClr val="tx1"/>
                </a:solidFill>
                <a:effectLst/>
                <a:ea typeface="ＭＳ Ｐゴシック" charset="0"/>
                <a:cs typeface="ＭＳ Ｐゴシック" charset="0"/>
              </a:rPr>
              <a:t>&gt; </a:t>
            </a:r>
            <a:r>
              <a:rPr lang="en-US" sz="1200" kern="1200" baseline="0" dirty="0" smtClean="0">
                <a:solidFill>
                  <a:schemeClr val="tx1"/>
                </a:solidFill>
                <a:effectLst/>
                <a:ea typeface="ＭＳ Ｐゴシック" charset="0"/>
                <a:cs typeface="ＭＳ Ｐゴシック" charset="0"/>
              </a:rPr>
              <a:t>Run &gt; Start Profiling in XS and Analyze &gt; Xamarin Profiler in Visual Studio.</a:t>
            </a:r>
          </a:p>
          <a:p>
            <a:r>
              <a:rPr lang="en-US" sz="1200" kern="1200" baseline="0" dirty="0" smtClean="0">
                <a:solidFill>
                  <a:schemeClr val="tx1"/>
                </a:solidFill>
                <a:effectLst/>
                <a:ea typeface="ＭＳ Ｐゴシック" charset="0"/>
                <a:cs typeface="ＭＳ Ｐゴシック" charset="0"/>
              </a:rPr>
              <a:t>&gt; Can analyze </a:t>
            </a:r>
            <a:r>
              <a:rPr lang="en-US" b="1" dirty="0" smtClean="0"/>
              <a:t>.</a:t>
            </a:r>
            <a:r>
              <a:rPr lang="en-US" b="1" dirty="0" err="1" smtClean="0"/>
              <a:t>mlpd</a:t>
            </a:r>
            <a:r>
              <a:rPr lang="en-US" sz="1200" kern="1200" dirty="0" smtClean="0">
                <a:solidFill>
                  <a:schemeClr val="tx1"/>
                </a:solidFill>
                <a:effectLst/>
                <a:ea typeface="ＭＳ Ｐゴシック" charset="0"/>
                <a:cs typeface="ＭＳ Ｐゴシック" charset="0"/>
              </a:rPr>
              <a:t> files which have been produced from the</a:t>
            </a:r>
            <a:r>
              <a:rPr lang="en-US" sz="1200" kern="1200" baseline="0" dirty="0" smtClean="0">
                <a:solidFill>
                  <a:schemeClr val="tx1"/>
                </a:solidFill>
                <a:effectLst/>
                <a:ea typeface="ＭＳ Ｐゴシック" charset="0"/>
                <a:cs typeface="ＭＳ Ｐゴシック" charset="0"/>
              </a:rPr>
              <a:t> Mono log profiler (http://</a:t>
            </a:r>
            <a:r>
              <a:rPr lang="en-US" sz="1200" kern="1200" baseline="0" dirty="0" err="1" smtClean="0">
                <a:solidFill>
                  <a:schemeClr val="tx1"/>
                </a:solidFill>
                <a:effectLst/>
                <a:ea typeface="ＭＳ Ｐゴシック" charset="0"/>
                <a:cs typeface="ＭＳ Ｐゴシック" charset="0"/>
              </a:rPr>
              <a:t>www.mono-project.com</a:t>
            </a:r>
            <a:r>
              <a:rPr lang="en-US" sz="1200" kern="1200" baseline="0" dirty="0" smtClean="0">
                <a:solidFill>
                  <a:schemeClr val="tx1"/>
                </a:solidFill>
                <a:effectLst/>
                <a:ea typeface="ＭＳ Ｐゴシック" charset="0"/>
                <a:cs typeface="ＭＳ Ｐゴシック" charset="0"/>
              </a:rPr>
              <a:t>/docs/</a:t>
            </a:r>
            <a:r>
              <a:rPr lang="en-US" sz="1200" kern="1200" baseline="0" dirty="0" err="1" smtClean="0">
                <a:solidFill>
                  <a:schemeClr val="tx1"/>
                </a:solidFill>
                <a:effectLst/>
                <a:ea typeface="ＭＳ Ｐゴシック" charset="0"/>
                <a:cs typeface="ＭＳ Ｐゴシック" charset="0"/>
              </a:rPr>
              <a:t>debug+profile</a:t>
            </a:r>
            <a:r>
              <a:rPr lang="en-US" sz="1200" kern="1200" baseline="0" dirty="0" smtClean="0">
                <a:solidFill>
                  <a:schemeClr val="tx1"/>
                </a:solidFill>
                <a:effectLst/>
                <a:ea typeface="ＭＳ Ｐゴシック" charset="0"/>
                <a:cs typeface="ＭＳ Ｐゴシック" charset="0"/>
              </a:rPr>
              <a:t>/profile/profiler/)</a:t>
            </a:r>
          </a:p>
          <a:p>
            <a:endParaRPr lang="en-US" sz="1200" kern="1200" baseline="0" dirty="0" smtClean="0">
              <a:solidFill>
                <a:schemeClr val="tx1"/>
              </a:solidFill>
              <a:effectLst/>
              <a:ea typeface="ＭＳ Ｐゴシック" charset="0"/>
              <a:cs typeface="ＭＳ Ｐゴシック" charset="0"/>
            </a:endParaRPr>
          </a:p>
          <a:p>
            <a:r>
              <a:rPr lang="en-US" sz="1200" kern="1200" baseline="0" dirty="0" smtClean="0">
                <a:solidFill>
                  <a:schemeClr val="tx1"/>
                </a:solidFill>
                <a:effectLst/>
                <a:ea typeface="ＭＳ Ｐゴシック" charset="0"/>
                <a:cs typeface="ＭＳ Ｐゴシック" charset="0"/>
              </a:rPr>
              <a:t>Other Profilers:</a:t>
            </a:r>
          </a:p>
          <a:p>
            <a:endParaRPr lang="en-US" sz="1200" kern="1200" baseline="0" dirty="0" smtClean="0">
              <a:solidFill>
                <a:schemeClr val="tx1"/>
              </a:solidFill>
              <a:effectLst/>
              <a:ea typeface="ＭＳ Ｐゴシック" charset="0"/>
              <a:cs typeface="ＭＳ Ｐゴシック" charset="0"/>
            </a:endParaRPr>
          </a:p>
          <a:p>
            <a:r>
              <a:rPr lang="en-US" baseline="0" dirty="0" smtClean="0"/>
              <a:t>&gt; Instruments is a native iOS and OSX profiler tool. It allows you to watch the native allocations that are occurring in your app. It can be useful to see where native objects are potentially not being released.</a:t>
            </a:r>
          </a:p>
          <a:p>
            <a:r>
              <a:rPr lang="en-US" baseline="0" dirty="0" smtClean="0"/>
              <a:t>&gt; ADM is the Android equivalent – it lets you see CPU and memory stats from the perspective of the JVM. It also lets you visualize the native UI graph to spot problems in your UI design.</a:t>
            </a:r>
          </a:p>
          <a:p>
            <a:endParaRPr lang="en-US" baseline="0" dirty="0" smtClean="0"/>
          </a:p>
          <a:p>
            <a:r>
              <a:rPr lang="en-US" baseline="0" dirty="0" smtClean="0"/>
              <a:t>Both of these tools are useful, but only to a certain point. Because they are designed to analyze native apps; they can only see half of the picture - the native side which is being allocated by the OS. So they can give you a quick indication that there is a problem, but isolating it to specific sections of your code is outside the bounds of what these tools can accomplish because they don't understand the managed stack frames and can only see the native code.</a:t>
            </a:r>
          </a:p>
          <a:p>
            <a:endParaRPr lang="en-US" baseline="0" dirty="0" smtClean="0"/>
          </a:p>
          <a:p>
            <a:r>
              <a:rPr lang="en-US" baseline="0" dirty="0" smtClean="0"/>
              <a:t>So we turn to some managed tools.</a:t>
            </a:r>
          </a:p>
          <a:p>
            <a:endParaRPr lang="en-US" baseline="0" dirty="0" smtClean="0"/>
          </a:p>
          <a:p>
            <a:r>
              <a:rPr lang="en-US" baseline="0" dirty="0" smtClean="0"/>
              <a:t>&gt; </a:t>
            </a:r>
            <a:r>
              <a:rPr lang="en-US" baseline="0" dirty="0" err="1" smtClean="0"/>
              <a:t>HeapShot</a:t>
            </a:r>
            <a:r>
              <a:rPr lang="en-US" baseline="0" dirty="0" smtClean="0"/>
              <a:t> is an older Mono profiler for </a:t>
            </a:r>
            <a:r>
              <a:rPr lang="en-US" baseline="0" dirty="0" err="1" smtClean="0"/>
              <a:t>Xamarin.iOS</a:t>
            </a:r>
            <a:r>
              <a:rPr lang="en-US" baseline="0" dirty="0" smtClean="0"/>
              <a:t> which gives you very raw data about your app – but it's very fast and can be used to collect data quickly inside Xamarin Studio. You get to it from the </a:t>
            </a:r>
            <a:r>
              <a:rPr lang="en-US" b="1" baseline="0" dirty="0" smtClean="0"/>
              <a:t>Project</a:t>
            </a:r>
            <a:r>
              <a:rPr lang="en-US" b="0" baseline="0" dirty="0" smtClean="0"/>
              <a:t> menu – "Run Memory Analysis".</a:t>
            </a:r>
          </a:p>
          <a:p>
            <a:endParaRPr lang="en-US" b="0" baseline="0" dirty="0" smtClean="0"/>
          </a:p>
          <a:p>
            <a:pPr marL="171450" indent="-171450">
              <a:buFont typeface="Wingdings" charset="2"/>
              <a:buChar char="Ø"/>
            </a:pPr>
            <a:r>
              <a:rPr lang="en-US" b="0" baseline="0" dirty="0" smtClean="0"/>
              <a:t>And finally we have the newest of these tools – the Xamarin Profiler.</a:t>
            </a:r>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12</a:t>
            </a:fld>
            <a:endParaRPr lang="en-US" dirty="0"/>
          </a:p>
        </p:txBody>
      </p:sp>
    </p:spTree>
    <p:extLst>
      <p:ext uri="{BB962C8B-B14F-4D97-AF65-F5344CB8AC3E}">
        <p14:creationId xmlns:p14="http://schemas.microsoft.com/office/powerpoint/2010/main" val="159818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Now that we've looked</a:t>
            </a:r>
            <a:r>
              <a:rPr lang="en-US" baseline="0" dirty="0" smtClean="0"/>
              <a:t> at the big picture with GC, how it happens, how to spot potential problems in your app with the profiler, and the most common memory leak in any .NET app,  let's talk about some specific things to look for in your code which will cause issues.</a:t>
            </a:r>
          </a:p>
          <a:p>
            <a:endParaRPr lang="en-US" baseline="0" dirty="0" smtClean="0"/>
          </a:p>
          <a:p>
            <a:r>
              <a:rPr lang="en-US" baseline="0" dirty="0" smtClean="0"/>
              <a:t>We will start with iOS since it's the most complicated and also because the issues you commonly see here are are very subtle and often unexpected by .NET developers.</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13</a:t>
            </a:fld>
            <a:endParaRPr lang="en-US" dirty="0"/>
          </a:p>
        </p:txBody>
      </p:sp>
    </p:spTree>
    <p:extLst>
      <p:ext uri="{BB962C8B-B14F-4D97-AF65-F5344CB8AC3E}">
        <p14:creationId xmlns:p14="http://schemas.microsoft.com/office/powerpoint/2010/main" val="635991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To start with iOS natively uses a different</a:t>
            </a:r>
            <a:r>
              <a:rPr lang="en-US" baseline="0" dirty="0" smtClean="0"/>
              <a:t> memory management technique called </a:t>
            </a:r>
            <a:r>
              <a:rPr lang="en-US" i="1" baseline="0" dirty="0" smtClean="0"/>
              <a:t>reference counting</a:t>
            </a:r>
            <a:r>
              <a:rPr lang="en-US" i="0" baseline="0" dirty="0" smtClean="0"/>
              <a:t>. This is where we maintain an integer usage counter for each object we allocate. Long-time Microsoft developers will be very familiar with this paradigm as it's the exact same memory management technique used with COM – the predecessor to .NET, and </a:t>
            </a:r>
            <a:r>
              <a:rPr lang="en-US" i="0" baseline="0" dirty="0" err="1" smtClean="0"/>
              <a:t>WinRT</a:t>
            </a:r>
            <a:r>
              <a:rPr lang="en-US" i="0" baseline="0" dirty="0" smtClean="0"/>
              <a:t>, the somewhat successor to .NET.</a:t>
            </a:r>
          </a:p>
          <a:p>
            <a:endParaRPr lang="en-US" i="0" baseline="0" dirty="0"/>
          </a:p>
          <a:p>
            <a:r>
              <a:rPr lang="en-US" i="0" baseline="0" dirty="0" smtClean="0"/>
              <a:t>&gt; As you can see here, the object count starts at 1.</a:t>
            </a:r>
          </a:p>
          <a:p>
            <a:endParaRPr lang="en-US" i="0" baseline="0" dirty="0" smtClean="0"/>
          </a:p>
          <a:p>
            <a:r>
              <a:rPr lang="en-US" b="1" i="0" u="sng" baseline="0" dirty="0" smtClean="0"/>
              <a:t>[Next]</a:t>
            </a:r>
          </a:p>
          <a:p>
            <a:r>
              <a:rPr lang="en-US" i="0" baseline="0" dirty="0" smtClean="0"/>
              <a:t>&gt; When we want to pass the object to something else, or keep a secondary copy of it, we have to </a:t>
            </a:r>
            <a:r>
              <a:rPr lang="en-US" i="1" baseline="0" dirty="0" smtClean="0"/>
              <a:t>retain</a:t>
            </a:r>
            <a:r>
              <a:rPr lang="en-US" i="0" baseline="0" dirty="0" smtClean="0"/>
              <a:t> the object.</a:t>
            </a:r>
          </a:p>
          <a:p>
            <a:r>
              <a:rPr lang="en-US" i="0" baseline="0" dirty="0" smtClean="0"/>
              <a:t>&gt; This bumps the reference count, called the </a:t>
            </a:r>
            <a:r>
              <a:rPr lang="en-US" b="1" i="0" baseline="0" dirty="0" smtClean="0"/>
              <a:t>retain count</a:t>
            </a:r>
            <a:r>
              <a:rPr lang="en-US" b="0" i="0" baseline="0" dirty="0" smtClean="0"/>
              <a:t> in iOS, by one.</a:t>
            </a:r>
          </a:p>
          <a:p>
            <a:r>
              <a:rPr lang="en-US" b="0" i="0" baseline="0" dirty="0" smtClean="0"/>
              <a:t>&gt; Here we are now tracking the same object with two pointers, so the retain count is now 2.</a:t>
            </a:r>
          </a:p>
          <a:p>
            <a:endParaRPr lang="en-US" b="0" i="0" baseline="0" dirty="0" smtClean="0"/>
          </a:p>
          <a:p>
            <a:r>
              <a:rPr lang="en-US" b="1" i="0" u="sng" baseline="0" dirty="0" smtClean="0"/>
              <a:t>[Next]</a:t>
            </a:r>
          </a:p>
          <a:p>
            <a:r>
              <a:rPr lang="en-US" b="0" i="0" baseline="0" dirty="0" smtClean="0"/>
              <a:t>&gt; Then, when we are finished with a value, we decrement the retain count by calling </a:t>
            </a:r>
            <a:r>
              <a:rPr lang="en-US" b="1" i="0" baseline="0" dirty="0" smtClean="0"/>
              <a:t>release</a:t>
            </a:r>
            <a:r>
              <a:rPr lang="en-US" b="0" i="0" baseline="0" dirty="0" smtClean="0"/>
              <a:t>.</a:t>
            </a:r>
          </a:p>
          <a:p>
            <a:r>
              <a:rPr lang="en-US" i="0" baseline="0" dirty="0" smtClean="0"/>
              <a:t>&gt; We must have a </a:t>
            </a:r>
            <a:r>
              <a:rPr lang="en-US" b="1" i="0" baseline="0" dirty="0" smtClean="0"/>
              <a:t>release</a:t>
            </a:r>
            <a:r>
              <a:rPr lang="en-US" b="0" i="0" baseline="0" dirty="0" smtClean="0"/>
              <a:t> call for every </a:t>
            </a:r>
            <a:r>
              <a:rPr lang="en-US" b="1" i="0" baseline="0" dirty="0" smtClean="0"/>
              <a:t>retain</a:t>
            </a:r>
            <a:r>
              <a:rPr lang="en-US" b="0" i="0" baseline="0" dirty="0" smtClean="0"/>
              <a:t> performed on the object.</a:t>
            </a:r>
          </a:p>
          <a:p>
            <a:endParaRPr lang="en-US" b="0" i="0" baseline="0" dirty="0" smtClean="0"/>
          </a:p>
          <a:p>
            <a:r>
              <a:rPr lang="en-US" b="1" i="0" u="sng" baseline="0" dirty="0" smtClean="0"/>
              <a:t>[Next]</a:t>
            </a:r>
          </a:p>
          <a:p>
            <a:r>
              <a:rPr lang="en-US" i="0" baseline="0" dirty="0" smtClean="0"/>
              <a:t>&gt; Once the retain count drops to zero, the iOS runtime will automatically </a:t>
            </a:r>
            <a:r>
              <a:rPr lang="en-US" i="0" baseline="0" dirty="0" err="1" smtClean="0"/>
              <a:t>deallocate</a:t>
            </a:r>
            <a:r>
              <a:rPr lang="en-US" i="0" baseline="0" dirty="0" smtClean="0"/>
              <a:t> the object.</a:t>
            </a:r>
          </a:p>
          <a:p>
            <a:r>
              <a:rPr lang="en-US" i="0" baseline="0" dirty="0" smtClean="0"/>
              <a:t>&gt; Here we are showing it hitting zero, but keep in mind that your app would not actually see this happen – when you call </a:t>
            </a:r>
            <a:r>
              <a:rPr lang="en-US" b="1" i="0" baseline="0" dirty="0" smtClean="0"/>
              <a:t>release</a:t>
            </a:r>
            <a:r>
              <a:rPr lang="en-US" b="0" i="0" baseline="0" dirty="0" smtClean="0"/>
              <a:t>, if the count drops below one the object is </a:t>
            </a:r>
            <a:r>
              <a:rPr lang="en-US" b="0" i="0" baseline="0" dirty="0" err="1" smtClean="0"/>
              <a:t>free'd</a:t>
            </a:r>
            <a:r>
              <a:rPr lang="en-US" b="0" i="0" baseline="0" dirty="0" smtClean="0"/>
              <a:t> automatically.</a:t>
            </a:r>
          </a:p>
          <a:p>
            <a:endParaRPr lang="en-US" b="0" i="0" baseline="0" dirty="0" smtClean="0"/>
          </a:p>
          <a:p>
            <a:r>
              <a:rPr lang="en-US" b="0" i="0" baseline="0" dirty="0" smtClean="0"/>
              <a:t>Apps typically should not rely directly on this retain count – it's really an OS level thing, as long a the </a:t>
            </a:r>
            <a:r>
              <a:rPr lang="en-US" b="1" i="0" baseline="0" dirty="0" smtClean="0"/>
              <a:t>retain</a:t>
            </a:r>
            <a:r>
              <a:rPr lang="en-US" b="0" i="0" baseline="0" dirty="0" smtClean="0"/>
              <a:t> and </a:t>
            </a:r>
            <a:r>
              <a:rPr lang="en-US" b="1" i="0" baseline="0" dirty="0" smtClean="0"/>
              <a:t>release</a:t>
            </a:r>
            <a:r>
              <a:rPr lang="en-US" b="0" i="0" baseline="0" dirty="0" smtClean="0"/>
              <a:t> calls are paired, objects will be </a:t>
            </a:r>
            <a:r>
              <a:rPr lang="en-US" b="0" i="0" baseline="0" dirty="0" err="1" smtClean="0"/>
              <a:t>deallocated</a:t>
            </a:r>
            <a:r>
              <a:rPr lang="en-US" b="0" i="0" baseline="0" dirty="0" smtClean="0"/>
              <a:t> correctly. </a:t>
            </a:r>
          </a:p>
          <a:p>
            <a:endParaRPr lang="en-US" b="0" i="0" baseline="0" dirty="0" smtClean="0"/>
          </a:p>
          <a:p>
            <a:r>
              <a:rPr lang="en-US" b="1" i="0" u="sng" baseline="0" dirty="0" smtClean="0"/>
              <a:t>[Next]</a:t>
            </a:r>
          </a:p>
          <a:p>
            <a:r>
              <a:rPr lang="en-US" i="0" baseline="0" dirty="0" smtClean="0"/>
              <a:t>However, this is a manual system which has caused no end of problem for iOS and OS X. So much so that Apple introduced compiler support to do most of this counting for you. Automatic Reference Counting, called ARC, pushes most of the direct retain and release calls onto the compiler which watches for assignments and tracks when variables fall out of scope in Objective-C or Swift. It then calls retain and release as appropriate. This reduces the possibility for error, but doesn't remove it completely.</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14</a:t>
            </a:fld>
            <a:endParaRPr lang="en-US" dirty="0"/>
          </a:p>
        </p:txBody>
      </p:sp>
    </p:spTree>
    <p:extLst>
      <p:ext uri="{BB962C8B-B14F-4D97-AF65-F5344CB8AC3E}">
        <p14:creationId xmlns:p14="http://schemas.microsoft.com/office/powerpoint/2010/main" val="1947347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dirty="0" smtClean="0"/>
              <a:t>When a native iOS object is accessed in your C# code, the Xamarin.iOS runtime creates a special wrapper object that represents the native iOS object for your code. </a:t>
            </a:r>
          </a:p>
          <a:p>
            <a:r>
              <a:rPr lang="en-US" baseline="0" dirty="0" smtClean="0"/>
              <a:t>&gt; Called a </a:t>
            </a:r>
            <a:r>
              <a:rPr lang="en-US" b="1" baseline="0" dirty="0" smtClean="0"/>
              <a:t>peer object</a:t>
            </a:r>
            <a:endParaRPr lang="en-US" baseline="0" dirty="0" smtClean="0"/>
          </a:p>
          <a:p>
            <a:r>
              <a:rPr lang="en-US" b="0" baseline="0" dirty="0" smtClean="0"/>
              <a:t>&gt; Peer object holds a pointer to it in the form of an </a:t>
            </a:r>
            <a:r>
              <a:rPr lang="en-US" b="1" baseline="0" dirty="0" err="1" smtClean="0"/>
              <a:t>IntPtr</a:t>
            </a:r>
            <a:r>
              <a:rPr lang="en-US" b="0" baseline="0" dirty="0" smtClean="0"/>
              <a:t>. Every peer object exposes a public property named </a:t>
            </a:r>
            <a:r>
              <a:rPr lang="en-US" b="1" baseline="0" dirty="0" smtClean="0"/>
              <a:t>Handle</a:t>
            </a:r>
            <a:r>
              <a:rPr lang="en-US" b="0" baseline="0" dirty="0" smtClean="0"/>
              <a:t> which exposes this pointer.</a:t>
            </a:r>
          </a:p>
          <a:p>
            <a:r>
              <a:rPr lang="en-US" b="0" baseline="0" dirty="0" smtClean="0"/>
              <a:t>&gt; The peer object is allocated and managed by the Xamarin runtime, and the native object is allocated and managed by the iOS runtime.</a:t>
            </a:r>
          </a:p>
          <a:p>
            <a:r>
              <a:rPr lang="en-US" b="0" baseline="0" dirty="0" smtClean="0"/>
              <a:t>&gt; There is a 1:1 relationship between them</a:t>
            </a:r>
          </a:p>
        </p:txBody>
      </p:sp>
      <p:sp>
        <p:nvSpPr>
          <p:cNvPr id="4" name="Slide Number Placeholder 3"/>
          <p:cNvSpPr>
            <a:spLocks noGrp="1"/>
          </p:cNvSpPr>
          <p:nvPr>
            <p:ph type="sldNum" sz="quarter" idx="10"/>
          </p:nvPr>
        </p:nvSpPr>
        <p:spPr/>
        <p:txBody>
          <a:bodyPr/>
          <a:lstStyle/>
          <a:p>
            <a:fld id="{A59B0A4E-FB7C-417E-8220-BD77FD55C7D4}" type="slidenum">
              <a:rPr lang="en-US" smtClean="0"/>
              <a:pPr/>
              <a:t>15</a:t>
            </a:fld>
            <a:endParaRPr lang="en-US" dirty="0"/>
          </a:p>
        </p:txBody>
      </p:sp>
    </p:spTree>
    <p:extLst>
      <p:ext uri="{BB962C8B-B14F-4D97-AF65-F5344CB8AC3E}">
        <p14:creationId xmlns:p14="http://schemas.microsoft.com/office/powerpoint/2010/main" val="1584671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 peer</a:t>
            </a:r>
            <a:r>
              <a:rPr lang="en-US" baseline="0" dirty="0" smtClean="0"/>
              <a:t> object is actually what manages the </a:t>
            </a:r>
            <a:r>
              <a:rPr lang="en-US" b="1" baseline="0" dirty="0" err="1" smtClean="0"/>
              <a:t>retainCount</a:t>
            </a:r>
            <a:r>
              <a:rPr lang="en-US" b="1" baseline="0" dirty="0" smtClean="0"/>
              <a:t> </a:t>
            </a:r>
            <a:r>
              <a:rPr lang="en-US" b="0" baseline="0" dirty="0" smtClean="0"/>
              <a:t>for our iOS objects.</a:t>
            </a:r>
          </a:p>
          <a:p>
            <a:endParaRPr lang="en-US" b="0" baseline="0" dirty="0" smtClean="0"/>
          </a:p>
          <a:p>
            <a:r>
              <a:rPr lang="en-US" b="0" baseline="0" dirty="0" smtClean="0"/>
              <a:t>&gt; Revisiting our timeline, when we allocate the managed peer object, it allocates and initializes the iOS object through the iOS runtime.</a:t>
            </a:r>
          </a:p>
          <a:p>
            <a:r>
              <a:rPr lang="en-US" b="0" baseline="0" dirty="0" smtClean="0"/>
              <a:t>&gt; When we are finished with the object, we can either deliberately set it to null, or let it fall out of scope with no references and the GC will collect the object</a:t>
            </a:r>
          </a:p>
          <a:p>
            <a:r>
              <a:rPr lang="en-US" b="0" baseline="0" dirty="0" smtClean="0"/>
              <a:t>&gt; When it is collected, the peer will release the native iOS handle, and if the </a:t>
            </a:r>
            <a:r>
              <a:rPr lang="en-US" b="0" baseline="0" dirty="0" err="1" smtClean="0"/>
              <a:t>retainCount</a:t>
            </a:r>
            <a:r>
              <a:rPr lang="en-US" b="0" baseline="0" dirty="0" smtClean="0"/>
              <a:t> is zero, will </a:t>
            </a:r>
            <a:r>
              <a:rPr lang="en-US" b="0" baseline="0" dirty="0" err="1" smtClean="0"/>
              <a:t>deallocate</a:t>
            </a:r>
            <a:r>
              <a:rPr lang="en-US" b="0" baseline="0" dirty="0" smtClean="0"/>
              <a:t> the object.</a:t>
            </a:r>
          </a:p>
          <a:p>
            <a:endParaRPr lang="en-US" b="0" baseline="0" dirty="0" smtClean="0"/>
          </a:p>
          <a:p>
            <a:r>
              <a:rPr lang="en-US" b="0" baseline="0" dirty="0" smtClean="0"/>
              <a:t>Notice that this depends on the GC running – that's not deterministic, the GC runs when it needs to, and so it could be an unknown amount of time from when our managed peer is no longer needed and when it is finally released. For big objects such as images or large object graphs, this might be a concern. So there's another way to release the iOS native handle.</a:t>
            </a:r>
          </a:p>
          <a:p>
            <a:endParaRPr lang="en-US" b="0" baseline="0" dirty="0" smtClean="0"/>
          </a:p>
          <a:p>
            <a:r>
              <a:rPr lang="en-US" b="1" u="sng" baseline="0" dirty="0" smtClean="0"/>
              <a:t>[Next]</a:t>
            </a:r>
          </a:p>
          <a:p>
            <a:r>
              <a:rPr lang="en-US" b="0" baseline="0" dirty="0" smtClean="0"/>
              <a:t>All managed peers implement </a:t>
            </a:r>
            <a:r>
              <a:rPr lang="en-US" b="1" baseline="0" dirty="0" err="1" smtClean="0"/>
              <a:t>IDisposable</a:t>
            </a:r>
            <a:r>
              <a:rPr lang="en-US" b="0" baseline="0" dirty="0" smtClean="0"/>
              <a:t> which is a pattern that indicates the object has some resource which can be cleaned up independent of the GC process. Often this is used to represent scarce resources such as files or network resources – in this case it represents a native iOS resource. The interface exposes a single method – </a:t>
            </a:r>
            <a:r>
              <a:rPr lang="en-US" b="1" baseline="0" dirty="0" smtClean="0"/>
              <a:t>Dispose. </a:t>
            </a:r>
            <a:endParaRPr lang="en-US" b="0" baseline="0" dirty="0" smtClean="0"/>
          </a:p>
          <a:p>
            <a:r>
              <a:rPr lang="en-US" b="0" baseline="0" dirty="0" smtClean="0"/>
              <a:t>&gt; By calling </a:t>
            </a:r>
            <a:r>
              <a:rPr lang="en-US" b="1" baseline="0" dirty="0" smtClean="0"/>
              <a:t>Dispose</a:t>
            </a:r>
            <a:r>
              <a:rPr lang="en-US" b="0" baseline="0" dirty="0" smtClean="0"/>
              <a:t>, you tell the peer to release the iOS native handle.</a:t>
            </a:r>
          </a:p>
          <a:p>
            <a:r>
              <a:rPr lang="en-US" b="0" baseline="0" dirty="0" smtClean="0"/>
              <a:t>&gt; You cannot use the peer object after you dispose it – this should be the last thing you do with the object before allowing it to fall out of scope.</a:t>
            </a:r>
          </a:p>
          <a:p>
            <a:r>
              <a:rPr lang="en-US" b="0" baseline="0" dirty="0" smtClean="0"/>
              <a:t>&gt; This releases the </a:t>
            </a:r>
            <a:r>
              <a:rPr lang="en-US" b="0" i="1" baseline="0" dirty="0" smtClean="0"/>
              <a:t>native handle</a:t>
            </a:r>
            <a:r>
              <a:rPr lang="en-US" b="0" i="0" baseline="0" dirty="0" smtClean="0"/>
              <a:t> – it doesn't free the managed peer or really even have anything to do with the GC. The object is not collected any earlier, but because we've released the native handle, iOS can cleanup the </a:t>
            </a:r>
            <a:r>
              <a:rPr lang="en-US" b="0" i="1" baseline="0" dirty="0" smtClean="0"/>
              <a:t>real</a:t>
            </a:r>
            <a:r>
              <a:rPr lang="en-US" b="0" i="0" baseline="0" dirty="0" smtClean="0"/>
              <a:t> object independently.</a:t>
            </a:r>
          </a:p>
          <a:p>
            <a:endParaRPr lang="en-US" b="1"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16</a:t>
            </a:fld>
            <a:endParaRPr lang="en-US" dirty="0"/>
          </a:p>
        </p:txBody>
      </p:sp>
    </p:spTree>
    <p:extLst>
      <p:ext uri="{BB962C8B-B14F-4D97-AF65-F5344CB8AC3E}">
        <p14:creationId xmlns:p14="http://schemas.microsoft.com/office/powerpoint/2010/main" val="1120481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There are two different peer object types which </a:t>
            </a:r>
            <a:r>
              <a:rPr lang="en-US" baseline="0" dirty="0" smtClean="0"/>
              <a:t>Xamarin.iOS will create for you.</a:t>
            </a:r>
          </a:p>
          <a:p>
            <a:r>
              <a:rPr lang="en-US" baseline="0" dirty="0" smtClean="0"/>
              <a:t>&gt; Framework peers and User peers</a:t>
            </a:r>
          </a:p>
          <a:p>
            <a:r>
              <a:rPr lang="en-US" baseline="0" dirty="0" smtClean="0"/>
              <a:t>&gt; and these two types have slightly different memory semantics in terms of how they are tracked and released.</a:t>
            </a:r>
          </a:p>
          <a:p>
            <a:endParaRPr lang="en-US" baseline="0" dirty="0" smtClean="0"/>
          </a:p>
          <a:p>
            <a:r>
              <a:rPr lang="en-US" baseline="0" dirty="0" smtClean="0"/>
              <a:t>Let's look at both cases, starting with Framework peers.</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17</a:t>
            </a:fld>
            <a:endParaRPr lang="en-US" dirty="0"/>
          </a:p>
        </p:txBody>
      </p:sp>
    </p:spTree>
    <p:extLst>
      <p:ext uri="{BB962C8B-B14F-4D97-AF65-F5344CB8AC3E}">
        <p14:creationId xmlns:p14="http://schemas.microsoft.com/office/powerpoint/2010/main" val="1675959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Framework</a:t>
            </a:r>
            <a:r>
              <a:rPr lang="en-US" baseline="0" dirty="0" smtClean="0"/>
              <a:t> peers are the built-in types that have been created and shipped with Xamarin.iOS. This includes the majority of the basic C# classes you work with in your Xamarin.iOS application. These are types which are shipped in the Xamarin.iOS assembly and represent the official wrappers around the iOS APIs and classes your app uses.</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18</a:t>
            </a:fld>
            <a:endParaRPr lang="en-US" dirty="0"/>
          </a:p>
        </p:txBody>
      </p:sp>
    </p:spTree>
    <p:extLst>
      <p:ext uri="{BB962C8B-B14F-4D97-AF65-F5344CB8AC3E}">
        <p14:creationId xmlns:p14="http://schemas.microsoft.com/office/powerpoint/2010/main" val="365506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 important thing to know about framework peers is that they are </a:t>
            </a:r>
            <a:r>
              <a:rPr lang="en-US" i="1" dirty="0" smtClean="0"/>
              <a:t>stateless.</a:t>
            </a:r>
          </a:p>
          <a:p>
            <a:endParaRPr lang="en-US" i="0" dirty="0" smtClean="0"/>
          </a:p>
          <a:p>
            <a:r>
              <a:rPr lang="en-US" i="0" dirty="0" smtClean="0"/>
              <a:t>When</a:t>
            </a:r>
            <a:r>
              <a:rPr lang="en-US" i="0" baseline="0" dirty="0" smtClean="0"/>
              <a:t> we execute code like you see here in C#, it really executes the methods and properties on the native object. (P/invoke)</a:t>
            </a:r>
          </a:p>
          <a:p>
            <a:endParaRPr lang="en-US" i="0" baseline="0" dirty="0" smtClean="0"/>
          </a:p>
          <a:p>
            <a:r>
              <a:rPr lang="en-US" b="1" i="0" u="sng" baseline="0" dirty="0" smtClean="0"/>
              <a:t>[Next]</a:t>
            </a:r>
          </a:p>
          <a:p>
            <a:endParaRPr lang="en-US" i="1" dirty="0" smtClean="0"/>
          </a:p>
          <a:p>
            <a:r>
              <a:rPr lang="en-US" i="0" dirty="0" smtClean="0"/>
              <a:t>This</a:t>
            </a:r>
            <a:r>
              <a:rPr lang="en-US" i="0" baseline="0" dirty="0" smtClean="0"/>
              <a:t> would do something like shown here. Keep in mind we aren't turning our C# into Objective-C, but we are sending the same messages to the objects that you would in the given Objective C code shown here.</a:t>
            </a:r>
          </a:p>
          <a:p>
            <a:endParaRPr lang="en-US" i="0" dirty="0" smtClean="0"/>
          </a:p>
          <a:p>
            <a:r>
              <a:rPr lang="en-US" i="0" dirty="0" smtClean="0"/>
              <a:t>The Framework Peer</a:t>
            </a:r>
            <a:r>
              <a:rPr lang="en-US" i="0" baseline="0" dirty="0" smtClean="0"/>
              <a:t> just holds the handle to get to the native object – everything else is in the native object.</a:t>
            </a:r>
            <a:endParaRPr lang="en-US" i="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19</a:t>
            </a:fld>
            <a:endParaRPr lang="en-US" dirty="0"/>
          </a:p>
        </p:txBody>
      </p:sp>
    </p:spTree>
    <p:extLst>
      <p:ext uri="{BB962C8B-B14F-4D97-AF65-F5344CB8AC3E}">
        <p14:creationId xmlns:p14="http://schemas.microsoft.com/office/powerpoint/2010/main" val="1917658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We</a:t>
            </a:r>
            <a:r>
              <a:rPr lang="en-US" baseline="0" dirty="0" smtClean="0"/>
              <a:t> are going to focus on some of the specific memory issues you might encounter when creating your mobile application with Xamarin tools.</a:t>
            </a:r>
          </a:p>
          <a:p>
            <a:r>
              <a:rPr lang="en-US" baseline="0" dirty="0" smtClean="0"/>
              <a:t>&gt; Helpful to remember how memory is allocated and de-allocated by Mono/.NET.</a:t>
            </a:r>
          </a:p>
          <a:p>
            <a:endParaRPr lang="en-US" baseline="0" dirty="0" smtClean="0"/>
          </a:p>
          <a:p>
            <a:r>
              <a:rPr lang="en-US" baseline="0" dirty="0" smtClean="0"/>
              <a:t>Apps view memory as an </a:t>
            </a:r>
            <a:r>
              <a:rPr lang="en-US" i="1" baseline="0" dirty="0" smtClean="0"/>
              <a:t>unlimited</a:t>
            </a:r>
            <a:r>
              <a:rPr lang="en-US" i="0" baseline="0" dirty="0" smtClean="0"/>
              <a:t> resource.</a:t>
            </a:r>
          </a:p>
          <a:p>
            <a:r>
              <a:rPr lang="en-US" i="0" baseline="0" dirty="0" smtClean="0"/>
              <a:t>&gt; Runtime has </a:t>
            </a:r>
            <a:r>
              <a:rPr lang="en-US" b="1" i="0" baseline="0" dirty="0" smtClean="0"/>
              <a:t>new</a:t>
            </a:r>
            <a:r>
              <a:rPr lang="en-US" b="0" i="0" baseline="0" dirty="0" smtClean="0"/>
              <a:t> operator to allocate and initialize an object</a:t>
            </a:r>
            <a:endParaRPr lang="en-US" i="0" baseline="0" dirty="0" smtClean="0"/>
          </a:p>
          <a:p>
            <a:r>
              <a:rPr lang="en-US" i="0" baseline="0" dirty="0" smtClean="0"/>
              <a:t>&gt; No explicit delete operation exposed to languages</a:t>
            </a:r>
          </a:p>
          <a:p>
            <a:r>
              <a:rPr lang="en-US" i="0" baseline="0" dirty="0" smtClean="0"/>
              <a:t>&gt; Instead runtime performs "garbage collection" where it automatically goes through your app and throws away memory it is not using anymore.</a:t>
            </a:r>
          </a:p>
          <a:p>
            <a:endParaRPr lang="en-US" i="0" baseline="0" dirty="0" smtClean="0"/>
          </a:p>
          <a:p>
            <a:r>
              <a:rPr lang="en-US" b="1" i="0" u="sng" baseline="0" dirty="0" smtClean="0"/>
              <a:t>[Instructor note:]</a:t>
            </a:r>
          </a:p>
          <a:p>
            <a:r>
              <a:rPr lang="en-US" baseline="0" dirty="0" smtClean="0"/>
              <a:t>It's a good idea to use an analogy here – Tess Fernandez (queen of GC) had a good one: https://</a:t>
            </a:r>
            <a:r>
              <a:rPr lang="en-US" baseline="0" dirty="0" err="1" smtClean="0"/>
              <a:t>blogs.msdn.microsoft.com</a:t>
            </a:r>
            <a:r>
              <a:rPr lang="en-US" baseline="0" dirty="0" smtClean="0"/>
              <a:t>/</a:t>
            </a:r>
            <a:r>
              <a:rPr lang="en-US" baseline="0" dirty="0" err="1" smtClean="0"/>
              <a:t>tess</a:t>
            </a:r>
            <a:r>
              <a:rPr lang="en-US" baseline="0" dirty="0" smtClean="0"/>
              <a:t>/2006/09/06/net-memory-usage-a-restaurant-analogy/ and https://</a:t>
            </a:r>
            <a:r>
              <a:rPr lang="en-US" baseline="0" dirty="0" err="1" smtClean="0"/>
              <a:t>blogs.msdn.microsoft.com</a:t>
            </a:r>
            <a:r>
              <a:rPr lang="en-US" baseline="0" dirty="0" smtClean="0"/>
              <a:t>/</a:t>
            </a:r>
            <a:r>
              <a:rPr lang="en-US" baseline="0" dirty="0" err="1" smtClean="0"/>
              <a:t>tess</a:t>
            </a:r>
            <a:r>
              <a:rPr lang="en-US" baseline="0" dirty="0" smtClean="0"/>
              <a:t>/2008/02/26/generational-</a:t>
            </a:r>
            <a:r>
              <a:rPr lang="en-US" baseline="0" dirty="0" err="1" smtClean="0"/>
              <a:t>gc</a:t>
            </a:r>
            <a:r>
              <a:rPr lang="en-US" baseline="0" dirty="0" smtClean="0"/>
              <a:t>-garbage-collector-a-post-it-analogy/. I've always used a similar one of how good waiters take away your plate and clear the table off between courses by interrupting you and then quickly cleaning things up.</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2</a:t>
            </a:fld>
            <a:endParaRPr lang="en-US" dirty="0"/>
          </a:p>
        </p:txBody>
      </p:sp>
    </p:spTree>
    <p:extLst>
      <p:ext uri="{BB962C8B-B14F-4D97-AF65-F5344CB8AC3E}">
        <p14:creationId xmlns:p14="http://schemas.microsoft.com/office/powerpoint/2010/main" val="1150639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This provides for some interesting optimizations in the framework. First, Xamarin.iOS</a:t>
            </a:r>
            <a:r>
              <a:rPr lang="en-US" baseline="0" dirty="0" smtClean="0"/>
              <a:t> only creates the framework peer when it needs to - e.g. the first time your managed code needs to interact with a native object.</a:t>
            </a:r>
          </a:p>
          <a:p>
            <a:endParaRPr lang="en-US" baseline="0" dirty="0" smtClean="0"/>
          </a:p>
          <a:p>
            <a:r>
              <a:rPr lang="en-US" baseline="0" dirty="0" smtClean="0"/>
              <a:t>&gt; Here for example, assume we've created our UI with a storyboard (declaratively).</a:t>
            </a:r>
          </a:p>
          <a:p>
            <a:r>
              <a:rPr lang="en-US" baseline="0" dirty="0" smtClean="0"/>
              <a:t>&gt; Then we retrieve a </a:t>
            </a:r>
            <a:r>
              <a:rPr lang="en-US" baseline="0" dirty="0" err="1" smtClean="0"/>
              <a:t>UIButton</a:t>
            </a:r>
            <a:r>
              <a:rPr lang="en-US" baseline="0" dirty="0" smtClean="0"/>
              <a:t> from the </a:t>
            </a:r>
            <a:r>
              <a:rPr lang="en-US" baseline="0" dirty="0" err="1" smtClean="0"/>
              <a:t>subviews</a:t>
            </a:r>
            <a:r>
              <a:rPr lang="en-US" baseline="0" dirty="0" smtClean="0"/>
              <a:t> collection.</a:t>
            </a:r>
          </a:p>
          <a:p>
            <a:endParaRPr lang="en-US" baseline="0" dirty="0" smtClean="0"/>
          </a:p>
          <a:p>
            <a:r>
              <a:rPr lang="en-US" baseline="0" dirty="0" smtClean="0"/>
              <a:t>Up to this point, no peer has been created, but once we request an object from the </a:t>
            </a:r>
            <a:r>
              <a:rPr lang="en-US" baseline="0" dirty="0" err="1" smtClean="0"/>
              <a:t>subviews</a:t>
            </a:r>
            <a:r>
              <a:rPr lang="en-US" baseline="0" dirty="0" smtClean="0"/>
              <a:t> collection, Xamarin.iOS will automatically create a new peer object to represent this button. It can figure out the type by querying iOS and then generate the correct framework peer to return.</a:t>
            </a:r>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20</a:t>
            </a:fld>
            <a:endParaRPr lang="en-US" dirty="0"/>
          </a:p>
        </p:txBody>
      </p:sp>
    </p:spTree>
    <p:extLst>
      <p:ext uri="{BB962C8B-B14F-4D97-AF65-F5344CB8AC3E}">
        <p14:creationId xmlns:p14="http://schemas.microsoft.com/office/powerpoint/2010/main" val="1776493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It</a:t>
            </a:r>
            <a:r>
              <a:rPr lang="en-US" baseline="0" dirty="0" smtClean="0"/>
              <a:t> turns out that Xamarin.iOS will also release these peers when it can. So, if we get a </a:t>
            </a:r>
            <a:r>
              <a:rPr lang="en-US" baseline="0" dirty="0" err="1" smtClean="0"/>
              <a:t>UIButton</a:t>
            </a:r>
            <a:r>
              <a:rPr lang="en-US" baseline="0" dirty="0" smtClean="0"/>
              <a:t> from the </a:t>
            </a:r>
            <a:r>
              <a:rPr lang="en-US" baseline="0" dirty="0" err="1" smtClean="0"/>
              <a:t>subviews</a:t>
            </a:r>
            <a:r>
              <a:rPr lang="en-US" baseline="0" dirty="0" smtClean="0"/>
              <a:t> collection, do something with it and then let it fall out of scope, the GC will potentially come along and collect it.</a:t>
            </a:r>
          </a:p>
          <a:p>
            <a:endParaRPr lang="en-US" baseline="0" dirty="0" smtClean="0"/>
          </a:p>
          <a:p>
            <a:r>
              <a:rPr lang="en-US" baseline="0" dirty="0" smtClean="0"/>
              <a:t>If the button ever surfaces back to the managed code – for example here in a button action, and the peer object was collected already, then Xamarin.iOS will recreate the peer object and pass it into the action.</a:t>
            </a:r>
          </a:p>
          <a:p>
            <a:endParaRPr lang="en-US" baseline="0" dirty="0" smtClean="0"/>
          </a:p>
          <a:p>
            <a:r>
              <a:rPr lang="en-US" b="1" u="sng" baseline="0" dirty="0" smtClean="0"/>
              <a:t>[Next]</a:t>
            </a:r>
          </a:p>
          <a:p>
            <a:r>
              <a:rPr lang="en-US" baseline="0" dirty="0" smtClean="0"/>
              <a:t>That means that the passed instance might actually be a different object than what your code saw earlier. However the native handle will be the same and it will refer to the same exact native object and therefore have all the state you need.</a:t>
            </a:r>
          </a:p>
          <a:p>
            <a:endParaRPr lang="en-US" baseline="0" dirty="0" smtClean="0"/>
          </a:p>
          <a:p>
            <a:r>
              <a:rPr lang="en-US" baseline="0" dirty="0" smtClean="0"/>
              <a:t>The collection of peer objects only happens if you don't have any managed references. If you </a:t>
            </a:r>
            <a:r>
              <a:rPr lang="en-US" i="1" baseline="0" dirty="0" smtClean="0"/>
              <a:t>do </a:t>
            </a:r>
            <a:r>
              <a:rPr lang="en-US" i="0" baseline="0" dirty="0" smtClean="0"/>
              <a:t>keep a reference to the button – for example in a class field or property, then it will not be collected and the managed object instance will be the same reference object. Xamarin.iOS will ensure that only one object exists at any point in time to represent a native handle, and that same object is reused as long as it's alive.</a:t>
            </a:r>
          </a:p>
          <a:p>
            <a:endParaRPr lang="en-US" i="0" baseline="0" dirty="0" smtClean="0"/>
          </a:p>
          <a:p>
            <a:r>
              <a:rPr lang="en-US" i="0" baseline="0" dirty="0" smtClean="0"/>
              <a:t>This allows you to setup a single button event handler for multiple buttons and then use a reference equality check against a set of stored </a:t>
            </a:r>
            <a:r>
              <a:rPr lang="en-US" i="0" baseline="0" dirty="0" err="1" smtClean="0"/>
              <a:t>UIButton</a:t>
            </a:r>
            <a:r>
              <a:rPr lang="en-US" i="0" baseline="0" dirty="0" smtClean="0"/>
              <a:t> objects to see which button caused the event to be raised.</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21</a:t>
            </a:fld>
            <a:endParaRPr lang="en-US" dirty="0"/>
          </a:p>
        </p:txBody>
      </p:sp>
    </p:spTree>
    <p:extLst>
      <p:ext uri="{BB962C8B-B14F-4D97-AF65-F5344CB8AC3E}">
        <p14:creationId xmlns:p14="http://schemas.microsoft.com/office/powerpoint/2010/main" val="1368751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 second type of peer object is the</a:t>
            </a:r>
            <a:r>
              <a:rPr lang="en-US" baseline="0" dirty="0" smtClean="0"/>
              <a:t> user peer.</a:t>
            </a:r>
          </a:p>
          <a:p>
            <a:endParaRPr lang="en-US" baseline="0" dirty="0" smtClean="0"/>
          </a:p>
          <a:p>
            <a:r>
              <a:rPr lang="en-US" baseline="0" dirty="0" smtClean="0"/>
              <a:t>This is a custom managed object defined in your code base which derives from a framework peer type.</a:t>
            </a:r>
          </a:p>
          <a:p>
            <a:endParaRPr lang="en-US" baseline="0" dirty="0" smtClean="0"/>
          </a:p>
          <a:p>
            <a:r>
              <a:rPr lang="en-US" baseline="0" dirty="0" smtClean="0"/>
              <a:t>Here we define a </a:t>
            </a:r>
            <a:r>
              <a:rPr lang="en-US" b="1" baseline="0" dirty="0" err="1" smtClean="0"/>
              <a:t>FootnoteView</a:t>
            </a:r>
            <a:r>
              <a:rPr lang="en-US" baseline="0" dirty="0" smtClean="0"/>
              <a:t> class which derives from </a:t>
            </a:r>
            <a:r>
              <a:rPr lang="en-US" b="1" baseline="0" dirty="0" err="1" smtClean="0"/>
              <a:t>UIView</a:t>
            </a:r>
            <a:r>
              <a:rPr lang="en-US" baseline="0" dirty="0" smtClean="0"/>
              <a:t> which is a framework peer.</a:t>
            </a:r>
          </a:p>
          <a:p>
            <a:r>
              <a:rPr lang="en-US" baseline="0" dirty="0" smtClean="0"/>
              <a:t>&gt; A user peer is created anytime it's a custom type deriving from some ancestor framework peer.</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22</a:t>
            </a:fld>
            <a:endParaRPr lang="en-US" dirty="0"/>
          </a:p>
        </p:txBody>
      </p:sp>
    </p:spTree>
    <p:extLst>
      <p:ext uri="{BB962C8B-B14F-4D97-AF65-F5344CB8AC3E}">
        <p14:creationId xmlns:p14="http://schemas.microsoft.com/office/powerpoint/2010/main" val="902738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 key difference between a framework peer and a user peer</a:t>
            </a:r>
            <a:r>
              <a:rPr lang="en-US" baseline="0" dirty="0" smtClean="0"/>
              <a:t> is the presence of managed state.</a:t>
            </a:r>
          </a:p>
          <a:p>
            <a:endParaRPr lang="en-US" baseline="0" dirty="0" smtClean="0"/>
          </a:p>
          <a:p>
            <a:r>
              <a:rPr lang="en-US" baseline="0" dirty="0" smtClean="0"/>
              <a:t>This are fields defined within the custom type that is held strictly on the managed side of the fence – in other words, the native side doesn't have any knowledge of the data.</a:t>
            </a:r>
          </a:p>
        </p:txBody>
      </p:sp>
      <p:sp>
        <p:nvSpPr>
          <p:cNvPr id="4" name="Slide Number Placeholder 3"/>
          <p:cNvSpPr>
            <a:spLocks noGrp="1"/>
          </p:cNvSpPr>
          <p:nvPr>
            <p:ph type="sldNum" sz="quarter" idx="10"/>
          </p:nvPr>
        </p:nvSpPr>
        <p:spPr/>
        <p:txBody>
          <a:bodyPr/>
          <a:lstStyle/>
          <a:p>
            <a:fld id="{A59B0A4E-FB7C-417E-8220-BD77FD55C7D4}" type="slidenum">
              <a:rPr lang="en-US" smtClean="0"/>
              <a:pPr/>
              <a:t>23</a:t>
            </a:fld>
            <a:endParaRPr lang="en-US" dirty="0"/>
          </a:p>
        </p:txBody>
      </p:sp>
    </p:spTree>
    <p:extLst>
      <p:ext uri="{BB962C8B-B14F-4D97-AF65-F5344CB8AC3E}">
        <p14:creationId xmlns:p14="http://schemas.microsoft.com/office/powerpoint/2010/main" val="2136023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This</a:t>
            </a:r>
            <a:r>
              <a:rPr lang="en-US" baseline="0" dirty="0" smtClean="0"/>
              <a:t> managed state changes how Xamarin.iOS treats the object when it's created.</a:t>
            </a:r>
          </a:p>
          <a:p>
            <a:endParaRPr lang="en-US" baseline="0" dirty="0" smtClean="0"/>
          </a:p>
          <a:p>
            <a:r>
              <a:rPr lang="en-US" baseline="0" dirty="0" smtClean="0"/>
              <a:t>Here for example we are creating our </a:t>
            </a:r>
            <a:r>
              <a:rPr lang="en-US" b="1" baseline="0" dirty="0" err="1" smtClean="0"/>
              <a:t>FootnoteView</a:t>
            </a:r>
            <a:r>
              <a:rPr lang="en-US" baseline="0" dirty="0" smtClean="0"/>
              <a:t> and adding it into the </a:t>
            </a:r>
            <a:r>
              <a:rPr lang="en-US" baseline="0" dirty="0" err="1" smtClean="0"/>
              <a:t>subview</a:t>
            </a:r>
            <a:r>
              <a:rPr lang="en-US" baseline="0" dirty="0" smtClean="0"/>
              <a:t> collection.</a:t>
            </a:r>
          </a:p>
          <a:p>
            <a:endParaRPr lang="en-US" baseline="0" dirty="0" smtClean="0"/>
          </a:p>
          <a:p>
            <a:r>
              <a:rPr lang="en-US" baseline="0" dirty="0" smtClean="0"/>
              <a:t>Notice that we are </a:t>
            </a:r>
            <a:r>
              <a:rPr lang="en-US" i="1" baseline="0" dirty="0" smtClean="0"/>
              <a:t>not</a:t>
            </a:r>
            <a:r>
              <a:rPr lang="en-US" i="0" baseline="0" dirty="0" smtClean="0"/>
              <a:t> holding a strong reference to the new view. In this case, iOS will retain the native view because it's in the visual tree, but we don't have a managed reference to the object at all.</a:t>
            </a:r>
          </a:p>
          <a:p>
            <a:endParaRPr lang="en-US" i="0" baseline="0" dirty="0" smtClean="0"/>
          </a:p>
          <a:p>
            <a:r>
              <a:rPr lang="en-US" i="0" baseline="0" dirty="0" smtClean="0"/>
              <a:t>A framework peer could potentially be collected once the </a:t>
            </a:r>
            <a:r>
              <a:rPr lang="en-US" b="1" i="0" baseline="0" dirty="0" smtClean="0"/>
              <a:t>Add</a:t>
            </a:r>
            <a:r>
              <a:rPr lang="en-US" i="0" baseline="0" dirty="0" smtClean="0"/>
              <a:t> method finishes, however this will never happen with a user peer.</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24</a:t>
            </a:fld>
            <a:endParaRPr lang="en-US" dirty="0"/>
          </a:p>
        </p:txBody>
      </p:sp>
    </p:spTree>
    <p:extLst>
      <p:ext uri="{BB962C8B-B14F-4D97-AF65-F5344CB8AC3E}">
        <p14:creationId xmlns:p14="http://schemas.microsoft.com/office/powerpoint/2010/main" val="1792252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This</a:t>
            </a:r>
            <a:r>
              <a:rPr lang="en-US" baseline="0" dirty="0" smtClean="0"/>
              <a:t> highlights the key difference between framework peers and user peers.</a:t>
            </a:r>
          </a:p>
          <a:p>
            <a:endParaRPr lang="en-US" baseline="0" dirty="0" smtClean="0"/>
          </a:p>
          <a:p>
            <a:r>
              <a:rPr lang="en-US" baseline="0" dirty="0" smtClean="0"/>
              <a:t>Because user peers have managed state, the specific instance you create must be kept alive until you are finished with it.</a:t>
            </a:r>
          </a:p>
          <a:p>
            <a:r>
              <a:rPr lang="en-US" baseline="0" dirty="0" smtClean="0"/>
              <a:t>&gt; They cannot be collected early.</a:t>
            </a:r>
          </a:p>
          <a:p>
            <a:endParaRPr lang="en-US" baseline="0" dirty="0" smtClean="0"/>
          </a:p>
          <a:p>
            <a:r>
              <a:rPr lang="en-US" baseline="0" dirty="0" smtClean="0"/>
              <a:t>This allows you to then retrieve your custom state from the object – here for example we are pulling the footnote view from the </a:t>
            </a:r>
            <a:r>
              <a:rPr lang="en-US" baseline="0" dirty="0" err="1" smtClean="0"/>
              <a:t>subviews</a:t>
            </a:r>
            <a:r>
              <a:rPr lang="en-US" baseline="0" dirty="0" smtClean="0"/>
              <a:t> collection and retrieving our footnote id.</a:t>
            </a:r>
          </a:p>
          <a:p>
            <a:r>
              <a:rPr lang="en-US" baseline="0" dirty="0" smtClean="0"/>
              <a:t>&gt; This works because Xamarin.iOS keeps your instance around even though you didn't have any direct references to it in your code.</a:t>
            </a:r>
          </a:p>
          <a:p>
            <a:endParaRPr lang="en-US" baseline="0" dirty="0" smtClean="0"/>
          </a:p>
          <a:p>
            <a:r>
              <a:rPr lang="en-US" baseline="0" dirty="0" smtClean="0"/>
              <a:t>Otherwise, our managed state values would be set to their default state.</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25</a:t>
            </a:fld>
            <a:endParaRPr lang="en-US" dirty="0"/>
          </a:p>
        </p:txBody>
      </p:sp>
    </p:spTree>
    <p:extLst>
      <p:ext uri="{BB962C8B-B14F-4D97-AF65-F5344CB8AC3E}">
        <p14:creationId xmlns:p14="http://schemas.microsoft.com/office/powerpoint/2010/main" val="681542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Here's the idea in a more graphical</a:t>
            </a:r>
            <a:r>
              <a:rPr lang="en-US" baseline="0" dirty="0" smtClean="0"/>
              <a:t> picture.</a:t>
            </a:r>
          </a:p>
          <a:p>
            <a:endParaRPr lang="en-US" baseline="0" dirty="0" smtClean="0"/>
          </a:p>
          <a:p>
            <a:r>
              <a:rPr lang="en-US" baseline="0" dirty="0" smtClean="0"/>
              <a:t>Notice that both of our managed objects, shown in blue here, have managed state associated with them.</a:t>
            </a:r>
          </a:p>
          <a:p>
            <a:r>
              <a:rPr lang="en-US" baseline="0" dirty="0" smtClean="0"/>
              <a:t>&gt; The native iOS objects </a:t>
            </a:r>
            <a:r>
              <a:rPr lang="en-US" i="1" baseline="0" dirty="0" smtClean="0"/>
              <a:t>also</a:t>
            </a:r>
            <a:r>
              <a:rPr lang="en-US" i="0" baseline="0" dirty="0" smtClean="0"/>
              <a:t> have state of course.</a:t>
            </a:r>
          </a:p>
          <a:p>
            <a:endParaRPr lang="en-US" i="0" baseline="0" dirty="0" smtClean="0"/>
          </a:p>
          <a:p>
            <a:r>
              <a:rPr lang="en-US" i="0" baseline="0" dirty="0" smtClean="0"/>
              <a:t>Neither of our managed objects has a reachable reference in our app</a:t>
            </a:r>
          </a:p>
          <a:p>
            <a:r>
              <a:rPr lang="en-US" i="0" baseline="0" dirty="0" smtClean="0"/>
              <a:t>&gt; We pushed the </a:t>
            </a:r>
            <a:r>
              <a:rPr lang="en-US" b="1" i="0" baseline="0" dirty="0" err="1" smtClean="0"/>
              <a:t>MyViewController</a:t>
            </a:r>
            <a:r>
              <a:rPr lang="en-US" b="0" i="0" baseline="0" dirty="0" smtClean="0"/>
              <a:t> onto the navigation stack in the parent view controller</a:t>
            </a:r>
          </a:p>
          <a:p>
            <a:r>
              <a:rPr lang="en-US" b="0" i="0" baseline="0" dirty="0" smtClean="0"/>
              <a:t>&gt; It created the </a:t>
            </a:r>
            <a:r>
              <a:rPr lang="en-US" b="1" i="0" baseline="0" dirty="0" err="1" smtClean="0"/>
              <a:t>FootnoteView</a:t>
            </a:r>
            <a:r>
              <a:rPr lang="en-US" b="0" i="0" baseline="0" dirty="0" smtClean="0"/>
              <a:t> and added it to </a:t>
            </a:r>
            <a:r>
              <a:rPr lang="en-US" b="0" i="0" baseline="0" dirty="0" err="1" smtClean="0"/>
              <a:t>subviews</a:t>
            </a:r>
            <a:r>
              <a:rPr lang="en-US" b="0" i="0" baseline="0" dirty="0" smtClean="0"/>
              <a:t>.</a:t>
            </a:r>
          </a:p>
          <a:p>
            <a:endParaRPr lang="en-US" b="0" i="0" baseline="0" dirty="0" smtClean="0"/>
          </a:p>
          <a:p>
            <a:r>
              <a:rPr lang="en-US" b="0" i="0" baseline="0" dirty="0" smtClean="0"/>
              <a:t>If these were treated like framework peers, Xamarin.iOS would collect these managed objects and then recreate them later when necessary.</a:t>
            </a:r>
          </a:p>
          <a:p>
            <a:r>
              <a:rPr lang="en-US" b="0" i="0" baseline="0" dirty="0" smtClean="0"/>
              <a:t>&gt; So our native state would still exist</a:t>
            </a:r>
          </a:p>
          <a:p>
            <a:r>
              <a:rPr lang="en-US" b="0" i="0" baseline="0" dirty="0" smtClean="0"/>
              <a:t>&gt; But our managed state (light blue) would be lost.</a:t>
            </a:r>
          </a:p>
          <a:p>
            <a:endParaRPr lang="en-US" b="0" i="0" baseline="0" dirty="0" smtClean="0"/>
          </a:p>
          <a:p>
            <a:r>
              <a:rPr lang="en-US" b="0" i="0" baseline="0" dirty="0" smtClean="0"/>
              <a:t>Xamarin.iOS detects this specific case..</a:t>
            </a:r>
          </a:p>
          <a:p>
            <a:endParaRPr lang="en-US" b="0" i="0" baseline="0" dirty="0" smtClean="0"/>
          </a:p>
          <a:p>
            <a:endParaRPr lang="en-US" b="0" i="0"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26</a:t>
            </a:fld>
            <a:endParaRPr lang="en-US" dirty="0"/>
          </a:p>
        </p:txBody>
      </p:sp>
    </p:spTree>
    <p:extLst>
      <p:ext uri="{BB962C8B-B14F-4D97-AF65-F5344CB8AC3E}">
        <p14:creationId xmlns:p14="http://schemas.microsoft.com/office/powerpoint/2010/main" val="1646208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And when it's a</a:t>
            </a:r>
            <a:r>
              <a:rPr lang="en-US" baseline="0" dirty="0" smtClean="0"/>
              <a:t> type that's not part of the core assembly it automatically creates a strong </a:t>
            </a:r>
            <a:r>
              <a:rPr lang="en-US" b="1" baseline="0" dirty="0" smtClean="0"/>
              <a:t>root</a:t>
            </a:r>
          </a:p>
          <a:p>
            <a:r>
              <a:rPr lang="en-US" b="0" baseline="0" dirty="0" smtClean="0"/>
              <a:t>&gt; A "root" keeps objects from being collected.</a:t>
            </a:r>
          </a:p>
          <a:p>
            <a:r>
              <a:rPr lang="en-US" b="0" baseline="0" dirty="0" smtClean="0"/>
              <a:t>&gt; Xamarin.iOS uses a "GC Handle" to create a root. This is a wrapper which keeps the object alive even when no managed code has a reference.</a:t>
            </a:r>
          </a:p>
          <a:p>
            <a:endParaRPr lang="en-US" b="0" baseline="0" dirty="0" smtClean="0"/>
          </a:p>
          <a:p>
            <a:r>
              <a:rPr lang="en-US" b="0" baseline="0" dirty="0" smtClean="0"/>
              <a:t>This ensures that our custom types stick around and when we obtain a reference to one through an iOS API, we get the exact same instance object back every time.</a:t>
            </a:r>
          </a:p>
          <a:p>
            <a:endParaRPr lang="en-US" b="0" baseline="0" dirty="0" smtClean="0"/>
          </a:p>
          <a:p>
            <a:r>
              <a:rPr lang="en-US" b="0" baseline="0" dirty="0" smtClean="0"/>
              <a:t>Here you can see the relationship and the </a:t>
            </a:r>
            <a:r>
              <a:rPr lang="en-US" b="1" baseline="0" dirty="0" err="1" smtClean="0"/>
              <a:t>retainCount</a:t>
            </a:r>
            <a:r>
              <a:rPr lang="en-US" b="0" baseline="0" dirty="0" smtClean="0"/>
              <a:t>. </a:t>
            </a:r>
          </a:p>
          <a:p>
            <a:r>
              <a:rPr lang="en-US" b="0" baseline="0" dirty="0" smtClean="0"/>
              <a:t>&gt; Our view controller has a </a:t>
            </a:r>
            <a:r>
              <a:rPr lang="en-US" b="0" baseline="0" dirty="0" err="1" smtClean="0"/>
              <a:t>retainCount</a:t>
            </a:r>
            <a:r>
              <a:rPr lang="en-US" b="0" baseline="0" dirty="0" smtClean="0"/>
              <a:t> of "2" because it's currently visible and the peer object retains it.</a:t>
            </a:r>
          </a:p>
          <a:p>
            <a:r>
              <a:rPr lang="en-US" b="0" baseline="0" dirty="0" smtClean="0"/>
              <a:t>&gt; The </a:t>
            </a:r>
            <a:r>
              <a:rPr lang="en-US" b="1" baseline="0" dirty="0" err="1" smtClean="0"/>
              <a:t>FootnoteView</a:t>
            </a:r>
            <a:r>
              <a:rPr lang="en-US" b="0" baseline="0" dirty="0" smtClean="0"/>
              <a:t> also has a </a:t>
            </a:r>
            <a:r>
              <a:rPr lang="en-US" b="0" baseline="0" dirty="0" err="1" smtClean="0"/>
              <a:t>retainCount</a:t>
            </a:r>
            <a:r>
              <a:rPr lang="en-US" b="0" baseline="0" dirty="0" smtClean="0"/>
              <a:t> of "2" for the same reason.</a:t>
            </a:r>
          </a:p>
          <a:p>
            <a:endParaRPr lang="en-US" b="0" baseline="0" dirty="0" smtClean="0"/>
          </a:p>
          <a:p>
            <a:r>
              <a:rPr lang="en-US" b="0" baseline="0" dirty="0" smtClean="0"/>
              <a:t>When GC runs, as long as a user peer has a </a:t>
            </a:r>
            <a:r>
              <a:rPr lang="en-US" b="1" baseline="0" dirty="0" err="1" smtClean="0"/>
              <a:t>retainCount</a:t>
            </a:r>
            <a:r>
              <a:rPr lang="en-US" b="0" baseline="0" dirty="0" smtClean="0"/>
              <a:t> &gt; 1, it will consider the object alive and uncollectable.</a:t>
            </a:r>
          </a:p>
          <a:p>
            <a:r>
              <a:rPr lang="en-US" b="0" baseline="0" dirty="0" smtClean="0"/>
              <a:t>&gt; When the </a:t>
            </a:r>
            <a:r>
              <a:rPr lang="en-US" b="1" baseline="0" dirty="0" err="1" smtClean="0"/>
              <a:t>retainCount</a:t>
            </a:r>
            <a:r>
              <a:rPr lang="en-US" b="0" baseline="0" dirty="0" smtClean="0"/>
              <a:t> == 1 AND there are no managed references, then the managed object will be collected and the iOS object is destroyed.</a:t>
            </a:r>
          </a:p>
          <a:p>
            <a:endParaRPr lang="en-US" b="0" baseline="0" dirty="0" smtClean="0"/>
          </a:p>
          <a:p>
            <a:r>
              <a:rPr lang="en-US" b="1" u="sng" baseline="0" dirty="0" smtClean="0"/>
              <a:t>[Instructor Notes]</a:t>
            </a:r>
          </a:p>
          <a:p>
            <a:r>
              <a:rPr lang="en-US" b="0" u="none" baseline="0" dirty="0" smtClean="0"/>
              <a:t>The internal architecture of this is interesting – although not necessary to explain. Essentially, there is a </a:t>
            </a:r>
            <a:r>
              <a:rPr lang="en-US" b="1" u="none" baseline="0" dirty="0" smtClean="0"/>
              <a:t>Runtime</a:t>
            </a:r>
            <a:r>
              <a:rPr lang="en-US" b="0" u="none" baseline="0" dirty="0" smtClean="0"/>
              <a:t> class which holds a </a:t>
            </a:r>
            <a:r>
              <a:rPr lang="en-US" b="1" u="none" baseline="0" dirty="0" smtClean="0"/>
              <a:t>static</a:t>
            </a:r>
            <a:r>
              <a:rPr lang="en-US" b="0" u="none" baseline="0" dirty="0" smtClean="0"/>
              <a:t> </a:t>
            </a:r>
            <a:r>
              <a:rPr lang="en-US" b="1" u="none" baseline="0" dirty="0" smtClean="0"/>
              <a:t>Dictionary&lt;</a:t>
            </a:r>
            <a:r>
              <a:rPr lang="en-US" b="1" u="none" baseline="0" dirty="0" err="1" smtClean="0"/>
              <a:t>IntPtr,WeakReference</a:t>
            </a:r>
            <a:r>
              <a:rPr lang="en-US" b="1" u="none" baseline="0" dirty="0" smtClean="0"/>
              <a:t>&gt;</a:t>
            </a:r>
            <a:r>
              <a:rPr lang="en-US" b="0" u="none" baseline="0" dirty="0" smtClean="0"/>
              <a:t>. When a new peer is created, it caches it off in this dictionary as a </a:t>
            </a:r>
            <a:r>
              <a:rPr lang="en-US" b="1" u="none" baseline="0" dirty="0" err="1" smtClean="0"/>
              <a:t>WeakReference</a:t>
            </a:r>
            <a:r>
              <a:rPr lang="en-US" b="1" u="none" baseline="0" dirty="0" smtClean="0"/>
              <a:t>.</a:t>
            </a:r>
            <a:r>
              <a:rPr lang="en-US" b="0" u="none" baseline="0" dirty="0" smtClean="0"/>
              <a:t> This is a special .NET type which keeps a "weak" hold on an object. When the GC kicks in and is looking at object references, it doesn't consider </a:t>
            </a:r>
            <a:r>
              <a:rPr lang="en-US" b="1" u="none" baseline="0" dirty="0" err="1" smtClean="0"/>
              <a:t>WeakReference</a:t>
            </a:r>
            <a:r>
              <a:rPr lang="en-US" b="1" u="none" baseline="0" dirty="0" smtClean="0"/>
              <a:t> </a:t>
            </a:r>
            <a:r>
              <a:rPr lang="en-US" b="0" u="none" baseline="0" dirty="0" smtClean="0"/>
              <a:t>and will collect the object if that's all that's holding on to it.</a:t>
            </a:r>
          </a:p>
          <a:p>
            <a:endParaRPr lang="en-US" b="0" u="none" baseline="0" dirty="0" smtClean="0"/>
          </a:p>
          <a:p>
            <a:r>
              <a:rPr lang="en-US" b="0" u="none" baseline="0" dirty="0" smtClean="0"/>
              <a:t>For user peers, Xamarin.iOS also keeps a strong reference to the object with the </a:t>
            </a:r>
            <a:r>
              <a:rPr lang="en-US" b="1" u="none" baseline="0" dirty="0" err="1" smtClean="0"/>
              <a:t>GCHandle</a:t>
            </a:r>
            <a:r>
              <a:rPr lang="en-US" b="0" u="none" baseline="0" dirty="0" smtClean="0"/>
              <a:t>. This is another .NET type which is used to keep a strong reference to something in unmanaged code. This ensures the object being wrapped by the </a:t>
            </a:r>
            <a:r>
              <a:rPr lang="en-US" b="1" u="none" baseline="0" dirty="0" err="1" smtClean="0"/>
              <a:t>GCHandle</a:t>
            </a:r>
            <a:r>
              <a:rPr lang="en-US" b="0" u="none" baseline="0" dirty="0" smtClean="0"/>
              <a:t> is never collected. (e.g. it's rooted).</a:t>
            </a:r>
          </a:p>
          <a:p>
            <a:endParaRPr lang="en-US" b="0" u="none" baseline="0" dirty="0" smtClean="0"/>
          </a:p>
          <a:p>
            <a:r>
              <a:rPr lang="en-US" b="0" u="none" baseline="0" dirty="0" smtClean="0"/>
              <a:t>When you retrieve an object from iOS, Xamarin gets the </a:t>
            </a:r>
            <a:r>
              <a:rPr lang="en-US" b="1" u="none" baseline="0" dirty="0" smtClean="0"/>
              <a:t>Handle </a:t>
            </a:r>
            <a:r>
              <a:rPr lang="en-US" b="0" u="none" baseline="0" dirty="0" smtClean="0"/>
              <a:t>and looks in this dictionary. If it finds an entry for the handle, it retrieves the weak reference. If the weak reference is still holding a live object, that object is returned to the caller. Otherwise, it creates a new wrapper object, inserts it into the dictionary and returns the new peer.</a:t>
            </a:r>
          </a:p>
          <a:p>
            <a:r>
              <a:rPr lang="en-US" b="0" u="none" baseline="0" dirty="0" smtClean="0"/>
              <a:t>&gt; Since user peers are kept alive, the reference in this case will always be alive.</a:t>
            </a:r>
          </a:p>
          <a:p>
            <a:endParaRPr lang="en-US" b="0" u="none" baseline="0" dirty="0" smtClean="0"/>
          </a:p>
          <a:p>
            <a:r>
              <a:rPr lang="en-US" b="0" u="none" baseline="0" dirty="0" smtClean="0"/>
              <a:t>One last wrinkle. Because event handlers are essentially fields (with a delegate chain), if you wire up an event handler in code then the system adds your method to the delegate chain and </a:t>
            </a:r>
            <a:r>
              <a:rPr lang="en-US" b="0" i="1" u="none" baseline="0" dirty="0" smtClean="0"/>
              <a:t>promotes</a:t>
            </a:r>
            <a:r>
              <a:rPr lang="en-US" b="0" i="0" u="none" baseline="0" dirty="0" smtClean="0"/>
              <a:t> the framework peer to a user peer since it now has managed state associated with it. Note that this does </a:t>
            </a:r>
            <a:r>
              <a:rPr lang="en-US" b="0" i="1" u="none" baseline="0" dirty="0" smtClean="0"/>
              <a:t>not</a:t>
            </a:r>
            <a:r>
              <a:rPr lang="en-US" b="0" i="0" u="none" baseline="0" dirty="0" smtClean="0"/>
              <a:t> happen if you use </a:t>
            </a:r>
            <a:r>
              <a:rPr lang="en-US" b="0" u="none" baseline="0" dirty="0" smtClean="0"/>
              <a:t>actions in the designer – that's just a message sent from iOS which is received and then executed on your user peer type. In this case there's no delegate method involved.</a:t>
            </a:r>
            <a:endParaRPr lang="en-US" b="1" u="none"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27</a:t>
            </a:fld>
            <a:endParaRPr lang="en-US" dirty="0"/>
          </a:p>
        </p:txBody>
      </p:sp>
    </p:spTree>
    <p:extLst>
      <p:ext uri="{BB962C8B-B14F-4D97-AF65-F5344CB8AC3E}">
        <p14:creationId xmlns:p14="http://schemas.microsoft.com/office/powerpoint/2010/main" val="1303834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This user peer architecture actually adds a new possibility</a:t>
            </a:r>
            <a:r>
              <a:rPr lang="en-US" baseline="0" dirty="0" smtClean="0"/>
              <a:t> for a memory leak into our code. Because these user peers are rooted, if they hold onto any other managed objects, those objects also are effectively rooted and that allows us to create cycles.</a:t>
            </a:r>
          </a:p>
          <a:p>
            <a:endParaRPr lang="en-US" baseline="0" dirty="0" smtClean="0"/>
          </a:p>
          <a:p>
            <a:r>
              <a:rPr lang="en-US" baseline="0" dirty="0" smtClean="0"/>
              <a:t>In this example, we have two user peers – a View Controller and a View.</a:t>
            </a:r>
          </a:p>
          <a:p>
            <a:r>
              <a:rPr lang="en-US" baseline="0" dirty="0" smtClean="0"/>
              <a:t>&gt; Notice that the </a:t>
            </a:r>
            <a:r>
              <a:rPr lang="en-US" b="1" baseline="0" dirty="0" err="1" smtClean="0"/>
              <a:t>FootnoteView</a:t>
            </a:r>
            <a:r>
              <a:rPr lang="en-US" baseline="0" dirty="0" smtClean="0"/>
              <a:t> has a reference to the parent View Controller user peer.</a:t>
            </a:r>
          </a:p>
          <a:p>
            <a:r>
              <a:rPr lang="en-US" baseline="0" dirty="0" smtClean="0"/>
              <a:t>&gt; Also, we no longer have a </a:t>
            </a:r>
            <a:r>
              <a:rPr lang="en-US" b="1" baseline="0" dirty="0" err="1" smtClean="0"/>
              <a:t>GCHandle</a:t>
            </a:r>
            <a:r>
              <a:rPr lang="en-US" baseline="0" dirty="0" smtClean="0"/>
              <a:t> to our view controller – there's no need since there's a live managed reference to it.</a:t>
            </a:r>
          </a:p>
          <a:p>
            <a:endParaRPr lang="en-US" baseline="0" dirty="0" smtClean="0"/>
          </a:p>
          <a:p>
            <a:r>
              <a:rPr lang="en-US" b="1" u="sng" baseline="0" dirty="0" smtClean="0"/>
              <a:t>[Next]</a:t>
            </a:r>
          </a:p>
          <a:p>
            <a:endParaRPr lang="en-US" baseline="0" dirty="0" smtClean="0"/>
          </a:p>
          <a:p>
            <a:r>
              <a:rPr lang="en-US" baseline="0" dirty="0" smtClean="0"/>
              <a:t>This creates a strong reference cycle which the GC cannot break.</a:t>
            </a:r>
          </a:p>
          <a:p>
            <a:r>
              <a:rPr lang="en-US" baseline="0" dirty="0" smtClean="0"/>
              <a:t>&gt; Here's the same basic graph – except now we have a managed reference from our footnote view back to the view controller parent.</a:t>
            </a:r>
          </a:p>
          <a:p>
            <a:r>
              <a:rPr lang="en-US" dirty="0" smtClean="0"/>
              <a:t>&gt;</a:t>
            </a:r>
            <a:r>
              <a:rPr lang="en-US" baseline="0" dirty="0" smtClean="0"/>
              <a:t> Our </a:t>
            </a:r>
            <a:r>
              <a:rPr lang="en-US" b="1" baseline="0" dirty="0" err="1" smtClean="0"/>
              <a:t>retainCount</a:t>
            </a:r>
            <a:r>
              <a:rPr lang="en-US" baseline="0" dirty="0" smtClean="0"/>
              <a:t> is "2" for both iOS objects.</a:t>
            </a:r>
          </a:p>
          <a:p>
            <a:endParaRPr lang="en-US" baseline="0" dirty="0" smtClean="0"/>
          </a:p>
          <a:p>
            <a:r>
              <a:rPr lang="en-US" baseline="0" dirty="0" smtClean="0"/>
              <a:t>When we go back to the previous view controller, iOS will take this view controller off the stack, which will drop the </a:t>
            </a:r>
            <a:r>
              <a:rPr lang="en-US" b="1" baseline="0" dirty="0" err="1" smtClean="0"/>
              <a:t>retainCount</a:t>
            </a:r>
            <a:r>
              <a:rPr lang="en-US" baseline="0" dirty="0" smtClean="0"/>
              <a:t>.</a:t>
            </a:r>
          </a:p>
          <a:p>
            <a:r>
              <a:rPr lang="en-US" b="1" u="sng" baseline="0" dirty="0" smtClean="0"/>
              <a:t>[Next]</a:t>
            </a:r>
          </a:p>
          <a:p>
            <a:endParaRPr lang="en-US" b="1" u="sng" baseline="0" dirty="0" smtClean="0"/>
          </a:p>
          <a:p>
            <a:r>
              <a:rPr lang="en-US" b="0" u="none" baseline="0" dirty="0" smtClean="0"/>
              <a:t>However when GC runs:</a:t>
            </a:r>
          </a:p>
          <a:p>
            <a:r>
              <a:rPr lang="en-US" b="0" u="none" baseline="0" dirty="0" smtClean="0"/>
              <a:t>&gt; the </a:t>
            </a:r>
            <a:r>
              <a:rPr lang="en-US" b="1" u="none" baseline="0" dirty="0" err="1" smtClean="0"/>
              <a:t>UIView</a:t>
            </a:r>
            <a:r>
              <a:rPr lang="en-US" b="0" u="none" baseline="0" dirty="0" smtClean="0"/>
              <a:t> will still have a </a:t>
            </a:r>
            <a:r>
              <a:rPr lang="en-US" b="0" u="none" baseline="0" dirty="0" err="1" smtClean="0"/>
              <a:t>retainCount</a:t>
            </a:r>
            <a:r>
              <a:rPr lang="en-US" b="0" u="none" baseline="0" dirty="0" smtClean="0"/>
              <a:t> of "2" because it's being retained by the view controller and the </a:t>
            </a:r>
            <a:r>
              <a:rPr lang="en-US" b="0" u="none" baseline="0" dirty="0" err="1" smtClean="0"/>
              <a:t>GCHandle</a:t>
            </a:r>
            <a:r>
              <a:rPr lang="en-US" b="0" u="none" baseline="0" dirty="0" smtClean="0"/>
              <a:t>.</a:t>
            </a:r>
          </a:p>
          <a:p>
            <a:r>
              <a:rPr lang="en-US" b="0" u="none" baseline="0" dirty="0" smtClean="0"/>
              <a:t>&gt; The view controller can't be collected because there's a live managed reference which is rooted. This is considered "live" even though it's not our user code holding onto it.</a:t>
            </a:r>
          </a:p>
          <a:p>
            <a:endParaRPr lang="en-US" b="0" u="none" baseline="0" dirty="0" smtClean="0"/>
          </a:p>
          <a:p>
            <a:r>
              <a:rPr lang="en-US" b="0" u="none" baseline="0" dirty="0" smtClean="0"/>
              <a:t>Ultimately we will end up leaking this entire object graph. The GC cannot collect any of it and if we show this same view controller enough times our app will be terminated due to an </a:t>
            </a:r>
            <a:r>
              <a:rPr lang="en-US" b="0" u="none" baseline="0" dirty="0" err="1" smtClean="0"/>
              <a:t>OutOfMemory</a:t>
            </a:r>
            <a:r>
              <a:rPr lang="en-US" b="0" u="none" baseline="0" dirty="0" smtClean="0"/>
              <a:t> condition.</a:t>
            </a:r>
          </a:p>
          <a:p>
            <a:endParaRPr lang="en-US" b="0" u="none" baseline="0" dirty="0" smtClean="0"/>
          </a:p>
          <a:p>
            <a:r>
              <a:rPr lang="en-US" b="0" u="none" baseline="0" dirty="0" smtClean="0"/>
              <a:t>So this is a significant problem we need to watch for – and this is exactly the sort of thing the profiler should highlight for you – a bunch of </a:t>
            </a:r>
            <a:r>
              <a:rPr lang="en-US" b="1" u="none" baseline="0" dirty="0" err="1" smtClean="0"/>
              <a:t>FootnoteView</a:t>
            </a:r>
            <a:r>
              <a:rPr lang="en-US" b="0" u="none" baseline="0" dirty="0" smtClean="0"/>
              <a:t> objects in memory!</a:t>
            </a:r>
          </a:p>
          <a:p>
            <a:endParaRPr lang="en-US" b="0" u="none" baseline="0" dirty="0" smtClean="0"/>
          </a:p>
          <a:p>
            <a:r>
              <a:rPr lang="en-US" b="0" u="none" baseline="0" dirty="0" smtClean="0"/>
              <a:t>The question then becomes: "How do I fix this?"</a:t>
            </a:r>
          </a:p>
          <a:p>
            <a:r>
              <a:rPr lang="en-US" b="0" u="none" baseline="0" dirty="0" smtClean="0"/>
              <a:t>	</a:t>
            </a:r>
          </a:p>
          <a:p>
            <a:endParaRPr lang="en-US" b="0" u="none"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28</a:t>
            </a:fld>
            <a:endParaRPr lang="en-US" dirty="0"/>
          </a:p>
        </p:txBody>
      </p:sp>
    </p:spTree>
    <p:extLst>
      <p:ext uri="{BB962C8B-B14F-4D97-AF65-F5344CB8AC3E}">
        <p14:creationId xmlns:p14="http://schemas.microsoft.com/office/powerpoint/2010/main" val="1678357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There are a couple of strategies you can take</a:t>
            </a:r>
            <a:r>
              <a:rPr lang="en-US" baseline="0" dirty="0" smtClean="0"/>
              <a:t> – all of them accomplish the same goal: to break the strong reference cycle.</a:t>
            </a:r>
          </a:p>
          <a:p>
            <a:endParaRPr lang="en-US" baseline="0" dirty="0" smtClean="0"/>
          </a:p>
          <a:p>
            <a:r>
              <a:rPr lang="en-US" b="1" u="sng" baseline="0" dirty="0" smtClean="0"/>
              <a:t>[Next]</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The first one you can do is to clear the </a:t>
            </a:r>
            <a:r>
              <a:rPr lang="en-US" b="1" baseline="0" dirty="0" smtClean="0"/>
              <a:t>Parent</a:t>
            </a:r>
            <a:r>
              <a:rPr lang="en-US" baseline="0" dirty="0" smtClean="0"/>
              <a:t> </a:t>
            </a:r>
            <a:r>
              <a:rPr lang="en-US" b="1" baseline="0" dirty="0" smtClean="0"/>
              <a:t>property </a:t>
            </a:r>
            <a:r>
              <a:rPr lang="en-US" b="0" baseline="0" dirty="0" smtClean="0"/>
              <a:t>so that the </a:t>
            </a:r>
            <a:r>
              <a:rPr lang="en-US" b="1" baseline="0" dirty="0" err="1" smtClean="0"/>
              <a:t>FootnoteView</a:t>
            </a:r>
            <a:r>
              <a:rPr lang="en-US" b="0" baseline="0" dirty="0" smtClean="0"/>
              <a:t> doesn't keep the view controller alive.</a:t>
            </a:r>
          </a:p>
          <a:p>
            <a:r>
              <a:rPr lang="en-US" b="1" u="sng" baseline="0" dirty="0" smtClean="0"/>
              <a:t>[Next]</a:t>
            </a:r>
          </a:p>
          <a:p>
            <a:r>
              <a:rPr lang="en-US" b="0" u="none" baseline="0" dirty="0" smtClean="0"/>
              <a:t>When GC runs, it will see that the </a:t>
            </a:r>
            <a:r>
              <a:rPr lang="en-US" b="1" u="none" baseline="0" dirty="0" err="1" smtClean="0"/>
              <a:t>retainCount</a:t>
            </a:r>
            <a:r>
              <a:rPr lang="en-US" b="0" u="none" baseline="0" dirty="0" smtClean="0"/>
              <a:t> is "1" on the view controller and release the native handle while cleaning up the user peer.</a:t>
            </a:r>
          </a:p>
          <a:p>
            <a:r>
              <a:rPr lang="en-US" b="0" u="none" baseline="0" dirty="0" smtClean="0"/>
              <a:t>&gt; It will not create a GC handle because the </a:t>
            </a:r>
            <a:r>
              <a:rPr lang="en-US" b="0" u="none" baseline="0" dirty="0" err="1" smtClean="0"/>
              <a:t>retainCount</a:t>
            </a:r>
            <a:r>
              <a:rPr lang="en-US" b="0" u="none" baseline="0" dirty="0" smtClean="0"/>
              <a:t> is not &gt; 1 and so it knows that native iOS is not using this object.</a:t>
            </a:r>
          </a:p>
          <a:p>
            <a:r>
              <a:rPr lang="en-US" b="0" u="none" baseline="0" dirty="0" smtClean="0"/>
              <a:t>&gt; This will drop the </a:t>
            </a:r>
            <a:r>
              <a:rPr lang="en-US" b="0" u="none" baseline="0" dirty="0" err="1" smtClean="0"/>
              <a:t>retainCount</a:t>
            </a:r>
            <a:r>
              <a:rPr lang="en-US" b="0" u="none" baseline="0" dirty="0" smtClean="0"/>
              <a:t> on the VC to zero, which will cause it to get cleaned up.</a:t>
            </a:r>
          </a:p>
          <a:p>
            <a:r>
              <a:rPr lang="en-US" b="1" i="0" u="sng" baseline="0" dirty="0" smtClean="0"/>
              <a:t>[Next]</a:t>
            </a:r>
          </a:p>
          <a:p>
            <a:r>
              <a:rPr lang="en-US" b="0" u="none" baseline="0" dirty="0" smtClean="0"/>
              <a:t>This will, in turn drop the retain count on our view since the VC will release the view when it's destroyed.</a:t>
            </a:r>
          </a:p>
          <a:p>
            <a:r>
              <a:rPr lang="en-US" b="0" u="none" baseline="0" dirty="0" smtClean="0"/>
              <a:t>&gt; Now our </a:t>
            </a:r>
            <a:r>
              <a:rPr lang="en-US" b="0" u="none" baseline="0" dirty="0" err="1" smtClean="0"/>
              <a:t>retainCount</a:t>
            </a:r>
            <a:r>
              <a:rPr lang="en-US" b="0" u="none" baseline="0" dirty="0" smtClean="0"/>
              <a:t> is "1" on the view – this is the signal for a user peer that only managed code has a reference to this native object.</a:t>
            </a:r>
          </a:p>
          <a:p>
            <a:r>
              <a:rPr lang="en-US" b="1" u="sng" baseline="0" dirty="0" smtClean="0"/>
              <a:t>[Next]</a:t>
            </a:r>
          </a:p>
          <a:p>
            <a:r>
              <a:rPr lang="en-US" b="0" u="none" baseline="0" dirty="0" smtClean="0"/>
              <a:t>It will remove the GC handle which is keeping this alive.</a:t>
            </a:r>
          </a:p>
          <a:p>
            <a:r>
              <a:rPr lang="en-US" b="1" u="sng" baseline="0" dirty="0" smtClean="0"/>
              <a:t>[Next]</a:t>
            </a:r>
          </a:p>
          <a:p>
            <a:r>
              <a:rPr lang="en-US" b="0" u="none" baseline="0" dirty="0" smtClean="0"/>
              <a:t>&gt; And GC will cleanup the managed user peer and release the native handle which allows iOS to cleanup the object.</a:t>
            </a:r>
            <a:endParaRPr lang="en-US" b="0" u="none"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29</a:t>
            </a:fld>
            <a:endParaRPr lang="en-US" dirty="0"/>
          </a:p>
        </p:txBody>
      </p:sp>
    </p:spTree>
    <p:extLst>
      <p:ext uri="{BB962C8B-B14F-4D97-AF65-F5344CB8AC3E}">
        <p14:creationId xmlns:p14="http://schemas.microsoft.com/office/powerpoint/2010/main" val="2144336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dirty="0" smtClean="0"/>
              <a:t>Runtime ties this automatic cleanup process to memory allocation.</a:t>
            </a:r>
          </a:p>
          <a:p>
            <a:r>
              <a:rPr lang="en-US" baseline="0" dirty="0" smtClean="0"/>
              <a:t>&gt; System allocates a segment of memory to allocate objects from.</a:t>
            </a:r>
          </a:p>
          <a:p>
            <a:r>
              <a:rPr lang="en-US" baseline="0" dirty="0" smtClean="0"/>
              <a:t>&gt; Has a pointer to the spot where allocations will occur.</a:t>
            </a:r>
          </a:p>
          <a:p>
            <a:endParaRPr lang="en-US" baseline="0" dirty="0" smtClean="0"/>
          </a:p>
          <a:p>
            <a:r>
              <a:rPr lang="en-US" b="1" u="sng" baseline="0" dirty="0" smtClean="0"/>
              <a:t>[Next]</a:t>
            </a:r>
          </a:p>
          <a:p>
            <a:r>
              <a:rPr lang="en-US" b="0" u="none" baseline="0" dirty="0" smtClean="0"/>
              <a:t>When an allocation is requested (for object </a:t>
            </a:r>
            <a:r>
              <a:rPr lang="en-US" b="1" u="none" baseline="0" dirty="0" smtClean="0"/>
              <a:t>F</a:t>
            </a:r>
            <a:r>
              <a:rPr lang="en-US" b="0" u="none" baseline="0" dirty="0" smtClean="0"/>
              <a:t>)..</a:t>
            </a:r>
          </a:p>
          <a:p>
            <a:r>
              <a:rPr lang="en-US" b="0" u="none" baseline="0" dirty="0" smtClean="0"/>
              <a:t>&gt; Runtime will look at the type definition for </a:t>
            </a:r>
            <a:r>
              <a:rPr lang="en-US" b="1" u="none" baseline="0" dirty="0" smtClean="0"/>
              <a:t>F</a:t>
            </a:r>
            <a:r>
              <a:rPr lang="en-US" b="0" u="none" baseline="0" dirty="0" smtClean="0"/>
              <a:t> and determine how much space is needed to hold a complete representation of the object and it's fields.</a:t>
            </a:r>
          </a:p>
          <a:p>
            <a:endParaRPr lang="en-US" b="0" u="none" baseline="0" dirty="0" smtClean="0"/>
          </a:p>
          <a:p>
            <a:r>
              <a:rPr lang="en-US" b="1" u="sng" baseline="0" dirty="0" smtClean="0"/>
              <a:t>[Instructor Notes:]</a:t>
            </a:r>
          </a:p>
          <a:p>
            <a:r>
              <a:rPr lang="en-US" b="0" u="none" baseline="0" dirty="0" smtClean="0"/>
              <a:t>This is a simplified view – allocation process is done per-thread to reduce contention across CPUs (e.g. no need for locks) and each thread has it</a:t>
            </a:r>
            <a:r>
              <a:rPr lang="uk-UA" b="0" u="none" baseline="0" dirty="0" smtClean="0"/>
              <a:t>’</a:t>
            </a:r>
            <a:r>
              <a:rPr lang="en-US" b="0" u="none" baseline="0" dirty="0" smtClean="0"/>
              <a:t>s own devoted area to work from .</a:t>
            </a:r>
          </a:p>
        </p:txBody>
      </p:sp>
      <p:sp>
        <p:nvSpPr>
          <p:cNvPr id="4" name="Slide Number Placeholder 3"/>
          <p:cNvSpPr>
            <a:spLocks noGrp="1"/>
          </p:cNvSpPr>
          <p:nvPr>
            <p:ph type="sldNum" sz="quarter" idx="10"/>
          </p:nvPr>
        </p:nvSpPr>
        <p:spPr/>
        <p:txBody>
          <a:bodyPr/>
          <a:lstStyle/>
          <a:p>
            <a:fld id="{A59B0A4E-FB7C-417E-8220-BD77FD55C7D4}" type="slidenum">
              <a:rPr lang="en-US" smtClean="0"/>
              <a:pPr/>
              <a:t>3</a:t>
            </a:fld>
            <a:endParaRPr lang="en-US" dirty="0"/>
          </a:p>
        </p:txBody>
      </p:sp>
    </p:spTree>
    <p:extLst>
      <p:ext uri="{BB962C8B-B14F-4D97-AF65-F5344CB8AC3E}">
        <p14:creationId xmlns:p14="http://schemas.microsoft.com/office/powerpoint/2010/main" val="1811291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1" u="sng" baseline="0" dirty="0" smtClean="0"/>
              <a:t>[Next]</a:t>
            </a: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Another</a:t>
            </a:r>
            <a:r>
              <a:rPr lang="en-US" baseline="0" dirty="0" smtClean="0"/>
              <a:t> way to break the cycle is to dispose the parent view controller. This will have the same basic effect.</a:t>
            </a:r>
            <a:endParaRPr lang="en-US" b="0" baseline="0" dirty="0" smtClean="0"/>
          </a:p>
          <a:p>
            <a:r>
              <a:rPr lang="en-US" b="1" u="sng" baseline="0" dirty="0" smtClean="0"/>
              <a:t>[Next]</a:t>
            </a:r>
          </a:p>
          <a:p>
            <a:r>
              <a:rPr lang="en-US" b="0" u="none" baseline="0" dirty="0" smtClean="0"/>
              <a:t>When GC runs, it will see that the </a:t>
            </a:r>
            <a:r>
              <a:rPr lang="en-US" b="1" u="none" baseline="0" dirty="0" err="1" smtClean="0"/>
              <a:t>retainCount</a:t>
            </a:r>
            <a:r>
              <a:rPr lang="en-US" b="0" u="none" baseline="0" dirty="0" smtClean="0"/>
              <a:t> is "1" on the view controller and release the native handle while cleaning up the user peer.</a:t>
            </a:r>
          </a:p>
          <a:p>
            <a:r>
              <a:rPr lang="en-US" b="0" u="none" baseline="0" dirty="0" smtClean="0"/>
              <a:t>&gt; It will not create a GC handle because the </a:t>
            </a:r>
            <a:r>
              <a:rPr lang="en-US" b="0" u="none" baseline="0" dirty="0" err="1" smtClean="0"/>
              <a:t>retainCount</a:t>
            </a:r>
            <a:r>
              <a:rPr lang="en-US" b="0" u="none" baseline="0" dirty="0" smtClean="0"/>
              <a:t> is not &gt; 1 and so it knows that native iOS is not using this object.</a:t>
            </a:r>
          </a:p>
          <a:p>
            <a:r>
              <a:rPr lang="en-US" b="0" u="none" baseline="0" dirty="0" smtClean="0"/>
              <a:t>&gt; This will drop the </a:t>
            </a:r>
            <a:r>
              <a:rPr lang="en-US" b="0" u="none" baseline="0" dirty="0" err="1" smtClean="0"/>
              <a:t>retainCount</a:t>
            </a:r>
            <a:r>
              <a:rPr lang="en-US" b="0" u="none" baseline="0" dirty="0" smtClean="0"/>
              <a:t> on the VC to zero, which will cause it to get cleaned up.</a:t>
            </a:r>
          </a:p>
          <a:p>
            <a:r>
              <a:rPr lang="en-US" b="1" i="0" u="sng" baseline="0" dirty="0" smtClean="0"/>
              <a:t>[Next]</a:t>
            </a:r>
          </a:p>
          <a:p>
            <a:r>
              <a:rPr lang="en-US" b="0" u="none" baseline="0" dirty="0" smtClean="0"/>
              <a:t>This will, in turn drop the retain count on our view since the VC will release the view when it's destroyed.</a:t>
            </a:r>
          </a:p>
          <a:p>
            <a:r>
              <a:rPr lang="en-US" b="0" u="none" baseline="0" dirty="0" smtClean="0"/>
              <a:t>&gt; Now our </a:t>
            </a:r>
            <a:r>
              <a:rPr lang="en-US" b="0" u="none" baseline="0" dirty="0" err="1" smtClean="0"/>
              <a:t>retainCount</a:t>
            </a:r>
            <a:r>
              <a:rPr lang="en-US" b="0" u="none" baseline="0" dirty="0" smtClean="0"/>
              <a:t> is "1" on the view – this is the signal for a user peer that only managed code has a reference to this native object.</a:t>
            </a:r>
          </a:p>
          <a:p>
            <a:r>
              <a:rPr lang="en-US" b="1" u="sng" baseline="0" dirty="0" smtClean="0"/>
              <a:t>[Next]</a:t>
            </a:r>
          </a:p>
          <a:p>
            <a:r>
              <a:rPr lang="en-US" b="0" u="none" baseline="0" dirty="0" smtClean="0"/>
              <a:t>It will remove the GC handle which is keeping this alive</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u="sng" baseline="0" dirty="0" smtClean="0"/>
              <a:t>[Next]</a:t>
            </a:r>
            <a:endParaRPr lang="en-US" b="0" u="none" baseline="0" dirty="0" smtClean="0"/>
          </a:p>
          <a:p>
            <a:r>
              <a:rPr lang="en-US" b="0" u="none" baseline="0" dirty="0" smtClean="0"/>
              <a:t>&gt; And just like before GC will cleanup the managed user peer and release the native handle which allows iOS to cleanup the object.</a:t>
            </a:r>
            <a:endParaRPr lang="en-US" b="0" u="none"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0" u="none" baseline="0" dirty="0" smtClean="0"/>
              <a:t>&gt; and our </a:t>
            </a:r>
            <a:r>
              <a:rPr lang="en-US" b="1" u="none" baseline="0" dirty="0" err="1" smtClean="0"/>
              <a:t>MyViewController</a:t>
            </a:r>
            <a:r>
              <a:rPr lang="en-US" b="0" u="none" baseline="0" dirty="0" smtClean="0"/>
              <a:t> will now go away as well since there are no roots keeping it alive.</a:t>
            </a:r>
            <a:endParaRPr lang="en-US" b="0" u="none" dirty="0" smtClean="0"/>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30</a:t>
            </a:fld>
            <a:endParaRPr lang="en-US" dirty="0"/>
          </a:p>
        </p:txBody>
      </p:sp>
    </p:spTree>
    <p:extLst>
      <p:ext uri="{BB962C8B-B14F-4D97-AF65-F5344CB8AC3E}">
        <p14:creationId xmlns:p14="http://schemas.microsoft.com/office/powerpoint/2010/main" val="298185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dirty="0" smtClean="0"/>
              <a:t>One final case to think about with Xamarin.iOS – and this is the most surprising one.</a:t>
            </a:r>
          </a:p>
          <a:p>
            <a:endParaRPr lang="en-US" baseline="0" dirty="0" smtClean="0"/>
          </a:p>
          <a:p>
            <a:r>
              <a:rPr lang="en-US" baseline="0" dirty="0" smtClean="0"/>
              <a:t>When you wire up a delegate event handler to a framework peer, that essentially adds managed state to the object in the form of the delegate chain. This delegate is a .NET construct – it is not mirrored on the iOS side and therefore it must be tracked somehow to ensure it stays around.</a:t>
            </a:r>
          </a:p>
          <a:p>
            <a:endParaRPr lang="en-US" baseline="0" dirty="0" smtClean="0"/>
          </a:p>
          <a:p>
            <a:r>
              <a:rPr lang="en-US" baseline="0" dirty="0" smtClean="0"/>
              <a:t>Xamarin.iOS solves this by promoting the framework peer into a user peer and treating it as a custom type.</a:t>
            </a:r>
          </a:p>
          <a:p>
            <a:r>
              <a:rPr lang="en-US" baseline="0" dirty="0" smtClean="0"/>
              <a:t/>
            </a:r>
            <a:br>
              <a:rPr lang="en-US" baseline="0" dirty="0" smtClean="0"/>
            </a:br>
            <a:r>
              <a:rPr lang="en-US" baseline="0" dirty="0" smtClean="0"/>
              <a:t>Here's an example.</a:t>
            </a:r>
          </a:p>
          <a:p>
            <a:r>
              <a:rPr lang="en-US" baseline="0" dirty="0" smtClean="0"/>
              <a:t>&gt; We've got a user peer for a View Controller named </a:t>
            </a:r>
            <a:r>
              <a:rPr lang="en-US" b="1" baseline="0" dirty="0" err="1" smtClean="0"/>
              <a:t>MyViewController</a:t>
            </a:r>
            <a:r>
              <a:rPr lang="en-US" baseline="0" dirty="0" smtClean="0"/>
              <a:t>.</a:t>
            </a:r>
          </a:p>
          <a:p>
            <a:r>
              <a:rPr lang="en-US" baseline="0" dirty="0" smtClean="0"/>
              <a:t>&gt; Next, we wire up a button event handler for a </a:t>
            </a:r>
            <a:r>
              <a:rPr lang="en-US" b="1" baseline="0" dirty="0" err="1" smtClean="0"/>
              <a:t>UIButton</a:t>
            </a:r>
            <a:r>
              <a:rPr lang="en-US" baseline="0" dirty="0" smtClean="0"/>
              <a:t> to the </a:t>
            </a:r>
            <a:r>
              <a:rPr lang="en-US" b="1" baseline="0" dirty="0" err="1" smtClean="0"/>
              <a:t>TouchUpInside</a:t>
            </a:r>
            <a:r>
              <a:rPr lang="en-US" b="1" baseline="0" dirty="0" smtClean="0"/>
              <a:t> </a:t>
            </a:r>
            <a:r>
              <a:rPr lang="en-US" b="0" baseline="0" dirty="0" smtClean="0"/>
              <a:t>event. This is tied to an instance method of the VC.</a:t>
            </a:r>
            <a:endParaRPr lang="en-US" b="1" baseline="0" dirty="0" smtClean="0"/>
          </a:p>
          <a:p>
            <a:r>
              <a:rPr lang="en-US" baseline="0" dirty="0" smtClean="0"/>
              <a:t>&gt; The button is named in the designer and held in the </a:t>
            </a:r>
            <a:r>
              <a:rPr lang="en-US" b="1" baseline="0" dirty="0" err="1" smtClean="0"/>
              <a:t>ProcessButton</a:t>
            </a:r>
            <a:r>
              <a:rPr lang="en-US" b="0" baseline="0" dirty="0" smtClean="0"/>
              <a:t> property.</a:t>
            </a:r>
          </a:p>
          <a:p>
            <a:endParaRPr lang="en-US" baseline="0" dirty="0" smtClean="0"/>
          </a:p>
          <a:p>
            <a:r>
              <a:rPr lang="en-US" baseline="0" dirty="0" smtClean="0"/>
              <a:t>This should look familiar – our earlier examples are all combined here into a single example.</a:t>
            </a:r>
          </a:p>
        </p:txBody>
      </p:sp>
      <p:sp>
        <p:nvSpPr>
          <p:cNvPr id="4" name="Slide Number Placeholder 3"/>
          <p:cNvSpPr>
            <a:spLocks noGrp="1"/>
          </p:cNvSpPr>
          <p:nvPr>
            <p:ph type="sldNum" sz="quarter" idx="10"/>
          </p:nvPr>
        </p:nvSpPr>
        <p:spPr/>
        <p:txBody>
          <a:bodyPr/>
          <a:lstStyle/>
          <a:p>
            <a:fld id="{A59B0A4E-FB7C-417E-8220-BD77FD55C7D4}" type="slidenum">
              <a:rPr lang="en-US" smtClean="0"/>
              <a:pPr/>
              <a:t>32</a:t>
            </a:fld>
            <a:endParaRPr lang="en-US" dirty="0"/>
          </a:p>
        </p:txBody>
      </p:sp>
    </p:spTree>
    <p:extLst>
      <p:ext uri="{BB962C8B-B14F-4D97-AF65-F5344CB8AC3E}">
        <p14:creationId xmlns:p14="http://schemas.microsoft.com/office/powerpoint/2010/main" val="20173585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0" u="none" baseline="0" dirty="0" smtClean="0"/>
              <a:t>The effect is rather interesting because it creates a cycle, just like we saw a moment ago. But this time, it's due to the event handler and not a visible property definition keeping the view controller alive.</a:t>
            </a:r>
          </a:p>
          <a:p>
            <a:endParaRPr lang="en-US" b="0" u="none" baseline="0" dirty="0" smtClean="0"/>
          </a:p>
          <a:p>
            <a:r>
              <a:rPr lang="en-US" b="0" u="none" baseline="0" dirty="0" smtClean="0"/>
              <a:t>Let's break it down.</a:t>
            </a:r>
          </a:p>
          <a:p>
            <a:endParaRPr lang="en-US" b="0" u="sng" baseline="0" dirty="0" smtClean="0"/>
          </a:p>
          <a:p>
            <a:r>
              <a:rPr lang="en-US" b="0" u="sng" baseline="0" dirty="0" smtClean="0"/>
              <a:t>On the native side:</a:t>
            </a:r>
          </a:p>
          <a:p>
            <a:r>
              <a:rPr lang="en-US" b="0" u="none" baseline="0" dirty="0" smtClean="0"/>
              <a:t>&gt; The View Controller retains the </a:t>
            </a:r>
            <a:r>
              <a:rPr lang="en-US" b="1" u="none" baseline="0" dirty="0" err="1" smtClean="0"/>
              <a:t>UIButton</a:t>
            </a:r>
            <a:endParaRPr lang="en-US" b="1" u="none" baseline="0" dirty="0" smtClean="0"/>
          </a:p>
          <a:p>
            <a:r>
              <a:rPr lang="en-US" b="0" u="none" baseline="0" dirty="0" smtClean="0"/>
              <a:t>&gt; Both the VC and the button have an initial </a:t>
            </a:r>
            <a:r>
              <a:rPr lang="en-US" b="0" u="none" baseline="0" dirty="0" err="1" smtClean="0"/>
              <a:t>retainCount</a:t>
            </a:r>
            <a:r>
              <a:rPr lang="en-US" b="0" u="none" baseline="0" dirty="0" smtClean="0"/>
              <a:t> of "1".</a:t>
            </a:r>
          </a:p>
          <a:p>
            <a:endParaRPr lang="en-US" b="0" u="none" baseline="0" dirty="0" smtClean="0"/>
          </a:p>
          <a:p>
            <a:r>
              <a:rPr lang="en-US" b="0" u="sng" baseline="0" dirty="0" smtClean="0"/>
              <a:t>On the managed side:</a:t>
            </a:r>
          </a:p>
          <a:p>
            <a:r>
              <a:rPr lang="en-US" b="0" u="none" baseline="0" dirty="0" smtClean="0"/>
              <a:t>&gt; The button is held live due to the </a:t>
            </a:r>
            <a:r>
              <a:rPr lang="en-US" b="1" u="none" baseline="0" dirty="0" err="1" smtClean="0"/>
              <a:t>ProcessButton</a:t>
            </a:r>
            <a:r>
              <a:rPr lang="en-US" b="0" u="none" baseline="0" dirty="0" smtClean="0"/>
              <a:t> property</a:t>
            </a:r>
          </a:p>
          <a:p>
            <a:r>
              <a:rPr lang="en-US" b="0" u="none" baseline="0" dirty="0" smtClean="0"/>
              <a:t>&gt; The VC is held live due to the event handler.</a:t>
            </a:r>
          </a:p>
          <a:p>
            <a:endParaRPr lang="en-US" b="0" u="none" baseline="0" dirty="0" smtClean="0"/>
          </a:p>
          <a:p>
            <a:r>
              <a:rPr lang="en-US" b="0" u="none" baseline="0" dirty="0" smtClean="0"/>
              <a:t>To ensure that the event handler is kept around, Xamarin.iOS promotes the button to be a user peer and bumps the retain count for the button so it will end up being "2".</a:t>
            </a:r>
          </a:p>
          <a:p>
            <a:endParaRPr lang="en-US" b="0" u="none" baseline="0" dirty="0" smtClean="0"/>
          </a:p>
          <a:p>
            <a:r>
              <a:rPr lang="en-US" b="0" u="none" baseline="0" dirty="0" smtClean="0"/>
              <a:t>And we've created the same cycle we saw earlier, but this one is far more insidious because it's so easy to create.</a:t>
            </a:r>
          </a:p>
          <a:p>
            <a:endParaRPr lang="en-US" b="1" u="sng" baseline="0" dirty="0" smtClean="0"/>
          </a:p>
          <a:p>
            <a:r>
              <a:rPr lang="en-US" b="1" u="sng" baseline="0" dirty="0" smtClean="0"/>
              <a:t>[Instructor Notes:]</a:t>
            </a:r>
          </a:p>
          <a:p>
            <a:r>
              <a:rPr lang="en-US" b="0" u="none" baseline="0" dirty="0" smtClean="0"/>
              <a:t>What is shown here doesn't work in the current alpha channel (4-5-2016), but it's a bug and will be corrected in the next release.</a:t>
            </a:r>
          </a:p>
          <a:p>
            <a:endParaRPr lang="en-US" b="0" u="none"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33</a:t>
            </a:fld>
            <a:endParaRPr lang="en-US" dirty="0"/>
          </a:p>
        </p:txBody>
      </p:sp>
    </p:spTree>
    <p:extLst>
      <p:ext uri="{BB962C8B-B14F-4D97-AF65-F5344CB8AC3E}">
        <p14:creationId xmlns:p14="http://schemas.microsoft.com/office/powerpoint/2010/main" val="1292890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dirty="0" smtClean="0"/>
              <a:t>Here, we can fix our button event handler by moving the subscription to the </a:t>
            </a:r>
            <a:r>
              <a:rPr lang="en-US" b="1" baseline="0" dirty="0" err="1" smtClean="0"/>
              <a:t>ViewDidAppear</a:t>
            </a:r>
            <a:r>
              <a:rPr lang="en-US" b="0" baseline="0" dirty="0" smtClean="0"/>
              <a:t> and then unwire it in the </a:t>
            </a:r>
            <a:r>
              <a:rPr lang="en-US" b="1" baseline="0" dirty="0" err="1" smtClean="0"/>
              <a:t>ViewDidDisappear</a:t>
            </a:r>
            <a:r>
              <a:rPr lang="en-US" b="0" baseline="0" dirty="0" smtClean="0"/>
              <a:t> method.</a:t>
            </a:r>
          </a:p>
          <a:p>
            <a:r>
              <a:rPr lang="en-US" b="0" baseline="0" dirty="0" smtClean="0"/>
              <a:t>&gt; Don't use </a:t>
            </a:r>
            <a:r>
              <a:rPr lang="en-US" b="1" baseline="0" dirty="0" err="1" smtClean="0"/>
              <a:t>DidLoad</a:t>
            </a:r>
            <a:r>
              <a:rPr lang="en-US" b="1" baseline="0" dirty="0" smtClean="0"/>
              <a:t> </a:t>
            </a:r>
            <a:r>
              <a:rPr lang="en-US" b="0" baseline="0" dirty="0" smtClean="0"/>
              <a:t>and </a:t>
            </a:r>
            <a:r>
              <a:rPr lang="en-US" b="1" baseline="0" dirty="0" err="1" smtClean="0"/>
              <a:t>DidUnload</a:t>
            </a:r>
            <a:r>
              <a:rPr lang="en-US" b="0" baseline="0" dirty="0" smtClean="0"/>
              <a:t> – the latter is not called anymore and if this screen navigates off, it won't get a new Load.</a:t>
            </a:r>
          </a:p>
          <a:p>
            <a:endParaRPr lang="en-US" b="0" baseline="0" dirty="0" smtClean="0"/>
          </a:p>
          <a:p>
            <a:r>
              <a:rPr lang="en-US" b="1" u="sng" baseline="0" dirty="0" smtClean="0"/>
              <a:t>[Next]</a:t>
            </a:r>
          </a:p>
          <a:p>
            <a:r>
              <a:rPr lang="en-US" baseline="0" dirty="0" smtClean="0"/>
              <a:t>One other point on these events – you only need to worry about this case if you are manually subscribing to an event. If you use the designer to handle a UI action through the </a:t>
            </a:r>
            <a:r>
              <a:rPr lang="en-US" b="1" baseline="0" dirty="0" smtClean="0"/>
              <a:t>Events</a:t>
            </a:r>
            <a:r>
              <a:rPr lang="en-US" b="0" baseline="0" dirty="0" smtClean="0"/>
              <a:t> tab which creates a partial method in your View Controller, you don't need to worry about this. That approach actually relies on the iOS runtime to send action messages which are caught and forwarded into the VC code by name. In that case there's no managed reference being held and so it won't cause a leak.</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34</a:t>
            </a:fld>
            <a:endParaRPr lang="en-US" dirty="0"/>
          </a:p>
        </p:txBody>
      </p:sp>
    </p:spTree>
    <p:extLst>
      <p:ext uri="{BB962C8B-B14F-4D97-AF65-F5344CB8AC3E}">
        <p14:creationId xmlns:p14="http://schemas.microsoft.com/office/powerpoint/2010/main" val="870546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We've</a:t>
            </a:r>
            <a:r>
              <a:rPr lang="en-US" baseline="0" dirty="0" smtClean="0"/>
              <a:t> covered a lot of ground and looked at several specific cases in iOS to watch out for. </a:t>
            </a:r>
          </a:p>
          <a:p>
            <a:endParaRPr lang="en-US" baseline="0" dirty="0" smtClean="0"/>
          </a:p>
          <a:p>
            <a:r>
              <a:rPr lang="en-US" baseline="0" dirty="0" smtClean="0"/>
              <a:t>[Recap the tips]</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35</a:t>
            </a:fld>
            <a:endParaRPr lang="en-US" dirty="0"/>
          </a:p>
        </p:txBody>
      </p:sp>
    </p:spTree>
    <p:extLst>
      <p:ext uri="{BB962C8B-B14F-4D97-AF65-F5344CB8AC3E}">
        <p14:creationId xmlns:p14="http://schemas.microsoft.com/office/powerpoint/2010/main" val="1726848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Let's switch gears now and look at </a:t>
            </a:r>
            <a:r>
              <a:rPr lang="en-US" dirty="0" err="1" smtClean="0"/>
              <a:t>Xamarin.Android</a:t>
            </a:r>
            <a:r>
              <a:rPr lang="en-US" dirty="0" smtClean="0"/>
              <a:t>.</a:t>
            </a:r>
            <a:r>
              <a:rPr lang="en-US" baseline="0" dirty="0" smtClean="0"/>
              <a:t> </a:t>
            </a:r>
          </a:p>
          <a:p>
            <a:endParaRPr lang="en-US" baseline="0" dirty="0" smtClean="0"/>
          </a:p>
          <a:p>
            <a:r>
              <a:rPr lang="en-US" baseline="0" dirty="0" smtClean="0"/>
              <a:t>It turns out that the problems we encountered in iOS with strong reference cycles really just don't happen in Android, but we'll have unique issues to deal with in this environment.</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36</a:t>
            </a:fld>
            <a:endParaRPr lang="en-US" dirty="0"/>
          </a:p>
        </p:txBody>
      </p:sp>
    </p:spTree>
    <p:extLst>
      <p:ext uri="{BB962C8B-B14F-4D97-AF65-F5344CB8AC3E}">
        <p14:creationId xmlns:p14="http://schemas.microsoft.com/office/powerpoint/2010/main" val="6835613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Just like we did with iOS, let's talk about how memory is managed in a </a:t>
            </a:r>
            <a:r>
              <a:rPr lang="en-US" dirty="0" err="1" smtClean="0"/>
              <a:t>Xamarin.Android</a:t>
            </a:r>
            <a:r>
              <a:rPr lang="en-US" baseline="0" dirty="0" smtClean="0"/>
              <a:t> app.</a:t>
            </a:r>
          </a:p>
          <a:p>
            <a:endParaRPr lang="en-US" baseline="0" dirty="0" smtClean="0"/>
          </a:p>
          <a:p>
            <a:r>
              <a:rPr lang="en-US" baseline="0" dirty="0" smtClean="0"/>
              <a:t>First, Android also uses a Garbage Collector to cleanup memory. That means your </a:t>
            </a:r>
            <a:r>
              <a:rPr lang="en-US" baseline="0" dirty="0" err="1" smtClean="0"/>
              <a:t>Xamarin.Android</a:t>
            </a:r>
            <a:r>
              <a:rPr lang="en-US" baseline="0" dirty="0" smtClean="0"/>
              <a:t> applications actually have two collectors trying to run together to keep your app clean and tidy!</a:t>
            </a:r>
          </a:p>
          <a:p>
            <a:endParaRPr lang="en-US" baseline="0" dirty="0" smtClean="0"/>
          </a:p>
          <a:p>
            <a:r>
              <a:rPr lang="en-US" baseline="0" dirty="0" smtClean="0"/>
              <a:t>These two collectors need to be synchronized and work together, so let's see how that is done.</a:t>
            </a:r>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37</a:t>
            </a:fld>
            <a:endParaRPr lang="en-US" dirty="0"/>
          </a:p>
        </p:txBody>
      </p:sp>
    </p:spTree>
    <p:extLst>
      <p:ext uri="{BB962C8B-B14F-4D97-AF65-F5344CB8AC3E}">
        <p14:creationId xmlns:p14="http://schemas.microsoft.com/office/powerpoint/2010/main" val="13411221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err="1" smtClean="0"/>
              <a:t>Xamarin.Android</a:t>
            </a:r>
            <a:r>
              <a:rPr lang="en-US" baseline="0" dirty="0" smtClean="0"/>
              <a:t> also uses peer objects to represent a wrapper for a Java based object. </a:t>
            </a:r>
          </a:p>
          <a:p>
            <a:r>
              <a:rPr lang="en-US" baseline="0" dirty="0" smtClean="0"/>
              <a:t>&gt; These wrappers all implement a core interface – </a:t>
            </a:r>
            <a:r>
              <a:rPr lang="en-US" b="1" baseline="0" dirty="0" err="1" smtClean="0"/>
              <a:t>IJavaObject</a:t>
            </a:r>
            <a:r>
              <a:rPr lang="en-US" baseline="0" dirty="0" smtClean="0"/>
              <a:t> </a:t>
            </a:r>
          </a:p>
          <a:p>
            <a:r>
              <a:rPr lang="en-US" baseline="0" dirty="0" smtClean="0"/>
              <a:t>&gt; Includes an </a:t>
            </a:r>
            <a:r>
              <a:rPr lang="en-US" b="1" baseline="0" dirty="0" err="1" smtClean="0"/>
              <a:t>IntPtr</a:t>
            </a:r>
            <a:r>
              <a:rPr lang="en-US" b="0" baseline="0" dirty="0" smtClean="0"/>
              <a:t> </a:t>
            </a:r>
            <a:r>
              <a:rPr lang="en-US" b="1" baseline="0" dirty="0" smtClean="0"/>
              <a:t>Handle</a:t>
            </a:r>
            <a:r>
              <a:rPr lang="en-US" b="0" baseline="0" dirty="0" smtClean="0"/>
              <a:t> object which is the pointer to the JVM object.</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38</a:t>
            </a:fld>
            <a:endParaRPr lang="en-US" dirty="0"/>
          </a:p>
        </p:txBody>
      </p:sp>
    </p:spTree>
    <p:extLst>
      <p:ext uri="{BB962C8B-B14F-4D97-AF65-F5344CB8AC3E}">
        <p14:creationId xmlns:p14="http://schemas.microsoft.com/office/powerpoint/2010/main" val="14223947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When</a:t>
            </a:r>
            <a:r>
              <a:rPr lang="en-US" baseline="0" dirty="0" smtClean="0"/>
              <a:t> you allocate a peer object, the system captures the underlying native Java object and holds it in the </a:t>
            </a:r>
            <a:r>
              <a:rPr lang="en-US" b="1" baseline="0" dirty="0" err="1" smtClean="0"/>
              <a:t>IntPtr</a:t>
            </a:r>
            <a:r>
              <a:rPr lang="en-US" b="0" baseline="0" dirty="0" smtClean="0"/>
              <a:t>. </a:t>
            </a:r>
          </a:p>
          <a:p>
            <a:r>
              <a:rPr lang="en-US" b="0" baseline="0" dirty="0" smtClean="0"/>
              <a:t>&gt; This is treated as a GC root by the JVM – so as long as we have the handle, the JVM will not collect the Java object.</a:t>
            </a:r>
          </a:p>
          <a:p>
            <a:r>
              <a:rPr lang="en-US" b="0" baseline="0" dirty="0" smtClean="0"/>
              <a:t>&gt; Just like iOS, part of the object state is on the Xamarin side and part is on the JVM side.</a:t>
            </a:r>
          </a:p>
          <a:p>
            <a:endParaRPr lang="en-US" b="0"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39</a:t>
            </a:fld>
            <a:endParaRPr lang="en-US" dirty="0"/>
          </a:p>
        </p:txBody>
      </p:sp>
    </p:spTree>
    <p:extLst>
      <p:ext uri="{BB962C8B-B14F-4D97-AF65-F5344CB8AC3E}">
        <p14:creationId xmlns:p14="http://schemas.microsoft.com/office/powerpoint/2010/main" val="10989784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Let's look at how a GC runs in </a:t>
            </a:r>
            <a:r>
              <a:rPr lang="en-US" dirty="0" err="1" smtClean="0"/>
              <a:t>Xamarin.Android</a:t>
            </a:r>
            <a:r>
              <a:rPr lang="en-US" dirty="0" smtClean="0"/>
              <a:t>. First, the GC runs just</a:t>
            </a:r>
            <a:r>
              <a:rPr lang="en-US" baseline="0" dirty="0" smtClean="0"/>
              <a:t> like we saw earlier – it scans all the roots and decides what's alive. Then it does some special steps.</a:t>
            </a:r>
            <a:endParaRPr lang="en-US" dirty="0" smtClean="0"/>
          </a:p>
          <a:p>
            <a:endParaRPr lang="en-US" dirty="0" smtClean="0"/>
          </a:p>
          <a:p>
            <a:r>
              <a:rPr lang="en-US" b="1" u="sng" dirty="0" smtClean="0"/>
              <a:t>[Next]</a:t>
            </a:r>
          </a:p>
          <a:p>
            <a:r>
              <a:rPr lang="en-US" baseline="0" dirty="0" smtClean="0"/>
              <a:t>First, it looks at each object..</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u="sng" dirty="0" smtClean="0"/>
              <a:t>[Next]</a:t>
            </a:r>
          </a:p>
          <a:p>
            <a:r>
              <a:rPr lang="en-US" dirty="0" smtClean="0"/>
              <a:t>And</a:t>
            </a:r>
            <a:r>
              <a:rPr lang="en-US" baseline="0" dirty="0" smtClean="0"/>
              <a:t> checks to see if it's a peer object.</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u="sng" dirty="0" smtClean="0"/>
              <a:t>[Next]</a:t>
            </a:r>
          </a:p>
          <a:p>
            <a:r>
              <a:rPr lang="en-US" dirty="0" smtClean="0"/>
              <a:t>If not, it collects it.</a:t>
            </a:r>
            <a:r>
              <a:rPr lang="en-US" baseline="0" dirty="0" smtClean="0"/>
              <a:t> This is the normal case and hopefully most of our objects fall into this category.</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u="sng" dirty="0" smtClean="0"/>
              <a:t>[Next]</a:t>
            </a:r>
          </a:p>
          <a:p>
            <a:r>
              <a:rPr lang="en-US" dirty="0" smtClean="0"/>
              <a:t>If it is</a:t>
            </a:r>
            <a:r>
              <a:rPr lang="en-US" baseline="0" dirty="0" smtClean="0"/>
              <a:t> a peer object, it replaces the </a:t>
            </a:r>
            <a:r>
              <a:rPr lang="en-US" b="1" baseline="0" dirty="0" smtClean="0"/>
              <a:t>Handle</a:t>
            </a:r>
            <a:r>
              <a:rPr lang="en-US" b="0" baseline="0" dirty="0" smtClean="0"/>
              <a:t> property with a weak reference.</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u="sng" dirty="0" smtClean="0"/>
              <a:t>[Next]</a:t>
            </a:r>
          </a:p>
          <a:p>
            <a:r>
              <a:rPr lang="en-US" dirty="0" smtClean="0"/>
              <a:t>It then forces an Android</a:t>
            </a:r>
            <a:r>
              <a:rPr lang="en-US" baseline="0" dirty="0" smtClean="0"/>
              <a:t> GC to occur</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u="sng" dirty="0" smtClean="0"/>
              <a:t>[Next]</a:t>
            </a:r>
          </a:p>
          <a:p>
            <a:r>
              <a:rPr lang="en-US" dirty="0" smtClean="0"/>
              <a:t>When the JVM completes it's GC</a:t>
            </a:r>
            <a:r>
              <a:rPr lang="en-US" baseline="0" dirty="0" smtClean="0"/>
              <a:t> it looks at the handle to see if Java collected the platform side of the object.</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u="sng" dirty="0" smtClean="0"/>
              <a:t>[Next]</a:t>
            </a:r>
          </a:p>
          <a:p>
            <a:r>
              <a:rPr lang="en-US" dirty="0" smtClean="0"/>
              <a:t>If it did, then we collect the managed peer object.</a:t>
            </a:r>
          </a:p>
          <a:p>
            <a:pPr marL="0" marR="0" indent="0" algn="l" defTabSz="457200" rtl="0" eaLnBrk="0" fontAlgn="base" latinLnBrk="0" hangingPunct="0">
              <a:lnSpc>
                <a:spcPct val="100000"/>
              </a:lnSpc>
              <a:spcBef>
                <a:spcPct val="30000"/>
              </a:spcBef>
              <a:spcAft>
                <a:spcPct val="0"/>
              </a:spcAft>
              <a:buClrTx/>
              <a:buSzTx/>
              <a:buFontTx/>
              <a:buNone/>
              <a:tabLst/>
              <a:defRPr/>
            </a:pPr>
            <a:r>
              <a:rPr lang="en-US" b="1" u="sng" dirty="0" smtClean="0"/>
              <a:t>[Next]</a:t>
            </a:r>
          </a:p>
          <a:p>
            <a:r>
              <a:rPr lang="en-US" dirty="0" smtClean="0"/>
              <a:t>Otherwise we put the</a:t>
            </a:r>
            <a:r>
              <a:rPr lang="en-US" baseline="0" dirty="0" smtClean="0"/>
              <a:t> strong handle reference back and the object lives to see another GC another day.</a:t>
            </a:r>
            <a:endParaRPr lang="en-US" dirty="0" smtClean="0"/>
          </a:p>
          <a:p>
            <a:endParaRPr lang="en-US" dirty="0" smtClean="0"/>
          </a:p>
          <a:p>
            <a:r>
              <a:rPr lang="en-US" b="1" u="sng" dirty="0" smtClean="0"/>
              <a:t>[Next]</a:t>
            </a:r>
          </a:p>
          <a:p>
            <a:r>
              <a:rPr lang="en-US" dirty="0" smtClean="0"/>
              <a:t>This</a:t>
            </a:r>
            <a:r>
              <a:rPr lang="en-US" baseline="0" dirty="0" smtClean="0"/>
              <a:t> is a very simplified view of the process – for example it doesn't look at each object, it tracks peers separately and so it only scans peers for this special case, and all collectable peer objects are identified first, THEN a collection is run once, then we go back through the list and update handle references as appropriate.</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40</a:t>
            </a:fld>
            <a:endParaRPr lang="en-US" dirty="0"/>
          </a:p>
        </p:txBody>
      </p:sp>
    </p:spTree>
    <p:extLst>
      <p:ext uri="{BB962C8B-B14F-4D97-AF65-F5344CB8AC3E}">
        <p14:creationId xmlns:p14="http://schemas.microsoft.com/office/powerpoint/2010/main" val="1146514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It will zero out the memory at it's current allocation</a:t>
            </a:r>
            <a:r>
              <a:rPr lang="en-US" baseline="0" dirty="0" smtClean="0"/>
              <a:t> location for the requested number of bytes, move the allocation location by that number of bytes and return the previous value of that pointer back to fulfill the allocation request.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4</a:t>
            </a:fld>
            <a:endParaRPr lang="en-US" dirty="0"/>
          </a:p>
        </p:txBody>
      </p:sp>
    </p:spTree>
    <p:extLst>
      <p:ext uri="{BB962C8B-B14F-4D97-AF65-F5344CB8AC3E}">
        <p14:creationId xmlns:p14="http://schemas.microsoft.com/office/powerpoint/2010/main" val="5846898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As mentioned earlier,</a:t>
            </a:r>
            <a:r>
              <a:rPr lang="en-US" baseline="0" dirty="0" smtClean="0"/>
              <a:t> that subtle reference cycle we created with user peers in Xamarin.iOS doesn't happen in this world – GC systems are really good at identifying cycles and cleaning them up. However we do have two unique issues because of the two GC engines.</a:t>
            </a:r>
          </a:p>
          <a:p>
            <a:endParaRPr lang="en-US" baseline="0" dirty="0" smtClean="0"/>
          </a:p>
          <a:p>
            <a:r>
              <a:rPr lang="en-US" baseline="0" dirty="0" smtClean="0"/>
              <a:t>1. GCs will take longer – every GC we do in Xamarin requires more work to interact with and potentially synchronize to the Android GC.</a:t>
            </a:r>
          </a:p>
          <a:p>
            <a:endParaRPr lang="en-US" baseline="0" dirty="0" smtClean="0"/>
          </a:p>
          <a:p>
            <a:r>
              <a:rPr lang="en-US" baseline="0" dirty="0" smtClean="0"/>
              <a:t>2. Your memory pressure will typically be higher. </a:t>
            </a:r>
          </a:p>
          <a:p>
            <a:r>
              <a:rPr lang="en-US" baseline="0" dirty="0" smtClean="0"/>
              <a:t>&gt; This is a common downside of GC based systems – memory is delay-freed at some future point.</a:t>
            </a:r>
          </a:p>
          <a:p>
            <a:r>
              <a:rPr lang="en-US" baseline="0" dirty="0" smtClean="0"/>
              <a:t>&gt; adding a second GC system into the mix makes that problem even more pronounced.</a:t>
            </a:r>
          </a:p>
          <a:p>
            <a:r>
              <a:rPr lang="en-US" baseline="0" dirty="0" smtClean="0"/>
              <a:t>&gt; Because of this, </a:t>
            </a:r>
            <a:r>
              <a:rPr lang="en-US" baseline="0" dirty="0" err="1" smtClean="0"/>
              <a:t>Xamarin.Android</a:t>
            </a:r>
            <a:r>
              <a:rPr lang="en-US" baseline="0" dirty="0" smtClean="0"/>
              <a:t> actually runs GC more often – not just when an allocation fails, but also when specific heuristics are met based on the current working set of the process.</a:t>
            </a:r>
          </a:p>
          <a:p>
            <a:endParaRPr lang="en-US" baseline="0" dirty="0" smtClean="0"/>
          </a:p>
          <a:p>
            <a:r>
              <a:rPr lang="en-US" baseline="0" dirty="0" smtClean="0"/>
              <a:t>So with these two disadvantages in mind, let's talk about what we can do to minimize the effect on our apps.</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41</a:t>
            </a:fld>
            <a:endParaRPr lang="en-US" dirty="0"/>
          </a:p>
        </p:txBody>
      </p:sp>
    </p:spTree>
    <p:extLst>
      <p:ext uri="{BB962C8B-B14F-4D97-AF65-F5344CB8AC3E}">
        <p14:creationId xmlns:p14="http://schemas.microsoft.com/office/powerpoint/2010/main" val="8741139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First,</a:t>
            </a:r>
            <a:r>
              <a:rPr lang="en-US" baseline="0" dirty="0" smtClean="0"/>
              <a:t> we can reduce our working set by releasing peer objects as soon as we are done with them.</a:t>
            </a:r>
          </a:p>
          <a:p>
            <a:r>
              <a:rPr lang="en-US" baseline="0" dirty="0" smtClean="0"/>
              <a:t>&gt; This is especially important for non-visual objects which are used to generate your screens.</a:t>
            </a:r>
          </a:p>
          <a:p>
            <a:endParaRPr lang="en-US" baseline="0" dirty="0" smtClean="0"/>
          </a:p>
          <a:p>
            <a:r>
              <a:rPr lang="en-US" baseline="0" dirty="0" smtClean="0"/>
              <a:t>Here you can see us using a bitmap and a </a:t>
            </a:r>
            <a:r>
              <a:rPr lang="en-US" baseline="0" dirty="0" err="1" smtClean="0"/>
              <a:t>drawable</a:t>
            </a:r>
            <a:r>
              <a:rPr lang="en-US" baseline="0" dirty="0" smtClean="0"/>
              <a:t> to fill in a View background.</a:t>
            </a:r>
          </a:p>
          <a:p>
            <a:r>
              <a:rPr lang="en-US" baseline="0" dirty="0" smtClean="0"/>
              <a:t>&gt; We utilize the </a:t>
            </a:r>
            <a:r>
              <a:rPr lang="en-US" b="1" baseline="0" dirty="0" smtClean="0"/>
              <a:t>using </a:t>
            </a:r>
            <a:r>
              <a:rPr lang="en-US" b="0" baseline="0" dirty="0" smtClean="0"/>
              <a:t>statement to ensure we call </a:t>
            </a:r>
            <a:r>
              <a:rPr lang="en-US" b="1" baseline="0" dirty="0" smtClean="0"/>
              <a:t>Dispose</a:t>
            </a:r>
            <a:r>
              <a:rPr lang="en-US" b="0" baseline="0" dirty="0" smtClean="0"/>
              <a:t> on these objects.</a:t>
            </a:r>
          </a:p>
          <a:p>
            <a:r>
              <a:rPr lang="en-US" b="0" baseline="0" dirty="0" smtClean="0"/>
              <a:t>&gt; This will release the native resources on the JVM side and disconnect the two objects so they are not coupled together.</a:t>
            </a:r>
          </a:p>
          <a:p>
            <a:r>
              <a:rPr lang="en-US" b="0" baseline="0" dirty="0" smtClean="0"/>
              <a:t>&gt; This will help the GC and also speed it up since the object will no longer be considered a peer (since there's no handle).</a:t>
            </a:r>
          </a:p>
          <a:p>
            <a:endParaRPr lang="en-US" b="0" baseline="0" dirty="0" smtClean="0"/>
          </a:p>
          <a:p>
            <a:r>
              <a:rPr lang="en-US" b="0" baseline="0" dirty="0" smtClean="0"/>
              <a:t>In addition, if you have static values or class-level fields or properties, you can set these to </a:t>
            </a:r>
            <a:r>
              <a:rPr lang="en-US" b="1" baseline="0" dirty="0" smtClean="0"/>
              <a:t>null</a:t>
            </a:r>
            <a:r>
              <a:rPr lang="en-US" b="0" baseline="0" dirty="0" smtClean="0"/>
              <a:t> when you don't need the values anymore – this will allow the GC to reclaim those objects and release the memory.</a:t>
            </a:r>
          </a:p>
          <a:p>
            <a:r>
              <a:rPr lang="en-US" b="0" baseline="0" dirty="0" smtClean="0"/>
              <a:t>&gt; Here we've got a static buffer we are reusing that holds a dynamically created bitmap image – once we are done with the raw bitmap data we set that field to </a:t>
            </a:r>
            <a:r>
              <a:rPr lang="en-US" b="1" baseline="0" dirty="0" smtClean="0"/>
              <a:t>null</a:t>
            </a:r>
            <a:r>
              <a:rPr lang="en-US" b="0" baseline="0" dirty="0" smtClean="0"/>
              <a:t>.</a:t>
            </a:r>
          </a:p>
          <a:p>
            <a:r>
              <a:rPr lang="en-US" b="0" baseline="0" dirty="0" smtClean="0"/>
              <a:t>&gt; There is no need to set method variables to null – these values are tracked by the JIT compiler and GC and the runtime knows when you aren't using them anymore.</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42</a:t>
            </a:fld>
            <a:endParaRPr lang="en-US" dirty="0"/>
          </a:p>
        </p:txBody>
      </p:sp>
    </p:spTree>
    <p:extLst>
      <p:ext uri="{BB962C8B-B14F-4D97-AF65-F5344CB8AC3E}">
        <p14:creationId xmlns:p14="http://schemas.microsoft.com/office/powerpoint/2010/main" val="1800543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This advice is particularly important for large objects</a:t>
            </a:r>
            <a:r>
              <a:rPr lang="en-US" baseline="0" dirty="0" smtClean="0"/>
              <a:t> – things like images are great examples.</a:t>
            </a:r>
          </a:p>
          <a:p>
            <a:endParaRPr lang="en-US" baseline="0" dirty="0" smtClean="0"/>
          </a:p>
          <a:p>
            <a:r>
              <a:rPr lang="en-US" baseline="0" dirty="0" smtClean="0"/>
              <a:t>&gt; In this case, our peer object is ~20 bytes in size</a:t>
            </a:r>
          </a:p>
          <a:p>
            <a:r>
              <a:rPr lang="en-US" baseline="0" dirty="0" smtClean="0"/>
              <a:t>&gt; But the actual image data loaded into memory is a lot larger</a:t>
            </a:r>
          </a:p>
          <a:p>
            <a:endParaRPr lang="en-US" baseline="0" dirty="0" smtClean="0"/>
          </a:p>
          <a:p>
            <a:r>
              <a:rPr lang="en-US" baseline="0" dirty="0" smtClean="0"/>
              <a:t>.NET includes APIs such as </a:t>
            </a:r>
            <a:r>
              <a:rPr lang="en-US" b="1" baseline="0" dirty="0" err="1" smtClean="0"/>
              <a:t>GC.AddMemoryPressure</a:t>
            </a:r>
            <a:r>
              <a:rPr lang="en-US" baseline="0" dirty="0" smtClean="0"/>
              <a:t> to help identify these cases, but these methods are not implemented in SGEN (the Mono GC) and so the best thing you can do is to dispose these objects ASAP.</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43</a:t>
            </a:fld>
            <a:endParaRPr lang="en-US" dirty="0"/>
          </a:p>
        </p:txBody>
      </p:sp>
    </p:spTree>
    <p:extLst>
      <p:ext uri="{BB962C8B-B14F-4D97-AF65-F5344CB8AC3E}">
        <p14:creationId xmlns:p14="http://schemas.microsoft.com/office/powerpoint/2010/main" val="7880619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As</a:t>
            </a:r>
            <a:r>
              <a:rPr lang="en-US" baseline="0" dirty="0" smtClean="0"/>
              <a:t> part of that, you can also trigger a GC when you know a large object is now available for collection.</a:t>
            </a:r>
          </a:p>
          <a:p>
            <a:endParaRPr lang="en-US" baseline="0" dirty="0" smtClean="0"/>
          </a:p>
          <a:p>
            <a:r>
              <a:rPr lang="en-US" baseline="0" dirty="0" smtClean="0"/>
              <a:t>Here we are loading a bitmap from a network stream.</a:t>
            </a:r>
          </a:p>
          <a:p>
            <a:r>
              <a:rPr lang="en-US" baseline="0" dirty="0" smtClean="0"/>
              <a:t>&gt; Properly disposing both objects</a:t>
            </a:r>
          </a:p>
          <a:p>
            <a:endParaRPr lang="en-US" baseline="0" dirty="0" smtClean="0"/>
          </a:p>
          <a:p>
            <a:r>
              <a:rPr lang="en-US" baseline="0" dirty="0" smtClean="0"/>
              <a:t>At the end of our operation we call </a:t>
            </a:r>
            <a:r>
              <a:rPr lang="en-US" baseline="0" dirty="0" err="1" smtClean="0"/>
              <a:t>GC.Collect</a:t>
            </a:r>
            <a:r>
              <a:rPr lang="en-US" baseline="0" dirty="0" smtClean="0"/>
              <a:t> to get the runtime to do a collection right then and free up the associated memory since it's rather large. We don't want to do this all over our code, but in key spots we identify where we know resources are being released, it can help reduce the memory pressure on the app.</a:t>
            </a:r>
          </a:p>
          <a:p>
            <a:endParaRPr lang="en-US" baseline="0" dirty="0" smtClean="0"/>
          </a:p>
          <a:p>
            <a:r>
              <a:rPr lang="en-US" b="1" u="sng" baseline="0" dirty="0" smtClean="0"/>
              <a:t>[Instructor Notes]</a:t>
            </a:r>
          </a:p>
          <a:p>
            <a:r>
              <a:rPr lang="en-US" b="0" u="none" baseline="0" dirty="0" smtClean="0"/>
              <a:t>This advice is counter to traditional .NET – but remind people we are on a </a:t>
            </a:r>
            <a:r>
              <a:rPr lang="en-US" b="0" i="1" u="none" baseline="0" dirty="0" smtClean="0"/>
              <a:t>mobile</a:t>
            </a:r>
            <a:r>
              <a:rPr lang="en-US" b="0" i="0" u="none" baseline="0" dirty="0" smtClean="0"/>
              <a:t> device with limited resources and that Android, in particular, is very memory sensitive – especially on lower-end devices that don't have a large RAM cache to run apps on.</a:t>
            </a:r>
          </a:p>
          <a:p>
            <a:endParaRPr lang="en-US" b="0" i="0" u="none" baseline="0" dirty="0" smtClean="0"/>
          </a:p>
          <a:p>
            <a:endParaRPr lang="en-US" b="0" u="none"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44</a:t>
            </a:fld>
            <a:endParaRPr lang="en-US" dirty="0"/>
          </a:p>
        </p:txBody>
      </p:sp>
    </p:spTree>
    <p:extLst>
      <p:ext uri="{BB962C8B-B14F-4D97-AF65-F5344CB8AC3E}">
        <p14:creationId xmlns:p14="http://schemas.microsoft.com/office/powerpoint/2010/main" val="3712429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So</a:t>
            </a:r>
            <a:r>
              <a:rPr lang="en-US" baseline="0" dirty="0" smtClean="0"/>
              <a:t> let's talk about trying to minimize the work done by the GC. One of the special cases that you encounter in </a:t>
            </a:r>
            <a:r>
              <a:rPr lang="en-US" baseline="0" dirty="0" err="1" smtClean="0"/>
              <a:t>Xamarin.Android</a:t>
            </a:r>
            <a:r>
              <a:rPr lang="en-US" baseline="0" dirty="0" smtClean="0"/>
              <a:t> is the additional work the GC has to do with peer objects.</a:t>
            </a:r>
          </a:p>
          <a:p>
            <a:endParaRPr lang="en-US" baseline="0" dirty="0" smtClean="0"/>
          </a:p>
          <a:p>
            <a:r>
              <a:rPr lang="en-US" baseline="0" dirty="0" smtClean="0"/>
              <a:t>Let's take a common example.</a:t>
            </a:r>
          </a:p>
          <a:p>
            <a:r>
              <a:rPr lang="en-US" baseline="0" dirty="0" smtClean="0"/>
              <a:t>&gt; Here we have an </a:t>
            </a:r>
            <a:r>
              <a:rPr lang="en-US" b="1" baseline="0" dirty="0" smtClean="0"/>
              <a:t>Activity</a:t>
            </a:r>
            <a:r>
              <a:rPr lang="en-US" baseline="0" dirty="0" smtClean="0"/>
              <a:t> which is holding onto a list of C# objects representing Tweets – up to 1000 of them.</a:t>
            </a:r>
          </a:p>
          <a:p>
            <a:r>
              <a:rPr lang="en-US" baseline="0" dirty="0" smtClean="0"/>
              <a:t>&gt; In the </a:t>
            </a:r>
            <a:r>
              <a:rPr lang="en-US" b="1" baseline="0" dirty="0" err="1" smtClean="0"/>
              <a:t>OnCreate</a:t>
            </a:r>
            <a:r>
              <a:rPr lang="en-US" baseline="0" dirty="0" smtClean="0"/>
              <a:t> method we create an </a:t>
            </a:r>
            <a:r>
              <a:rPr lang="en-US" b="1" baseline="0" dirty="0" err="1" smtClean="0"/>
              <a:t>ArrayAdapter</a:t>
            </a:r>
            <a:r>
              <a:rPr lang="en-US" baseline="0" dirty="0" smtClean="0"/>
              <a:t> to display these tweets in the UI.</a:t>
            </a:r>
          </a:p>
          <a:p>
            <a:endParaRPr lang="en-US" baseline="0" dirty="0" smtClean="0"/>
          </a:p>
          <a:p>
            <a:r>
              <a:rPr lang="en-US" baseline="0" dirty="0" smtClean="0"/>
              <a:t>When the GC system runs it identifies peer objects – remember these are objects that ultimately represent a Java thing, such as our </a:t>
            </a:r>
            <a:r>
              <a:rPr lang="en-US" b="1" baseline="0" dirty="0" err="1" smtClean="0"/>
              <a:t>FeedActivity</a:t>
            </a:r>
            <a:r>
              <a:rPr lang="en-US" baseline="0" dirty="0" smtClean="0"/>
              <a:t> here.</a:t>
            </a:r>
          </a:p>
          <a:p>
            <a:r>
              <a:rPr lang="en-US" baseline="0" dirty="0" smtClean="0"/>
              <a:t>&gt; We saw that GC takes some special steps to clean these up, but we skipped one of the things it does which is a </a:t>
            </a:r>
            <a:r>
              <a:rPr lang="en-US" i="1" baseline="0" dirty="0" smtClean="0"/>
              <a:t>relationship walk</a:t>
            </a:r>
            <a:r>
              <a:rPr lang="en-US" i="0" baseline="0" dirty="0" smtClean="0"/>
              <a:t>.</a:t>
            </a:r>
          </a:p>
          <a:p>
            <a:endParaRPr lang="en-US" i="0" baseline="0" dirty="0" smtClean="0"/>
          </a:p>
          <a:p>
            <a:r>
              <a:rPr lang="en-US" i="0" baseline="0" dirty="0" smtClean="0"/>
              <a:t>The Xamarin GC looks at all the fields of peer types and walks the object graph for each one to determine if any of them point to other peer objects.</a:t>
            </a:r>
          </a:p>
          <a:p>
            <a:endParaRPr lang="en-US" i="0" baseline="0" dirty="0" smtClean="0"/>
          </a:p>
          <a:p>
            <a:r>
              <a:rPr lang="en-US" b="1" i="0" u="sng" baseline="0" dirty="0" smtClean="0"/>
              <a:t>[Next]</a:t>
            </a:r>
          </a:p>
          <a:p>
            <a:r>
              <a:rPr lang="en-US" baseline="0" dirty="0" smtClean="0"/>
              <a:t>So, in this case, it will see the </a:t>
            </a:r>
            <a:r>
              <a:rPr lang="en-US" b="1" baseline="0" dirty="0" smtClean="0"/>
              <a:t>List&lt;Tweet&gt;</a:t>
            </a:r>
            <a:r>
              <a:rPr lang="en-US" b="0" baseline="0" dirty="0" smtClean="0"/>
              <a:t>, reach inside that and see the </a:t>
            </a:r>
            <a:r>
              <a:rPr lang="en-US" b="1" baseline="0" dirty="0" smtClean="0"/>
              <a:t>Tweet[]</a:t>
            </a:r>
            <a:r>
              <a:rPr lang="en-US" b="0" baseline="0" dirty="0" smtClean="0"/>
              <a:t> that List is using to hold the tweets. It will then go through each </a:t>
            </a:r>
            <a:r>
              <a:rPr lang="en-US" b="1" baseline="0" dirty="0" smtClean="0"/>
              <a:t>Tweet</a:t>
            </a:r>
            <a:r>
              <a:rPr lang="en-US" b="0" baseline="0" dirty="0" smtClean="0"/>
              <a:t> in that array looking at each field in each tweet – specifically looking for objects that are also peer objects.</a:t>
            </a:r>
          </a:p>
          <a:p>
            <a:endParaRPr lang="en-US" b="0" baseline="0" dirty="0" smtClean="0"/>
          </a:p>
          <a:p>
            <a:r>
              <a:rPr lang="en-US" b="0" baseline="0" dirty="0" smtClean="0"/>
              <a:t>This might seem like no big deal, and most of the time it isn't.</a:t>
            </a:r>
            <a:endParaRPr lang="en-US"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45</a:t>
            </a:fld>
            <a:endParaRPr lang="en-US" dirty="0"/>
          </a:p>
        </p:txBody>
      </p:sp>
    </p:spTree>
    <p:extLst>
      <p:ext uri="{BB962C8B-B14F-4D97-AF65-F5344CB8AC3E}">
        <p14:creationId xmlns:p14="http://schemas.microsoft.com/office/powerpoint/2010/main" val="18526151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But what if each Tweet had a large object graph of</a:t>
            </a:r>
            <a:r>
              <a:rPr lang="en-US" baseline="0" dirty="0" smtClean="0"/>
              <a:t> it's own? Now we've got over 6000 objects to look at which can start impacting our GC performance.</a:t>
            </a:r>
          </a:p>
          <a:p>
            <a:endParaRPr lang="en-US" baseline="0" dirty="0" smtClean="0"/>
          </a:p>
          <a:p>
            <a:r>
              <a:rPr lang="en-US" baseline="0" dirty="0" smtClean="0"/>
              <a:t>And that's important because remember that while the system is doing a GC, it's not doing anything else – your app is effectively frozen.</a:t>
            </a:r>
          </a:p>
          <a:p>
            <a:endParaRPr lang="en-US" baseline="0" dirty="0" smtClean="0"/>
          </a:p>
          <a:p>
            <a:r>
              <a:rPr lang="en-US" baseline="0" dirty="0" smtClean="0"/>
              <a:t>So you might ask why does it do this crazy task? That's an interesting question.</a:t>
            </a:r>
          </a:p>
        </p:txBody>
      </p:sp>
      <p:sp>
        <p:nvSpPr>
          <p:cNvPr id="4" name="Slide Number Placeholder 3"/>
          <p:cNvSpPr>
            <a:spLocks noGrp="1"/>
          </p:cNvSpPr>
          <p:nvPr>
            <p:ph type="sldNum" sz="quarter" idx="10"/>
          </p:nvPr>
        </p:nvSpPr>
        <p:spPr/>
        <p:txBody>
          <a:bodyPr/>
          <a:lstStyle/>
          <a:p>
            <a:fld id="{A59B0A4E-FB7C-417E-8220-BD77FD55C7D4}" type="slidenum">
              <a:rPr lang="en-US" smtClean="0"/>
              <a:pPr/>
              <a:t>46</a:t>
            </a:fld>
            <a:endParaRPr lang="en-US" dirty="0"/>
          </a:p>
        </p:txBody>
      </p:sp>
    </p:spTree>
    <p:extLst>
      <p:ext uri="{BB962C8B-B14F-4D97-AF65-F5344CB8AC3E}">
        <p14:creationId xmlns:p14="http://schemas.microsoft.com/office/powerpoint/2010/main" val="17962520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Let's look at an example which might help understand why</a:t>
            </a:r>
            <a:r>
              <a:rPr lang="en-US" baseline="0" dirty="0" smtClean="0"/>
              <a:t> this relationship scan is performed.</a:t>
            </a:r>
          </a:p>
          <a:p>
            <a:endParaRPr lang="en-US" baseline="0" dirty="0" smtClean="0"/>
          </a:p>
          <a:p>
            <a:r>
              <a:rPr lang="en-US" baseline="0" dirty="0" smtClean="0"/>
              <a:t>&gt; Consider a custom C# class named </a:t>
            </a:r>
            <a:r>
              <a:rPr lang="en-US" b="1" baseline="0" dirty="0" err="1" smtClean="0"/>
              <a:t>BitmapButton</a:t>
            </a:r>
            <a:r>
              <a:rPr lang="en-US" b="0" baseline="0" dirty="0" smtClean="0"/>
              <a:t>, the purpose is to hold an image to display on the button.</a:t>
            </a:r>
          </a:p>
          <a:p>
            <a:r>
              <a:rPr lang="en-US" b="0" baseline="0" dirty="0" smtClean="0"/>
              <a:t>&gt; It has a field to a managed peer instance of a </a:t>
            </a:r>
            <a:r>
              <a:rPr lang="en-US" b="1" baseline="0" dirty="0" smtClean="0"/>
              <a:t>Bitmap</a:t>
            </a:r>
            <a:r>
              <a:rPr lang="en-US" b="0" baseline="0" dirty="0" smtClean="0"/>
              <a:t>.</a:t>
            </a:r>
          </a:p>
          <a:p>
            <a:r>
              <a:rPr lang="en-US" b="0" baseline="0" dirty="0" smtClean="0"/>
              <a:t>&gt; Both of these objects are peers which have a </a:t>
            </a:r>
            <a:r>
              <a:rPr lang="en-US" b="1" baseline="0" dirty="0" smtClean="0"/>
              <a:t>Handle</a:t>
            </a:r>
            <a:r>
              <a:rPr lang="en-US" b="0" baseline="0" dirty="0" smtClean="0"/>
              <a:t> to a native Java object</a:t>
            </a:r>
          </a:p>
          <a:p>
            <a:endParaRPr lang="en-US" b="0" baseline="0" dirty="0" smtClean="0"/>
          </a:p>
          <a:p>
            <a:r>
              <a:rPr lang="en-US" b="0" baseline="0" dirty="0" smtClean="0"/>
              <a:t>We create this button in our </a:t>
            </a:r>
            <a:r>
              <a:rPr lang="en-US" b="1" baseline="0" dirty="0" err="1" smtClean="0"/>
              <a:t>OnCreate</a:t>
            </a:r>
            <a:r>
              <a:rPr lang="en-US" b="0" baseline="0" dirty="0" smtClean="0"/>
              <a:t> and add it to the visual tree of our app. However, we do not keep a reference in our code.</a:t>
            </a:r>
          </a:p>
          <a:p>
            <a:r>
              <a:rPr lang="en-US" b="0" baseline="0" dirty="0" smtClean="0"/>
              <a:t>&gt; e.g. both objects are </a:t>
            </a:r>
            <a:r>
              <a:rPr lang="en-US" b="0" baseline="0" dirty="0" err="1" smtClean="0"/>
              <a:t>poss</a:t>
            </a:r>
            <a:r>
              <a:rPr lang="en-US" b="0" baseline="0" dirty="0" smtClean="0"/>
              <a:t> "collectable" from the C# side.</a:t>
            </a:r>
            <a:endParaRPr lang="en-US" b="1" baseline="0" dirty="0" smtClean="0"/>
          </a:p>
          <a:p>
            <a:endParaRPr lang="en-US" baseline="0" dirty="0" smtClean="0"/>
          </a:p>
          <a:p>
            <a:r>
              <a:rPr lang="en-US" baseline="0" dirty="0" smtClean="0"/>
              <a:t>Recall that when the Xamarin GC runs, it will replace both of these handles with weak references and then run the Android GC.</a:t>
            </a:r>
          </a:p>
          <a:p>
            <a:r>
              <a:rPr lang="en-US" baseline="0" dirty="0" smtClean="0"/>
              <a:t>&gt; Android will see that the Java button is live because it's in the view graph.</a:t>
            </a:r>
          </a:p>
          <a:p>
            <a:r>
              <a:rPr lang="en-US" baseline="0" dirty="0" smtClean="0"/>
              <a:t>&gt; But the bitmap is not referenced by any Java code, and is therefore eligible for collection.</a:t>
            </a:r>
          </a:p>
          <a:p>
            <a:endParaRPr lang="en-US" baseline="0" dirty="0" smtClean="0"/>
          </a:p>
          <a:p>
            <a:r>
              <a:rPr lang="en-US" baseline="0" dirty="0" smtClean="0"/>
              <a:t>If the Android GC collects our cached bitmap, what will happen to our managed C# object relationship?</a:t>
            </a:r>
          </a:p>
        </p:txBody>
      </p:sp>
      <p:sp>
        <p:nvSpPr>
          <p:cNvPr id="4" name="Slide Number Placeholder 3"/>
          <p:cNvSpPr>
            <a:spLocks noGrp="1"/>
          </p:cNvSpPr>
          <p:nvPr>
            <p:ph type="sldNum" sz="quarter" idx="10"/>
          </p:nvPr>
        </p:nvSpPr>
        <p:spPr/>
        <p:txBody>
          <a:bodyPr/>
          <a:lstStyle/>
          <a:p>
            <a:fld id="{A59B0A4E-FB7C-417E-8220-BD77FD55C7D4}" type="slidenum">
              <a:rPr lang="en-US" smtClean="0"/>
              <a:pPr/>
              <a:t>47</a:t>
            </a:fld>
            <a:endParaRPr lang="en-US" dirty="0"/>
          </a:p>
        </p:txBody>
      </p:sp>
    </p:spTree>
    <p:extLst>
      <p:ext uri="{BB962C8B-B14F-4D97-AF65-F5344CB8AC3E}">
        <p14:creationId xmlns:p14="http://schemas.microsoft.com/office/powerpoint/2010/main" val="1937114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This</a:t>
            </a:r>
            <a:r>
              <a:rPr lang="en-US" baseline="0" dirty="0" smtClean="0"/>
              <a:t> is the purpose for the relationship walk.</a:t>
            </a:r>
          </a:p>
          <a:p>
            <a:endParaRPr lang="en-US" baseline="0" dirty="0" smtClean="0"/>
          </a:p>
          <a:p>
            <a:r>
              <a:rPr lang="en-US" baseline="0" dirty="0" smtClean="0"/>
              <a:t>When a Xamarin GC occurs, we:</a:t>
            </a:r>
          </a:p>
          <a:p>
            <a:r>
              <a:rPr lang="en-US" baseline="0" dirty="0" smtClean="0"/>
              <a:t>&gt; find all the C# objects which are unreachable. This would be our </a:t>
            </a:r>
            <a:r>
              <a:rPr lang="en-US" b="1" baseline="0" dirty="0" err="1" smtClean="0"/>
              <a:t>BitmapButton</a:t>
            </a:r>
            <a:r>
              <a:rPr lang="en-US" baseline="0" dirty="0" smtClean="0"/>
              <a:t> to start with.</a:t>
            </a:r>
          </a:p>
          <a:p>
            <a:r>
              <a:rPr lang="en-US" baseline="0" dirty="0" smtClean="0"/>
              <a:t>&gt; we trace all other unreachable peers that these objects point to – this would be our </a:t>
            </a:r>
            <a:r>
              <a:rPr lang="en-US" b="1" baseline="0" dirty="0" smtClean="0"/>
              <a:t>bitmap</a:t>
            </a:r>
            <a:r>
              <a:rPr lang="en-US" baseline="0" dirty="0" smtClean="0"/>
              <a:t>.</a:t>
            </a:r>
          </a:p>
          <a:p>
            <a:r>
              <a:rPr lang="en-US" baseline="0" dirty="0" smtClean="0"/>
              <a:t>&gt; We change all the Handles from JNI strong references into weak references</a:t>
            </a:r>
          </a:p>
          <a:p>
            <a:endParaRPr lang="en-US" baseline="0" dirty="0" smtClean="0"/>
          </a:p>
          <a:p>
            <a:r>
              <a:rPr lang="en-US" baseline="0" dirty="0" smtClean="0"/>
              <a:t>All of that you knew already. Here's the new part.</a:t>
            </a:r>
          </a:p>
          <a:p>
            <a:r>
              <a:rPr lang="en-US" b="1" u="sng" baseline="0" dirty="0" smtClean="0"/>
              <a:t>[Next]</a:t>
            </a:r>
          </a:p>
          <a:p>
            <a:r>
              <a:rPr lang="en-US" sz="1200" b="0" i="0" kern="1200" baseline="0" dirty="0" smtClean="0">
                <a:solidFill>
                  <a:schemeClr val="tx1"/>
                </a:solidFill>
                <a:latin typeface="Segoe UI Light" charset="0"/>
                <a:ea typeface="ＭＳ Ｐゴシック" charset="0"/>
                <a:cs typeface="ＭＳ Ｐゴシック" charset="0"/>
              </a:rPr>
              <a:t>&gt; We then inject links in the Java objects based on the C# graphs as you can see here by the highlighted link.</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&gt; These injected links ensure that the relationships we create between peers in C# are also visible to the JVM.</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&gt; It will ensure that objects aren't collected prematurely</a:t>
            </a:r>
          </a:p>
          <a:p>
            <a:endParaRPr lang="en-US" sz="1200" b="0" i="0" kern="1200" baseline="0" dirty="0" smtClean="0">
              <a:solidFill>
                <a:schemeClr val="tx1"/>
              </a:solidFill>
              <a:latin typeface="Segoe UI Light" charset="0"/>
              <a:ea typeface="ＭＳ Ｐゴシック" charset="0"/>
              <a:cs typeface="ＭＳ Ｐゴシック" charset="0"/>
            </a:endParaRPr>
          </a:p>
          <a:p>
            <a:r>
              <a:rPr lang="en-US" sz="1200" b="0" i="0" kern="1200" baseline="0" dirty="0" smtClean="0">
                <a:solidFill>
                  <a:schemeClr val="tx1"/>
                </a:solidFill>
                <a:latin typeface="Segoe UI Light" charset="0"/>
                <a:ea typeface="ＭＳ Ｐゴシック" charset="0"/>
                <a:cs typeface="ＭＳ Ｐゴシック" charset="0"/>
              </a:rPr>
              <a:t>It's at this point that we run the Android GC. W</a:t>
            </a:r>
            <a:r>
              <a:rPr lang="en-US" sz="1200" b="0" i="0" kern="1200" dirty="0" smtClean="0">
                <a:solidFill>
                  <a:schemeClr val="tx1"/>
                </a:solidFill>
                <a:latin typeface="Segoe UI Light" charset="0"/>
                <a:ea typeface="ＭＳ Ｐゴシック" charset="0"/>
                <a:cs typeface="ＭＳ Ｐゴシック" charset="0"/>
              </a:rPr>
              <a:t>hen the Android GC returns, we walk</a:t>
            </a:r>
            <a:r>
              <a:rPr lang="en-US" sz="1200" b="0" i="0" kern="1200" baseline="0" dirty="0" smtClean="0">
                <a:solidFill>
                  <a:schemeClr val="tx1"/>
                </a:solidFill>
                <a:latin typeface="Segoe UI Light" charset="0"/>
                <a:ea typeface="ＭＳ Ｐゴシック" charset="0"/>
                <a:cs typeface="ＭＳ Ｐゴシック" charset="0"/>
              </a:rPr>
              <a:t> back through the peer objects and check the weak references.</a:t>
            </a:r>
          </a:p>
          <a:p>
            <a:r>
              <a:rPr lang="en-US" sz="1200" b="0" i="0" kern="1200" baseline="0" dirty="0" smtClean="0">
                <a:solidFill>
                  <a:schemeClr val="tx1"/>
                </a:solidFill>
                <a:latin typeface="Segoe UI Light" charset="0"/>
                <a:ea typeface="ＭＳ Ｐゴシック" charset="0"/>
                <a:cs typeface="ＭＳ Ｐゴシック" charset="0"/>
              </a:rPr>
              <a:t>&gt; If an object is gone, we collect it on the C# side as well.</a:t>
            </a:r>
          </a:p>
          <a:p>
            <a:r>
              <a:rPr lang="en-US" sz="1200" b="0" i="0" kern="1200" baseline="0" dirty="0" smtClean="0">
                <a:solidFill>
                  <a:schemeClr val="tx1"/>
                </a:solidFill>
                <a:latin typeface="Segoe UI Light" charset="0"/>
                <a:ea typeface="ＭＳ Ｐゴシック" charset="0"/>
                <a:cs typeface="ＭＳ Ｐゴシック" charset="0"/>
              </a:rPr>
              <a:t>&gt; If an object still exists, then we change the weak reference back into a strong JNI handle.</a:t>
            </a:r>
          </a:p>
          <a:p>
            <a:endParaRPr lang="en-US" b="0" baseline="0" dirty="0" smtClean="0"/>
          </a:p>
          <a:p>
            <a:r>
              <a:rPr lang="en-US" b="0" baseline="0" dirty="0" smtClean="0"/>
              <a:t>This graph must be checked and potentially updated each time GC runs on peer objects – this is one reason why it's so much slower for these wrappers – the entire object graph has to be scanned starting at the peer object.</a:t>
            </a:r>
            <a:endParaRPr lang="en-US" dirty="0" smtClean="0"/>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48</a:t>
            </a:fld>
            <a:endParaRPr lang="en-US" dirty="0"/>
          </a:p>
        </p:txBody>
      </p:sp>
    </p:spTree>
    <p:extLst>
      <p:ext uri="{BB962C8B-B14F-4D97-AF65-F5344CB8AC3E}">
        <p14:creationId xmlns:p14="http://schemas.microsoft.com/office/powerpoint/2010/main" val="1781995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For</a:t>
            </a:r>
            <a:r>
              <a:rPr lang="en-US" baseline="0" dirty="0" smtClean="0"/>
              <a:t> these cases where you have a significant object graph that a peer object uses, you can help the GC process out by moving the storage of the references outside the peer class.</a:t>
            </a:r>
          </a:p>
          <a:p>
            <a:endParaRPr lang="en-US" baseline="0" dirty="0" smtClean="0"/>
          </a:p>
          <a:p>
            <a:r>
              <a:rPr lang="en-US" baseline="0" dirty="0" smtClean="0"/>
              <a:t>Here's an example.</a:t>
            </a:r>
          </a:p>
          <a:p>
            <a:r>
              <a:rPr lang="en-US" baseline="0" dirty="0" smtClean="0"/>
              <a:t>&gt; We move the </a:t>
            </a:r>
            <a:r>
              <a:rPr lang="en-US" baseline="0" dirty="0" err="1" smtClean="0"/>
              <a:t>TweetData</a:t>
            </a:r>
            <a:r>
              <a:rPr lang="en-US" baseline="0" dirty="0" smtClean="0"/>
              <a:t> to a static class – this roots our data, but independent from the peer.</a:t>
            </a:r>
          </a:p>
          <a:p>
            <a:r>
              <a:rPr lang="en-US" baseline="0" dirty="0" smtClean="0"/>
              <a:t>&gt; That means normal GC works on this.</a:t>
            </a:r>
          </a:p>
          <a:p>
            <a:endParaRPr lang="en-US" baseline="0" dirty="0" smtClean="0"/>
          </a:p>
          <a:p>
            <a:r>
              <a:rPr lang="en-US" baseline="0" dirty="0" smtClean="0"/>
              <a:t>Then in our peer object, we use the reference in our method – since it's not stored as a field the GC won't try to do any relationship walk on the object graph.</a:t>
            </a:r>
          </a:p>
          <a:p>
            <a:endParaRPr lang="en-US" baseline="0" dirty="0" smtClean="0"/>
          </a:p>
          <a:p>
            <a:r>
              <a:rPr lang="en-US" b="1" u="sng" baseline="0" dirty="0" smtClean="0"/>
              <a:t>[Next]</a:t>
            </a:r>
          </a:p>
          <a:p>
            <a:r>
              <a:rPr lang="en-US" baseline="0" dirty="0" smtClean="0"/>
              <a:t>Keep in mind that we are talking about significant object graphs which cause an inordinate amount of time to go through. Don't start with this design, but instead profile your app and look at how long GC is taking. If you see that it's taking a long time, then look for this sort of problem and split your data away from the peer objects using that data.</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49</a:t>
            </a:fld>
            <a:endParaRPr lang="en-US" dirty="0"/>
          </a:p>
        </p:txBody>
      </p:sp>
    </p:spTree>
    <p:extLst>
      <p:ext uri="{BB962C8B-B14F-4D97-AF65-F5344CB8AC3E}">
        <p14:creationId xmlns:p14="http://schemas.microsoft.com/office/powerpoint/2010/main" val="1820404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Another interesting issue that's</a:t>
            </a:r>
            <a:r>
              <a:rPr lang="en-US" baseline="0" dirty="0" smtClean="0"/>
              <a:t> in this code is the use of the </a:t>
            </a:r>
            <a:r>
              <a:rPr lang="en-US" b="1" baseline="0" dirty="0" err="1" smtClean="0"/>
              <a:t>ArrayAdapter</a:t>
            </a:r>
            <a:r>
              <a:rPr lang="en-US" b="0" baseline="0" dirty="0" smtClean="0"/>
              <a:t> class.</a:t>
            </a:r>
          </a:p>
          <a:p>
            <a:r>
              <a:rPr lang="en-US" b="0" baseline="0" dirty="0" smtClean="0"/>
              <a:t>&gt; This is actually a peer object – it's implemented in Java and wrapped by a generic class on the Xamarin side.</a:t>
            </a:r>
          </a:p>
          <a:p>
            <a:endParaRPr lang="en-US" b="0" baseline="0" dirty="0" smtClean="0"/>
          </a:p>
          <a:p>
            <a:r>
              <a:rPr lang="en-US" b="0" baseline="0" dirty="0" smtClean="0"/>
              <a:t>The problem here is a bit hidden – but a picture is worth a thousand words.</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50</a:t>
            </a:fld>
            <a:endParaRPr lang="en-US" dirty="0"/>
          </a:p>
        </p:txBody>
      </p:sp>
    </p:spTree>
    <p:extLst>
      <p:ext uri="{BB962C8B-B14F-4D97-AF65-F5344CB8AC3E}">
        <p14:creationId xmlns:p14="http://schemas.microsoft.com/office/powerpoint/2010/main" val="110283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This process continues until a request comes in</a:t>
            </a:r>
            <a:r>
              <a:rPr lang="en-US" baseline="0" dirty="0" smtClean="0"/>
              <a:t> which we cannot satisfy.</a:t>
            </a:r>
          </a:p>
          <a:p>
            <a:endParaRPr lang="en-US" baseline="0" dirty="0" smtClean="0"/>
          </a:p>
          <a:p>
            <a:r>
              <a:rPr lang="en-US" b="1" u="sng" baseline="0" dirty="0" smtClean="0"/>
              <a:t>[Next]</a:t>
            </a:r>
          </a:p>
          <a:p>
            <a:r>
              <a:rPr lang="en-US" b="0" u="none" baseline="0" dirty="0" smtClean="0"/>
              <a:t>At some point a thread will attempt to allocate an object (</a:t>
            </a:r>
            <a:r>
              <a:rPr lang="en-US" b="1" u="none" baseline="0" dirty="0" smtClean="0"/>
              <a:t>H</a:t>
            </a:r>
            <a:r>
              <a:rPr lang="en-US" b="0" u="none" baseline="0" dirty="0" smtClean="0"/>
              <a:t>) which will not fit in the available space.</a:t>
            </a:r>
          </a:p>
          <a:p>
            <a:endParaRPr lang="en-US" b="0" u="none" baseline="0" dirty="0" smtClean="0"/>
          </a:p>
          <a:p>
            <a:r>
              <a:rPr lang="en-US" b="0" u="none" baseline="0" dirty="0" smtClean="0"/>
              <a:t>This is when the Garbage Collector will be triggered to try to free up enough space.</a:t>
            </a:r>
          </a:p>
          <a:p>
            <a:r>
              <a:rPr lang="en-US" b="0" u="none" baseline="0" dirty="0" smtClean="0"/>
              <a:t>&gt; Initiated on the current thread (since it's in a known spot – the allocation request)</a:t>
            </a:r>
          </a:p>
          <a:p>
            <a:r>
              <a:rPr lang="en-US" b="0" u="none" baseline="0" dirty="0" smtClean="0"/>
              <a:t>&gt; All other threads are stopped immediately using OS-level APIs. ("Stop the world")</a:t>
            </a:r>
          </a:p>
          <a:p>
            <a:endParaRPr lang="en-US" b="0" u="none" baseline="0" dirty="0" smtClean="0"/>
          </a:p>
          <a:p>
            <a:endParaRPr lang="en-US" b="0" u="none"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5</a:t>
            </a:fld>
            <a:endParaRPr lang="en-US" dirty="0"/>
          </a:p>
        </p:txBody>
      </p:sp>
    </p:spTree>
    <p:extLst>
      <p:ext uri="{BB962C8B-B14F-4D97-AF65-F5344CB8AC3E}">
        <p14:creationId xmlns:p14="http://schemas.microsoft.com/office/powerpoint/2010/main" val="160324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 problem is that the </a:t>
            </a:r>
            <a:r>
              <a:rPr lang="en-US" dirty="0" err="1" smtClean="0"/>
              <a:t>ArrayList</a:t>
            </a:r>
            <a:r>
              <a:rPr lang="en-US" dirty="0" smtClean="0"/>
              <a:t> is pointing to each Tweet, and the Tweet is really</a:t>
            </a:r>
            <a:r>
              <a:rPr lang="en-US" baseline="0" dirty="0" smtClean="0"/>
              <a:t> a C# object which is </a:t>
            </a:r>
            <a:r>
              <a:rPr lang="en-US" b="1" baseline="0" dirty="0" smtClean="0"/>
              <a:t>not</a:t>
            </a:r>
            <a:r>
              <a:rPr lang="en-US" b="0" baseline="0" dirty="0" smtClean="0"/>
              <a:t> a peer.</a:t>
            </a:r>
          </a:p>
          <a:p>
            <a:endParaRPr lang="en-US" b="0" baseline="0" dirty="0" smtClean="0"/>
          </a:p>
          <a:p>
            <a:r>
              <a:rPr lang="en-US" b="0" baseline="0" dirty="0" smtClean="0"/>
              <a:t>To make this work, </a:t>
            </a:r>
            <a:r>
              <a:rPr lang="en-US" b="0" baseline="0" dirty="0" err="1" smtClean="0"/>
              <a:t>Xamarin.Android</a:t>
            </a:r>
            <a:r>
              <a:rPr lang="en-US" b="0" baseline="0" dirty="0" smtClean="0"/>
              <a:t> creates a bunch of callable platform wrappers around the managed objects.</a:t>
            </a:r>
          </a:p>
          <a:p>
            <a:r>
              <a:rPr lang="en-US" b="0" baseline="0" dirty="0" smtClean="0"/>
              <a:t>&gt; This allows the Java </a:t>
            </a:r>
            <a:r>
              <a:rPr lang="en-US" b="0" baseline="0" dirty="0" err="1" smtClean="0"/>
              <a:t>arrayList</a:t>
            </a:r>
            <a:r>
              <a:rPr lang="en-US" b="0" baseline="0" dirty="0" smtClean="0"/>
              <a:t> to call </a:t>
            </a:r>
            <a:r>
              <a:rPr lang="en-US" b="1" baseline="0" dirty="0" err="1" smtClean="0"/>
              <a:t>toString</a:t>
            </a:r>
            <a:r>
              <a:rPr lang="en-US" b="0" baseline="0" dirty="0" smtClean="0"/>
              <a:t>() on each object to get a text representation.</a:t>
            </a:r>
          </a:p>
          <a:p>
            <a:endParaRPr lang="en-US" b="0" baseline="0" dirty="0" smtClean="0"/>
          </a:p>
          <a:p>
            <a:r>
              <a:rPr lang="en-US" b="0" baseline="0" dirty="0" smtClean="0"/>
              <a:t>However this is quite expensive for several reasons.</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&gt; Objects take up more space because they have representation in both worlds.</a:t>
            </a:r>
            <a:endParaRPr lang="en-US" dirty="0" smtClean="0"/>
          </a:p>
          <a:p>
            <a:r>
              <a:rPr lang="en-US" baseline="0" dirty="0" smtClean="0"/>
              <a:t>&gt; GC takes longer – has to follow each link backwards.</a:t>
            </a:r>
          </a:p>
          <a:p>
            <a:r>
              <a:rPr lang="en-US" baseline="0" dirty="0" smtClean="0"/>
              <a:t>&gt; There's a cost to bouncing back and forth between the Xamarin runtime and JVM. Ideally we would minimize this.</a:t>
            </a:r>
          </a:p>
        </p:txBody>
      </p:sp>
      <p:sp>
        <p:nvSpPr>
          <p:cNvPr id="4" name="Slide Number Placeholder 3"/>
          <p:cNvSpPr>
            <a:spLocks noGrp="1"/>
          </p:cNvSpPr>
          <p:nvPr>
            <p:ph type="sldNum" sz="quarter" idx="10"/>
          </p:nvPr>
        </p:nvSpPr>
        <p:spPr/>
        <p:txBody>
          <a:bodyPr/>
          <a:lstStyle/>
          <a:p>
            <a:fld id="{A59B0A4E-FB7C-417E-8220-BD77FD55C7D4}" type="slidenum">
              <a:rPr lang="en-US" smtClean="0"/>
              <a:pPr/>
              <a:t>51</a:t>
            </a:fld>
            <a:endParaRPr lang="en-US" dirty="0"/>
          </a:p>
        </p:txBody>
      </p:sp>
    </p:spTree>
    <p:extLst>
      <p:ext uri="{BB962C8B-B14F-4D97-AF65-F5344CB8AC3E}">
        <p14:creationId xmlns:p14="http://schemas.microsoft.com/office/powerpoint/2010/main" val="8925815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Our</a:t>
            </a:r>
            <a:r>
              <a:rPr lang="en-US" baseline="0" dirty="0" smtClean="0"/>
              <a:t> goal is to stay in each environment as much as possible. So in this case, the proper structure is to create a class which implements the adapter interface</a:t>
            </a:r>
          </a:p>
          <a:p>
            <a:r>
              <a:rPr lang="en-US" baseline="0" dirty="0" smtClean="0"/>
              <a:t>&gt; Typically that means deriving from </a:t>
            </a:r>
            <a:r>
              <a:rPr lang="en-US" b="1" baseline="0" dirty="0" err="1" smtClean="0"/>
              <a:t>BaseAdapter</a:t>
            </a:r>
            <a:endParaRPr lang="en-US" b="0" baseline="0" dirty="0" smtClean="0"/>
          </a:p>
          <a:p>
            <a:endParaRPr lang="en-US" b="0" baseline="0" dirty="0" smtClean="0"/>
          </a:p>
          <a:p>
            <a:r>
              <a:rPr lang="en-US" b="0" baseline="0" dirty="0" smtClean="0"/>
              <a:t>We can then hold our tweets in a fully Xamarin managed list.</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52</a:t>
            </a:fld>
            <a:endParaRPr lang="en-US" dirty="0"/>
          </a:p>
        </p:txBody>
      </p:sp>
    </p:spTree>
    <p:extLst>
      <p:ext uri="{BB962C8B-B14F-4D97-AF65-F5344CB8AC3E}">
        <p14:creationId xmlns:p14="http://schemas.microsoft.com/office/powerpoint/2010/main" val="10234414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So now our picture looks like this.</a:t>
            </a:r>
          </a:p>
          <a:p>
            <a:endParaRPr lang="en-US" dirty="0" smtClean="0"/>
          </a:p>
          <a:p>
            <a:r>
              <a:rPr lang="en-US" dirty="0" smtClean="0"/>
              <a:t>Notice we still have</a:t>
            </a:r>
            <a:r>
              <a:rPr lang="en-US" baseline="0" dirty="0" smtClean="0"/>
              <a:t> some </a:t>
            </a:r>
            <a:r>
              <a:rPr lang="en-US" baseline="0" dirty="0" err="1" smtClean="0"/>
              <a:t>interop</a:t>
            </a:r>
            <a:r>
              <a:rPr lang="en-US" baseline="0" dirty="0" smtClean="0"/>
              <a:t> – that's unavoidable, but we've minimized it so it's performed on the adapter interface boundaries vs. each tweet object.</a:t>
            </a:r>
          </a:p>
          <a:p>
            <a:r>
              <a:rPr lang="en-US" baseline="0" dirty="0" smtClean="0"/>
              <a:t>&gt; We've also reduced our memory footprint by keeping everything on one side of the platform.</a:t>
            </a:r>
          </a:p>
          <a:p>
            <a:endParaRPr lang="en-US" baseline="0" dirty="0" smtClean="0"/>
          </a:p>
          <a:p>
            <a:r>
              <a:rPr lang="en-US" baseline="0" dirty="0" smtClean="0"/>
              <a:t>As with the relationship walk, it's not terrible to use </a:t>
            </a:r>
            <a:r>
              <a:rPr lang="en-US" baseline="0" dirty="0" err="1" smtClean="0"/>
              <a:t>ArrayAdapter</a:t>
            </a:r>
            <a:r>
              <a:rPr lang="en-US" baseline="0" dirty="0" smtClean="0"/>
              <a:t> – for small amounts of data it's perfectly adequate and you likely won't notice any problems. But as your dataset grows, it will become a performance issue.</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53</a:t>
            </a:fld>
            <a:endParaRPr lang="en-US" dirty="0"/>
          </a:p>
        </p:txBody>
      </p:sp>
    </p:spTree>
    <p:extLst>
      <p:ext uri="{BB962C8B-B14F-4D97-AF65-F5344CB8AC3E}">
        <p14:creationId xmlns:p14="http://schemas.microsoft.com/office/powerpoint/2010/main" val="7957259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 last thing we want to look at is the specific piece of code which does the negotiation between the Xamarin</a:t>
            </a:r>
            <a:r>
              <a:rPr lang="en-US" baseline="0" dirty="0" smtClean="0"/>
              <a:t> GC and the JVM GC. </a:t>
            </a:r>
          </a:p>
          <a:p>
            <a:r>
              <a:rPr lang="en-US" baseline="0" dirty="0" smtClean="0"/>
              <a:t>&gt; We call this piece the "GC Bridge".</a:t>
            </a:r>
          </a:p>
          <a:p>
            <a:r>
              <a:rPr lang="en-US" baseline="0" dirty="0" smtClean="0"/>
              <a:t>&gt; T</a:t>
            </a:r>
            <a:r>
              <a:rPr lang="en-US" sz="1200" kern="1200" dirty="0" smtClean="0">
                <a:solidFill>
                  <a:schemeClr val="tx1"/>
                </a:solidFill>
                <a:effectLst/>
                <a:ea typeface="ＭＳ Ｐゴシック" charset="0"/>
                <a:cs typeface="ＭＳ Ｐゴシック" charset="0"/>
              </a:rPr>
              <a:t>he bridge is implemented as a</a:t>
            </a:r>
            <a:r>
              <a:rPr lang="en-US" sz="1200" kern="1200" baseline="0" dirty="0" smtClean="0">
                <a:solidFill>
                  <a:schemeClr val="tx1"/>
                </a:solidFill>
                <a:effectLst/>
                <a:ea typeface="ＭＳ Ｐゴシック" charset="0"/>
                <a:cs typeface="ＭＳ Ｐゴシック" charset="0"/>
              </a:rPr>
              <a:t> native</a:t>
            </a:r>
            <a:r>
              <a:rPr lang="en-US" sz="1200" kern="1200" dirty="0" smtClean="0">
                <a:solidFill>
                  <a:schemeClr val="tx1"/>
                </a:solidFill>
                <a:effectLst/>
                <a:ea typeface="ＭＳ Ｐゴシック" charset="0"/>
                <a:cs typeface="ＭＳ Ｐゴシック" charset="0"/>
              </a:rPr>
              <a:t> extension to the Mono garbage collector which</a:t>
            </a:r>
            <a:r>
              <a:rPr lang="en-US" sz="1200" kern="1200" baseline="0" dirty="0" smtClean="0">
                <a:solidFill>
                  <a:schemeClr val="tx1"/>
                </a:solidFill>
                <a:effectLst/>
                <a:ea typeface="ＭＳ Ｐゴシック" charset="0"/>
                <a:cs typeface="ＭＳ Ｐゴシック" charset="0"/>
              </a:rPr>
              <a:t> uses JNI to hook into the Java GC.</a:t>
            </a:r>
          </a:p>
          <a:p>
            <a:endParaRPr lang="en-US" sz="1200" kern="1200" dirty="0" smtClean="0">
              <a:solidFill>
                <a:schemeClr val="tx1"/>
              </a:solidFill>
              <a:effectLst/>
              <a:ea typeface="ＭＳ Ｐゴシック" charset="0"/>
              <a:cs typeface="ＭＳ Ｐゴシック" charset="0"/>
            </a:endParaRPr>
          </a:p>
          <a:p>
            <a:r>
              <a:rPr lang="en-US" sz="1200" kern="1200" dirty="0" smtClean="0">
                <a:solidFill>
                  <a:schemeClr val="tx1"/>
                </a:solidFill>
                <a:effectLst/>
                <a:ea typeface="ＭＳ Ｐゴシック" charset="0"/>
                <a:cs typeface="ＭＳ Ｐゴシック" charset="0"/>
              </a:rPr>
              <a:t>The GC Bridge works during a Mono garbage collection and figures out which peer objects needs their "</a:t>
            </a:r>
            <a:r>
              <a:rPr lang="en-US" sz="1200" kern="1200" dirty="0" err="1" smtClean="0">
                <a:solidFill>
                  <a:schemeClr val="tx1"/>
                </a:solidFill>
                <a:effectLst/>
                <a:ea typeface="ＭＳ Ｐゴシック" charset="0"/>
                <a:cs typeface="ＭＳ Ｐゴシック" charset="0"/>
              </a:rPr>
              <a:t>liveness</a:t>
            </a:r>
            <a:r>
              <a:rPr lang="en-US" sz="1200" kern="1200" dirty="0" smtClean="0">
                <a:solidFill>
                  <a:schemeClr val="tx1"/>
                </a:solidFill>
                <a:effectLst/>
                <a:ea typeface="ＭＳ Ｐゴシック" charset="0"/>
                <a:cs typeface="ＭＳ Ｐゴシック" charset="0"/>
              </a:rPr>
              <a:t>" verified with the Android runtime heap. </a:t>
            </a:r>
          </a:p>
          <a:p>
            <a:r>
              <a:rPr lang="en-US" sz="1200" kern="1200" dirty="0" smtClean="0">
                <a:solidFill>
                  <a:schemeClr val="tx1"/>
                </a:solidFill>
                <a:effectLst/>
                <a:ea typeface="ＭＳ Ｐゴシック" charset="0"/>
                <a:cs typeface="ＭＳ Ｐゴシック" charset="0"/>
              </a:rPr>
              <a:t>&gt; The GC Bridge makes this determination by doing the following steps (in order):</a:t>
            </a:r>
          </a:p>
          <a:p>
            <a:r>
              <a:rPr lang="en-US" sz="1200" kern="1200" dirty="0" smtClean="0">
                <a:solidFill>
                  <a:schemeClr val="tx1"/>
                </a:solidFill>
                <a:effectLst/>
                <a:ea typeface="ＭＳ Ｐゴシック" charset="0"/>
                <a:cs typeface="ＭＳ Ｐゴシック" charset="0"/>
              </a:rPr>
              <a:t>1. Induce the mono reference graph of unreachable peer objects into the Java objects they represent.</a:t>
            </a:r>
          </a:p>
          <a:p>
            <a:r>
              <a:rPr lang="en-US" sz="1200" kern="1200" dirty="0" smtClean="0">
                <a:solidFill>
                  <a:schemeClr val="tx1"/>
                </a:solidFill>
                <a:effectLst/>
                <a:ea typeface="ＭＳ Ｐゴシック" charset="0"/>
                <a:cs typeface="ＭＳ Ｐゴシック" charset="0"/>
              </a:rPr>
              <a:t>2. Perform a Java GC.</a:t>
            </a:r>
          </a:p>
          <a:p>
            <a:r>
              <a:rPr lang="en-US" sz="1200" kern="1200" dirty="0" smtClean="0">
                <a:solidFill>
                  <a:schemeClr val="tx1"/>
                </a:solidFill>
                <a:effectLst/>
                <a:ea typeface="ＭＳ Ｐゴシック" charset="0"/>
                <a:cs typeface="ＭＳ Ｐゴシック" charset="0"/>
              </a:rPr>
              <a:t>3. Verify which objects are really dead.</a:t>
            </a:r>
          </a:p>
          <a:p>
            <a:endParaRPr lang="en-US" sz="1200" kern="1200" dirty="0" smtClean="0">
              <a:solidFill>
                <a:schemeClr val="tx1"/>
              </a:solidFill>
              <a:effectLs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ea typeface="ＭＳ Ｐゴシック" charset="0"/>
                <a:cs typeface="ＭＳ Ｐゴシック" charset="0"/>
              </a:rPr>
              <a:t>This complicated process is what enables subclasses of </a:t>
            </a:r>
            <a:r>
              <a:rPr lang="en-US" dirty="0" err="1" smtClean="0"/>
              <a:t>Java.Lang.Object</a:t>
            </a:r>
            <a:r>
              <a:rPr lang="en-US" sz="1200" kern="1200" dirty="0" smtClean="0">
                <a:solidFill>
                  <a:schemeClr val="tx1"/>
                </a:solidFill>
                <a:effectLst/>
                <a:ea typeface="ＭＳ Ｐゴシック" charset="0"/>
                <a:cs typeface="ＭＳ Ｐゴシック" charset="0"/>
              </a:rPr>
              <a:t> to freely reference any objects; it removes any restrictions on which Java objects can be bound to C#. Because of this complexity, the bridge process can be very expensive and it can cause noticeable pauses in an application. </a:t>
            </a:r>
          </a:p>
          <a:p>
            <a:endParaRPr lang="en-US" sz="1200" kern="1200" dirty="0" smtClean="0">
              <a:solidFill>
                <a:schemeClr val="tx1"/>
              </a:solidFill>
              <a:effectLst/>
              <a:ea typeface="ＭＳ Ｐゴシック" charset="0"/>
              <a:cs typeface="ＭＳ Ｐゴシック" charset="0"/>
            </a:endParaRPr>
          </a:p>
          <a:p>
            <a:endParaRPr lang="en-US" sz="1200" kern="1200" dirty="0" smtClean="0">
              <a:solidFill>
                <a:schemeClr val="tx1"/>
              </a:solidFill>
              <a:effectLs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54</a:t>
            </a:fld>
            <a:endParaRPr lang="en-US" dirty="0"/>
          </a:p>
        </p:txBody>
      </p:sp>
    </p:spTree>
    <p:extLst>
      <p:ext uri="{BB962C8B-B14F-4D97-AF65-F5344CB8AC3E}">
        <p14:creationId xmlns:p14="http://schemas.microsoft.com/office/powerpoint/2010/main" val="6252572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ea typeface="ＭＳ Ｐゴシック" charset="0"/>
                <a:cs typeface="ＭＳ Ｐゴシック" charset="0"/>
              </a:rPr>
              <a:t>You can get a sense of how long the GC pauses are by looking at the Android</a:t>
            </a:r>
            <a:r>
              <a:rPr lang="en-US" sz="1200" kern="1200" baseline="0" dirty="0" smtClean="0">
                <a:solidFill>
                  <a:schemeClr val="tx1"/>
                </a:solidFill>
                <a:effectLst/>
                <a:ea typeface="ＭＳ Ｐゴシック" charset="0"/>
                <a:cs typeface="ＭＳ Ｐゴシック" charset="0"/>
              </a:rPr>
              <a:t> debug log.</a:t>
            </a:r>
            <a:endParaRPr lang="en-US" sz="1200" kern="1200" dirty="0" smtClean="0">
              <a:solidFill>
                <a:schemeClr val="tx1"/>
              </a:solidFill>
              <a:effectLs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err="1" smtClean="0">
                <a:solidFill>
                  <a:schemeClr val="tx1"/>
                </a:solidFill>
                <a:effectLst/>
                <a:ea typeface="ＭＳ Ｐゴシック" charset="0"/>
                <a:cs typeface="ＭＳ Ｐゴシック" charset="0"/>
              </a:rPr>
              <a:t>Xamarin.Android</a:t>
            </a:r>
            <a:r>
              <a:rPr lang="en-US" sz="1200" kern="1200" dirty="0" smtClean="0">
                <a:solidFill>
                  <a:schemeClr val="tx1"/>
                </a:solidFill>
                <a:effectLst/>
                <a:ea typeface="ＭＳ Ｐゴシック" charset="0"/>
                <a:cs typeface="ＭＳ Ｐゴシック" charset="0"/>
              </a:rPr>
              <a:t> </a:t>
            </a:r>
            <a:r>
              <a:rPr lang="en-US" sz="1200" kern="1200" baseline="0" dirty="0" smtClean="0">
                <a:solidFill>
                  <a:schemeClr val="tx1"/>
                </a:solidFill>
                <a:effectLst/>
                <a:ea typeface="ＭＳ Ｐゴシック" charset="0"/>
                <a:cs typeface="ＭＳ Ｐゴシック" charset="0"/>
              </a:rPr>
              <a:t>outputs GC messages into the log in debug builds, and it reports how long each GC takes and how much time the bridge was responsible for.</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baseline="0" dirty="0" smtClean="0">
              <a:solidFill>
                <a:schemeClr val="tx1"/>
              </a:solidFill>
              <a:effectLs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effectLst/>
                <a:ea typeface="ＭＳ Ｐゴシック" charset="0"/>
                <a:cs typeface="ＭＳ Ｐゴシック" charset="0"/>
              </a:rPr>
              <a:t>There are also unique GC_BRIDGE messages which provide some internal details for the Mono development team. </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effectLst/>
                <a:ea typeface="ＭＳ Ｐゴシック" charset="0"/>
                <a:cs typeface="ＭＳ Ｐゴシック" charset="0"/>
              </a:rPr>
              <a:t>&gt; You will see them in the output as well, but there's not a lot of end-developer useful data here.</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effectLst/>
                <a:ea typeface="ＭＳ Ｐゴシック" charset="0"/>
                <a:cs typeface="ＭＳ Ｐゴシック" charset="0"/>
              </a:rPr>
              <a:t>&gt; The primary detail to notice is that it outputs the bridge implementation being used.</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baseline="0" dirty="0" smtClean="0">
              <a:solidFill>
                <a:schemeClr val="tx1"/>
              </a:solidFill>
              <a:effectLs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ea typeface="ＭＳ Ｐゴシック" charset="0"/>
              <a:cs typeface="ＭＳ Ｐゴシック"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A59B0A4E-FB7C-417E-8220-BD77FD55C7D4}" type="slidenum">
              <a:rPr lang="en-US" smtClean="0"/>
              <a:pPr/>
              <a:t>55</a:t>
            </a:fld>
            <a:endParaRPr lang="en-US" dirty="0"/>
          </a:p>
        </p:txBody>
      </p:sp>
    </p:spTree>
    <p:extLst>
      <p:ext uri="{BB962C8B-B14F-4D97-AF65-F5344CB8AC3E}">
        <p14:creationId xmlns:p14="http://schemas.microsoft.com/office/powerpoint/2010/main" val="18055417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GC bridge is one of the pieces you can actually change in </a:t>
            </a:r>
            <a:r>
              <a:rPr lang="en-US" baseline="0" dirty="0" err="1" smtClean="0"/>
              <a:t>Xamarin.Android</a:t>
            </a:r>
            <a:r>
              <a:rPr lang="en-US" baseline="0" dirty="0" smtClean="0"/>
              <a:t>, and it ships three different implementations.</a:t>
            </a:r>
          </a:p>
          <a:p>
            <a:endParaRPr lang="en-US" baseline="0" dirty="0" smtClean="0"/>
          </a:p>
          <a:p>
            <a:r>
              <a:rPr lang="en-US" baseline="0" dirty="0" smtClean="0"/>
              <a:t>First we have the default bridge, named </a:t>
            </a:r>
            <a:r>
              <a:rPr lang="en-US" b="1" baseline="0" dirty="0" smtClean="0"/>
              <a:t>Old</a:t>
            </a:r>
            <a:r>
              <a:rPr lang="en-US" b="0" baseline="0" dirty="0" smtClean="0"/>
              <a:t>. This is the most tested and trusted implementation because it's been around for a long time.</a:t>
            </a:r>
          </a:p>
          <a:p>
            <a:endParaRPr lang="en-US" b="0" baseline="0" dirty="0" smtClean="0"/>
          </a:p>
          <a:p>
            <a:r>
              <a:rPr lang="en-US" b="0" baseline="0" dirty="0" smtClean="0"/>
              <a:t>If you are happy with the GC times your app is showing, then you can stick with this bridge and know that it will reliably track down and cleanup references.</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56</a:t>
            </a:fld>
            <a:endParaRPr lang="en-US" dirty="0"/>
          </a:p>
        </p:txBody>
      </p:sp>
    </p:spTree>
    <p:extLst>
      <p:ext uri="{BB962C8B-B14F-4D97-AF65-F5344CB8AC3E}">
        <p14:creationId xmlns:p14="http://schemas.microsoft.com/office/powerpoint/2010/main" val="506341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 second bridge is the </a:t>
            </a:r>
            <a:r>
              <a:rPr lang="en-US" b="1" dirty="0" smtClean="0"/>
              <a:t>New</a:t>
            </a:r>
            <a:r>
              <a:rPr lang="en-US" b="0" dirty="0" smtClean="0"/>
              <a:t> bridge. This is a rewrite</a:t>
            </a:r>
            <a:r>
              <a:rPr lang="en-US" b="0" baseline="0" dirty="0" smtClean="0"/>
              <a:t> of the </a:t>
            </a:r>
            <a:r>
              <a:rPr lang="en-US" b="1" baseline="0" dirty="0" smtClean="0"/>
              <a:t>Old</a:t>
            </a:r>
            <a:r>
              <a:rPr lang="en-US" b="0" baseline="0" dirty="0" smtClean="0"/>
              <a:t> bridge code, keeping the same basic algorithm, but improving the performance of some edge cases.</a:t>
            </a:r>
          </a:p>
          <a:p>
            <a:endParaRPr lang="en-US" b="0" baseline="0" dirty="0" smtClean="0"/>
          </a:p>
          <a:p>
            <a:r>
              <a:rPr lang="en-US" b="0" baseline="0" dirty="0" smtClean="0"/>
              <a:t>This is considered stable, but is not mature enough to make it the default bridge in all cases.</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57</a:t>
            </a:fld>
            <a:endParaRPr lang="en-US" dirty="0"/>
          </a:p>
        </p:txBody>
      </p:sp>
    </p:spTree>
    <p:extLst>
      <p:ext uri="{BB962C8B-B14F-4D97-AF65-F5344CB8AC3E}">
        <p14:creationId xmlns:p14="http://schemas.microsoft.com/office/powerpoint/2010/main" val="2744968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Finally,</a:t>
            </a:r>
            <a:r>
              <a:rPr lang="en-US" baseline="0" dirty="0" smtClean="0"/>
              <a:t> we have the </a:t>
            </a:r>
            <a:r>
              <a:rPr lang="en-US" baseline="0" dirty="0" err="1" smtClean="0"/>
              <a:t>Tarjan</a:t>
            </a:r>
            <a:r>
              <a:rPr lang="en-US" baseline="0" dirty="0" smtClean="0"/>
              <a:t> bridge – this is a completely new algorithm based on Robert </a:t>
            </a:r>
            <a:r>
              <a:rPr lang="en-US" baseline="0" dirty="0" err="1" smtClean="0"/>
              <a:t>Tarjan's</a:t>
            </a:r>
            <a:r>
              <a:rPr lang="en-US" baseline="0" dirty="0" smtClean="0"/>
              <a:t> "Strongly Connected Components" graph algorithm work at Princeton.</a:t>
            </a:r>
          </a:p>
          <a:p>
            <a:endParaRPr lang="en-US" baseline="0" dirty="0" smtClean="0"/>
          </a:p>
          <a:p>
            <a:r>
              <a:rPr lang="en-US" baseline="0" dirty="0" smtClean="0"/>
              <a:t>This algorithm tends to perform the best – particularly under load and when a lot of objects are connected, but it has the most experimental code and you should make sure to thoroughly test your application when selecting this choice.</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58</a:t>
            </a:fld>
            <a:endParaRPr lang="en-US" dirty="0"/>
          </a:p>
        </p:txBody>
      </p:sp>
    </p:spTree>
    <p:extLst>
      <p:ext uri="{BB962C8B-B14F-4D97-AF65-F5344CB8AC3E}">
        <p14:creationId xmlns:p14="http://schemas.microsoft.com/office/powerpoint/2010/main" val="1674006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To give you some idea of the performance difference, here are two common app</a:t>
            </a:r>
            <a:r>
              <a:rPr lang="en-US" baseline="0" dirty="0" smtClean="0"/>
              <a:t> scenarios in graph form, showing the GC collection time in seconds.</a:t>
            </a:r>
          </a:p>
          <a:p>
            <a:endParaRPr lang="en-US" baseline="0" dirty="0" smtClean="0"/>
          </a:p>
          <a:p>
            <a:r>
              <a:rPr lang="en-US" baseline="0" dirty="0" smtClean="0"/>
              <a:t>The f</a:t>
            </a:r>
            <a:r>
              <a:rPr lang="en-US" dirty="0" smtClean="0"/>
              <a:t>irst</a:t>
            </a:r>
            <a:r>
              <a:rPr lang="en-US" baseline="0" dirty="0" smtClean="0"/>
              <a:t> graph is a test that </a:t>
            </a:r>
            <a:r>
              <a:rPr lang="en-US" sz="1200" kern="1200" dirty="0" smtClean="0">
                <a:solidFill>
                  <a:schemeClr val="tx1"/>
                </a:solidFill>
                <a:effectLst/>
                <a:ea typeface="ＭＳ Ｐゴシック" charset="0"/>
                <a:cs typeface="ＭＳ Ｐゴシック" charset="0"/>
              </a:rPr>
              <a:t>creates objects and randomly connects them, which is similar to deep object models seen in real world apps.</a:t>
            </a:r>
          </a:p>
          <a:p>
            <a:r>
              <a:rPr lang="en-US" sz="1200" kern="1200" dirty="0" smtClean="0">
                <a:solidFill>
                  <a:schemeClr val="tx1"/>
                </a:solidFill>
                <a:effectLst/>
                <a:ea typeface="ＭＳ Ｐゴシック" charset="0"/>
                <a:cs typeface="ＭＳ Ｐゴシック" charset="0"/>
              </a:rPr>
              <a:t>&gt; Here you can see that as the # of connected objects increases, the time to collect them goes up exponentially in the OLD bridge mode</a:t>
            </a:r>
          </a:p>
          <a:p>
            <a:r>
              <a:rPr lang="en-US" sz="1200" kern="1200" dirty="0" smtClean="0">
                <a:solidFill>
                  <a:schemeClr val="tx1"/>
                </a:solidFill>
                <a:effectLst/>
                <a:ea typeface="ＭＳ Ｐゴシック" charset="0"/>
                <a:cs typeface="ＭＳ Ｐゴシック" charset="0"/>
              </a:rPr>
              <a:t>&gt; but remains somewhat constant in the other two bridges.</a:t>
            </a:r>
          </a:p>
          <a:p>
            <a:endParaRPr lang="en-US" sz="1200" kern="1200" dirty="0" smtClean="0">
              <a:solidFill>
                <a:schemeClr val="tx1"/>
              </a:solidFill>
              <a:effectLst/>
              <a:ea typeface="ＭＳ Ｐゴシック" charset="0"/>
              <a:cs typeface="ＭＳ Ｐゴシック" charset="0"/>
            </a:endParaRPr>
          </a:p>
          <a:p>
            <a:r>
              <a:rPr lang="en-US" sz="1200" kern="1200" dirty="0" smtClean="0">
                <a:solidFill>
                  <a:schemeClr val="tx1"/>
                </a:solidFill>
                <a:effectLst/>
                <a:ea typeface="ＭＳ Ｐゴシック" charset="0"/>
                <a:cs typeface="ＭＳ Ｐゴシック" charset="0"/>
              </a:rPr>
              <a:t>The</a:t>
            </a:r>
            <a:r>
              <a:rPr lang="en-US" sz="1200" kern="1200" baseline="0" dirty="0" smtClean="0">
                <a:solidFill>
                  <a:schemeClr val="tx1"/>
                </a:solidFill>
                <a:effectLst/>
                <a:ea typeface="ＭＳ Ｐゴシック" charset="0"/>
                <a:cs typeface="ＭＳ Ｐゴシック" charset="0"/>
              </a:rPr>
              <a:t> </a:t>
            </a:r>
            <a:r>
              <a:rPr lang="en-US" sz="1200" kern="1200" dirty="0" smtClean="0">
                <a:solidFill>
                  <a:schemeClr val="tx1"/>
                </a:solidFill>
                <a:effectLst/>
                <a:ea typeface="ＭＳ Ｐゴシック" charset="0"/>
                <a:cs typeface="ＭＳ Ｐゴシック" charset="0"/>
              </a:rPr>
              <a:t>second graph simulates the case where a very popular object is referenced by many objects, which happens frequently when the GUI has lots of callbacks to a central backend object. </a:t>
            </a:r>
          </a:p>
          <a:p>
            <a:r>
              <a:rPr lang="en-US" sz="1200" kern="1200" dirty="0" smtClean="0">
                <a:solidFill>
                  <a:schemeClr val="tx1"/>
                </a:solidFill>
                <a:effectLst/>
                <a:ea typeface="ＭＳ Ｐゴシック" charset="0"/>
                <a:cs typeface="ＭＳ Ｐゴシック" charset="0"/>
              </a:rPr>
              <a:t>&gt; As you can see, it’s not just faster, but scalable, as the number of incoming links barely affects performance.</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59</a:t>
            </a:fld>
            <a:endParaRPr lang="en-US" dirty="0"/>
          </a:p>
        </p:txBody>
      </p:sp>
    </p:spTree>
    <p:extLst>
      <p:ext uri="{BB962C8B-B14F-4D97-AF65-F5344CB8AC3E}">
        <p14:creationId xmlns:p14="http://schemas.microsoft.com/office/powerpoint/2010/main" val="7621831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To select</a:t>
            </a:r>
            <a:r>
              <a:rPr lang="en-US" baseline="0" dirty="0" smtClean="0"/>
              <a:t> either the NEW or TARJAN bridge, you need to add an </a:t>
            </a:r>
            <a:r>
              <a:rPr lang="en-US" baseline="0" dirty="0" err="1" smtClean="0"/>
              <a:t>AndroidEnvironment</a:t>
            </a:r>
            <a:r>
              <a:rPr lang="en-US" baseline="0" dirty="0" smtClean="0"/>
              <a:t> file to your </a:t>
            </a:r>
            <a:r>
              <a:rPr lang="en-US" baseline="0" dirty="0" err="1" smtClean="0"/>
              <a:t>Xamarin.Android</a:t>
            </a:r>
            <a:r>
              <a:rPr lang="en-US" baseline="0" dirty="0" smtClean="0"/>
              <a:t> project.</a:t>
            </a:r>
          </a:p>
          <a:p>
            <a:r>
              <a:rPr lang="en-US" baseline="0" dirty="0" smtClean="0"/>
              <a:t>&gt; Add a new text file</a:t>
            </a:r>
          </a:p>
          <a:p>
            <a:r>
              <a:rPr lang="en-US" baseline="0" dirty="0" smtClean="0"/>
              <a:t>&gt; Right-click and change the </a:t>
            </a:r>
            <a:r>
              <a:rPr lang="en-US" b="1" baseline="0" dirty="0" smtClean="0"/>
              <a:t>Build Action</a:t>
            </a:r>
            <a:r>
              <a:rPr lang="en-US" b="0" baseline="0" dirty="0" smtClean="0"/>
              <a:t> to </a:t>
            </a:r>
            <a:r>
              <a:rPr lang="en-US" b="1" baseline="0" dirty="0" err="1" smtClean="0"/>
              <a:t>AndroidEnvironment</a:t>
            </a:r>
            <a:endParaRPr lang="en-US" b="0" baseline="0" dirty="0" smtClean="0"/>
          </a:p>
          <a:p>
            <a:endParaRPr lang="en-US" b="0" baseline="0" dirty="0" smtClean="0"/>
          </a:p>
          <a:p>
            <a:r>
              <a:rPr lang="en-US" b="0" baseline="0" dirty="0" smtClean="0"/>
              <a:t>Then add a single text line to the file which sets the </a:t>
            </a:r>
            <a:r>
              <a:rPr lang="en-US" b="1" baseline="0" dirty="0" smtClean="0"/>
              <a:t>MONO_GC_PARAMS</a:t>
            </a:r>
            <a:r>
              <a:rPr lang="en-US" b="0" baseline="0" dirty="0" smtClean="0"/>
              <a:t> value to one of three values shown here.</a:t>
            </a:r>
          </a:p>
          <a:p>
            <a:r>
              <a:rPr lang="en-US" b="0" baseline="0" dirty="0" smtClean="0"/>
              <a:t>&gt; bridge-implementation=old</a:t>
            </a:r>
          </a:p>
          <a:p>
            <a:pPr marL="0" marR="0" indent="0" algn="l" defTabSz="457200" rtl="0" eaLnBrk="0" fontAlgn="base" latinLnBrk="0" hangingPunct="0">
              <a:lnSpc>
                <a:spcPct val="100000"/>
              </a:lnSpc>
              <a:spcBef>
                <a:spcPct val="30000"/>
              </a:spcBef>
              <a:spcAft>
                <a:spcPct val="0"/>
              </a:spcAft>
              <a:buClrTx/>
              <a:buSzTx/>
              <a:buFontTx/>
              <a:buNone/>
              <a:tabLst/>
              <a:defRPr/>
            </a:pPr>
            <a:r>
              <a:rPr lang="en-US" b="0" baseline="0" dirty="0" smtClean="0"/>
              <a:t>&gt; bridge-implementation=new</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0" baseline="0" dirty="0" smtClean="0"/>
              <a:t>&gt; bridge-implementation=</a:t>
            </a:r>
            <a:r>
              <a:rPr lang="en-US" b="0" baseline="0" dirty="0" err="1" smtClean="0"/>
              <a:t>tarjan</a:t>
            </a:r>
            <a:endParaRPr lang="en-US" b="0"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endParaRPr lang="en-US" b="0"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0" baseline="0" dirty="0" smtClean="0"/>
              <a:t>Then test your app and look at the GC times.</a:t>
            </a:r>
            <a:endParaRPr lang="en-US" dirty="0" smtClean="0"/>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60</a:t>
            </a:fld>
            <a:endParaRPr lang="en-US" dirty="0"/>
          </a:p>
        </p:txBody>
      </p:sp>
    </p:spTree>
    <p:extLst>
      <p:ext uri="{BB962C8B-B14F-4D97-AF65-F5344CB8AC3E}">
        <p14:creationId xmlns:p14="http://schemas.microsoft.com/office/powerpoint/2010/main" val="458897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GC then goes through a fairly complex algorithm and identifies all the objects which are "live".</a:t>
            </a:r>
          </a:p>
          <a:p>
            <a:r>
              <a:rPr lang="en-US" baseline="0" dirty="0" smtClean="0"/>
              <a:t>&gt; E.g. our application is still using those objects.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6</a:t>
            </a:fld>
            <a:endParaRPr lang="en-US" dirty="0"/>
          </a:p>
        </p:txBody>
      </p:sp>
    </p:spTree>
    <p:extLst>
      <p:ext uri="{BB962C8B-B14F-4D97-AF65-F5344CB8AC3E}">
        <p14:creationId xmlns:p14="http://schemas.microsoft.com/office/powerpoint/2010/main" val="17833023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Now</a:t>
            </a:r>
            <a:r>
              <a:rPr lang="en-US" baseline="0" dirty="0" smtClean="0"/>
              <a:t> you've seen the typical memory issues encountered in a </a:t>
            </a:r>
            <a:r>
              <a:rPr lang="en-US" baseline="0" dirty="0" err="1" smtClean="0"/>
              <a:t>Xamarin.Android</a:t>
            </a:r>
            <a:r>
              <a:rPr lang="en-US" baseline="0" dirty="0" smtClean="0"/>
              <a:t> application – let's summarize some of the tips.</a:t>
            </a:r>
          </a:p>
          <a:p>
            <a:endParaRPr lang="en-US" baseline="0" dirty="0" smtClean="0"/>
          </a:p>
          <a:p>
            <a:r>
              <a:rPr lang="en-US" b="1" u="sng" baseline="0" dirty="0" smtClean="0"/>
              <a:t>[Go through tips]</a:t>
            </a:r>
            <a:endParaRPr lang="en-US" b="1" u="sng"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61</a:t>
            </a:fld>
            <a:endParaRPr lang="en-US" dirty="0"/>
          </a:p>
        </p:txBody>
      </p:sp>
    </p:spTree>
    <p:extLst>
      <p:ext uri="{BB962C8B-B14F-4D97-AF65-F5344CB8AC3E}">
        <p14:creationId xmlns:p14="http://schemas.microsoft.com/office/powerpoint/2010/main" val="3858848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dirty="0" smtClean="0"/>
              <a:t>I'm sure some of you are wondering how </a:t>
            </a:r>
            <a:r>
              <a:rPr lang="en-US" baseline="0" dirty="0" err="1" smtClean="0"/>
              <a:t>Xamarin.Forms</a:t>
            </a:r>
            <a:r>
              <a:rPr lang="en-US" baseline="0" dirty="0" smtClean="0"/>
              <a:t> does with memory, particularly since it sits on these two platforms.</a:t>
            </a:r>
          </a:p>
          <a:p>
            <a:r>
              <a:rPr lang="en-US" baseline="0" dirty="0" smtClean="0"/>
              <a:t>&gt; It turns out that </a:t>
            </a:r>
            <a:r>
              <a:rPr lang="en-US" baseline="0" dirty="0" err="1" smtClean="0"/>
              <a:t>Xamarin.Forms</a:t>
            </a:r>
            <a:r>
              <a:rPr lang="en-US" baseline="0" dirty="0" smtClean="0"/>
              <a:t> knows all these tips and tricks and does them internally to ensure that you don't see reference cycles or heavy relationship walks.</a:t>
            </a:r>
          </a:p>
          <a:p>
            <a:endParaRPr lang="en-US" baseline="0" dirty="0" smtClean="0"/>
          </a:p>
          <a:p>
            <a:r>
              <a:rPr lang="en-US" baseline="0" dirty="0" smtClean="0"/>
              <a:t>However it's still possible to create memory leaks – always watch out for events and delegates, if you </a:t>
            </a:r>
            <a:r>
              <a:rPr lang="en-US" b="1" baseline="0" dirty="0" smtClean="0"/>
              <a:t>subscribe </a:t>
            </a:r>
            <a:r>
              <a:rPr lang="en-US" b="0" baseline="0" dirty="0" smtClean="0"/>
              <a:t>to an event on a publisher that has a long life, then make sure to </a:t>
            </a:r>
            <a:r>
              <a:rPr lang="en-US" b="1" baseline="0" dirty="0" smtClean="0"/>
              <a:t>unsubscribe</a:t>
            </a:r>
            <a:r>
              <a:rPr lang="en-US" b="0" baseline="0" dirty="0" smtClean="0"/>
              <a:t> from it!</a:t>
            </a:r>
          </a:p>
          <a:p>
            <a:endParaRPr lang="en-US" b="0" baseline="0" dirty="0" smtClean="0"/>
          </a:p>
          <a:p>
            <a:r>
              <a:rPr lang="en-US" b="0" baseline="0" dirty="0" smtClean="0"/>
              <a:t>Finally, if you are building custom renderers or effects for </a:t>
            </a:r>
            <a:r>
              <a:rPr lang="en-US" b="0" baseline="0" dirty="0" err="1" smtClean="0"/>
              <a:t>Xamarin.Forms</a:t>
            </a:r>
            <a:r>
              <a:rPr lang="en-US" b="0" baseline="0" dirty="0" smtClean="0"/>
              <a:t>, then you will need to follow all the tips we've discussed here – at that point you are dealing with the platform in the raw and so everything we've talked about applies.</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62</a:t>
            </a:fld>
            <a:endParaRPr lang="en-US" dirty="0"/>
          </a:p>
        </p:txBody>
      </p:sp>
    </p:spTree>
    <p:extLst>
      <p:ext uri="{BB962C8B-B14F-4D97-AF65-F5344CB8AC3E}">
        <p14:creationId xmlns:p14="http://schemas.microsoft.com/office/powerpoint/2010/main" val="5802663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pPr marL="171450" lvl="0" indent="-171450">
              <a:buSzPct val="100000"/>
              <a:buFontTx/>
              <a:buChar char="-"/>
            </a:pPr>
            <a:r>
              <a:rPr lang="en-US" dirty="0" smtClean="0"/>
              <a:t>Garbage Collection</a:t>
            </a:r>
          </a:p>
          <a:p>
            <a:pPr marL="171450" lvl="0" indent="-171450">
              <a:buSzPct val="100000"/>
              <a:buFontTx/>
              <a:buChar char="-"/>
            </a:pPr>
            <a:r>
              <a:rPr lang="en-US" dirty="0" err="1" smtClean="0"/>
              <a:t>.Net</a:t>
            </a:r>
            <a:r>
              <a:rPr lang="en-US" baseline="0" dirty="0" smtClean="0"/>
              <a:t> memory leaks</a:t>
            </a:r>
          </a:p>
          <a:p>
            <a:pPr marL="171450" lvl="0" indent="-171450">
              <a:buSzPct val="100000"/>
              <a:buFontTx/>
              <a:buChar char="-"/>
            </a:pPr>
            <a:r>
              <a:rPr lang="en-US" baseline="0" dirty="0" err="1" smtClean="0"/>
              <a:t>Xamarin.iOS</a:t>
            </a:r>
            <a:r>
              <a:rPr lang="en-US" baseline="0" dirty="0" smtClean="0"/>
              <a:t> Memory</a:t>
            </a:r>
          </a:p>
          <a:p>
            <a:pPr marL="171450" lvl="0" indent="-171450">
              <a:buSzPct val="100000"/>
              <a:buFontTx/>
              <a:buChar char="-"/>
            </a:pPr>
            <a:r>
              <a:rPr lang="en-US" baseline="0" dirty="0" err="1" smtClean="0"/>
              <a:t>Xamarin.Android</a:t>
            </a:r>
            <a:r>
              <a:rPr lang="en-US" baseline="0" dirty="0" smtClean="0"/>
              <a:t> Memory</a:t>
            </a:r>
            <a:endParaRPr lang="en-US" dirty="0"/>
          </a:p>
        </p:txBody>
      </p:sp>
      <p:sp>
        <p:nvSpPr>
          <p:cNvPr id="5" name="Slide Number Placeholder 4"/>
          <p:cNvSpPr>
            <a:spLocks noGrp="1"/>
          </p:cNvSpPr>
          <p:nvPr>
            <p:ph type="sldNum" sz="quarter" idx="11"/>
          </p:nvPr>
        </p:nvSpPr>
        <p:spPr/>
        <p:txBody>
          <a:bodyPr/>
          <a:lstStyle/>
          <a:p>
            <a:pPr>
              <a:defRPr/>
            </a:pPr>
            <a:fld id="{81E7F325-6161-0244-860E-F585918BC13A}" type="slidenum">
              <a:rPr lang="en-US" smtClean="0"/>
              <a:pPr>
                <a:defRPr/>
              </a:pPr>
              <a:t>63</a:t>
            </a:fld>
            <a:endParaRPr lang="en-US"/>
          </a:p>
        </p:txBody>
      </p:sp>
    </p:spTree>
    <p:extLst>
      <p:ext uri="{BB962C8B-B14F-4D97-AF65-F5344CB8AC3E}">
        <p14:creationId xmlns:p14="http://schemas.microsoft.com/office/powerpoint/2010/main" val="3692546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First, always</a:t>
            </a:r>
            <a:r>
              <a:rPr lang="en-US" baseline="0" dirty="0" smtClean="0"/>
              <a:t> keep in mind that our managed wrappers in iOS and Android keep object alive. That means as long as something in our C# code references a native object, it cannot be </a:t>
            </a:r>
            <a:r>
              <a:rPr lang="en-US" baseline="0" dirty="0" err="1" smtClean="0"/>
              <a:t>deallocated</a:t>
            </a:r>
            <a:r>
              <a:rPr lang="en-US" baseline="0" dirty="0" smtClean="0"/>
              <a:t>. That's actually the behavior we want – it would be disastrous to have our platform objects disappear while we are using them!</a:t>
            </a:r>
          </a:p>
          <a:p>
            <a:endParaRPr lang="en-US" baseline="0" dirty="0" smtClean="0"/>
          </a:p>
          <a:p>
            <a:r>
              <a:rPr lang="en-US" baseline="0" dirty="0" smtClean="0"/>
              <a:t>But sometimes things are kept alive when you don't expect them to be and the primary place where this happens in .NET code is delegate handlers.</a:t>
            </a:r>
          </a:p>
          <a:p>
            <a:endParaRPr lang="en-US" baseline="0" dirty="0" smtClean="0"/>
          </a:p>
          <a:p>
            <a:r>
              <a:rPr lang="en-US" baseline="0" dirty="0" smtClean="0"/>
              <a:t>Let's look at a couple of specific cases. Here we have an iOS View Controller that is using the </a:t>
            </a:r>
            <a:r>
              <a:rPr lang="en-US" b="1" baseline="0" dirty="0" err="1" smtClean="0"/>
              <a:t>NSNotification</a:t>
            </a:r>
            <a:r>
              <a:rPr lang="en-US" baseline="0" dirty="0" smtClean="0"/>
              <a:t> service in iOS to handle charging state notifications. Perhaps this is a game app which wants to know when the device is on battery power so it can slow down the frame rate or perhaps dim the screen to conserve battery.</a:t>
            </a:r>
          </a:p>
          <a:p>
            <a:r>
              <a:rPr lang="en-US" baseline="0" dirty="0" smtClean="0"/>
              <a:t>&gt; </a:t>
            </a:r>
            <a:r>
              <a:rPr lang="en-US" b="1" baseline="0" dirty="0" err="1" smtClean="0"/>
              <a:t>NSNotificationService</a:t>
            </a:r>
            <a:r>
              <a:rPr lang="en-US" baseline="0" dirty="0" smtClean="0"/>
              <a:t> is a built-in iOS object which provides a generic publisher/subscriber messaging system.</a:t>
            </a:r>
          </a:p>
          <a:p>
            <a:r>
              <a:rPr lang="en-US" baseline="0" dirty="0" smtClean="0"/>
              <a:t>&gt; You add observers using a string-based key and pass in a delegate – here that's </a:t>
            </a:r>
            <a:r>
              <a:rPr lang="en-US" b="1" baseline="0" dirty="0" err="1" smtClean="0"/>
              <a:t>OnChargingChanged</a:t>
            </a:r>
            <a:r>
              <a:rPr lang="en-US" baseline="0" dirty="0" smtClean="0"/>
              <a: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64</a:t>
            </a:fld>
            <a:endParaRPr lang="en-US" dirty="0"/>
          </a:p>
        </p:txBody>
      </p:sp>
    </p:spTree>
    <p:extLst>
      <p:ext uri="{BB962C8B-B14F-4D97-AF65-F5344CB8AC3E}">
        <p14:creationId xmlns:p14="http://schemas.microsoft.com/office/powerpoint/2010/main" val="4130995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dirty="0" smtClean="0"/>
              <a:t>Let's break apart the compiler syntax. When you pass in a method name for a delegate</a:t>
            </a:r>
            <a:r>
              <a:rPr lang="en-US" b="0" baseline="0" dirty="0" smtClean="0"/>
              <a:t>, you are really creating a delegate pointer to the instance method you are naming. </a:t>
            </a:r>
          </a:p>
          <a:p>
            <a:r>
              <a:rPr lang="en-US" b="0" baseline="0" dirty="0" smtClean="0"/>
              <a:t>&gt; We omitted the "this", but it's really considered part of the signature since the method will need a "this" when it executes.</a:t>
            </a:r>
          </a:p>
          <a:p>
            <a:endParaRPr lang="en-US" b="0" baseline="0" dirty="0" smtClean="0"/>
          </a:p>
          <a:p>
            <a:r>
              <a:rPr lang="en-US" b="1" u="sng" baseline="0" dirty="0" smtClean="0"/>
              <a:t>[Next]</a:t>
            </a:r>
          </a:p>
          <a:p>
            <a:r>
              <a:rPr lang="en-US" dirty="0" smtClean="0"/>
              <a:t>The compiler then transforms this nice syntax</a:t>
            </a:r>
            <a:r>
              <a:rPr lang="en-US" baseline="0" dirty="0" smtClean="0"/>
              <a:t> into something slightly more complex. </a:t>
            </a:r>
          </a:p>
          <a:p>
            <a:endParaRPr lang="en-US" baseline="0" dirty="0" smtClean="0"/>
          </a:p>
          <a:p>
            <a:r>
              <a:rPr lang="en-US" baseline="0" dirty="0" smtClean="0"/>
              <a:t>Delegates are really just a chain of objects which represent type-safe method calls. </a:t>
            </a:r>
          </a:p>
          <a:p>
            <a:r>
              <a:rPr lang="en-US" baseline="0" dirty="0" smtClean="0"/>
              <a:t>&gt; So, our </a:t>
            </a:r>
            <a:r>
              <a:rPr lang="en-US" b="1" baseline="0" dirty="0" err="1" smtClean="0"/>
              <a:t>this.OnCharingChanged</a:t>
            </a:r>
            <a:r>
              <a:rPr lang="en-US" b="0" baseline="0" dirty="0" smtClean="0"/>
              <a:t> is actually turned into a delegate object of type </a:t>
            </a:r>
            <a:r>
              <a:rPr lang="en-US" b="1" baseline="0" dirty="0" smtClean="0"/>
              <a:t>Action&lt;</a:t>
            </a:r>
            <a:r>
              <a:rPr lang="en-US" b="1" baseline="0" dirty="0" err="1" smtClean="0"/>
              <a:t>NSNotification</a:t>
            </a:r>
            <a:r>
              <a:rPr lang="en-US" b="1" baseline="0" dirty="0" smtClean="0"/>
              <a:t>&gt; </a:t>
            </a:r>
            <a:r>
              <a:rPr lang="en-US" b="0" baseline="0" dirty="0" smtClean="0"/>
              <a:t>which is passed the method to call.</a:t>
            </a:r>
          </a:p>
          <a:p>
            <a:r>
              <a:rPr lang="en-US" b="0" baseline="0" dirty="0" smtClean="0"/>
              <a:t>&gt; The compiler nicely instantiates this wrapper object on our behalf when it sees that the parameter type is a delegate.</a:t>
            </a:r>
          </a:p>
          <a:p>
            <a:r>
              <a:rPr lang="en-US" b="0" baseline="0" dirty="0" smtClean="0"/>
              <a:t>&gt; This is a nice syntactic shortcut, but you should always remember that this is </a:t>
            </a:r>
            <a:r>
              <a:rPr lang="en-US" b="0" i="1" baseline="0" dirty="0" smtClean="0"/>
              <a:t>really</a:t>
            </a:r>
            <a:r>
              <a:rPr lang="en-US" b="0" i="0" baseline="0" dirty="0" smtClean="0"/>
              <a:t> what's happening.</a:t>
            </a:r>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65</a:t>
            </a:fld>
            <a:endParaRPr lang="en-US" dirty="0"/>
          </a:p>
        </p:txBody>
      </p:sp>
    </p:spTree>
    <p:extLst>
      <p:ext uri="{BB962C8B-B14F-4D97-AF65-F5344CB8AC3E}">
        <p14:creationId xmlns:p14="http://schemas.microsoft.com/office/powerpoint/2010/main" val="808205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That</a:t>
            </a:r>
            <a:r>
              <a:rPr lang="en-US" baseline="0" dirty="0" smtClean="0"/>
              <a:t> </a:t>
            </a:r>
            <a:r>
              <a:rPr lang="en-US" b="1" baseline="0" dirty="0" smtClean="0"/>
              <a:t>Action&lt;T&gt; </a:t>
            </a:r>
            <a:r>
              <a:rPr lang="en-US" b="0" baseline="0" dirty="0" smtClean="0"/>
              <a:t>object is a delegate wrapper object which understands how to call a method at runtime, passing it a single parameter. </a:t>
            </a:r>
          </a:p>
          <a:p>
            <a:r>
              <a:rPr lang="en-US" b="0" baseline="0" dirty="0" smtClean="0"/>
              <a:t>&gt; But to call an instance method such as </a:t>
            </a:r>
            <a:r>
              <a:rPr lang="en-US" b="1" baseline="0" dirty="0" err="1" smtClean="0"/>
              <a:t>OnChargingChanged</a:t>
            </a:r>
            <a:r>
              <a:rPr lang="en-US" b="0" baseline="0" dirty="0" smtClean="0"/>
              <a:t>, the delegate object must capture the </a:t>
            </a:r>
            <a:r>
              <a:rPr lang="en-US" b="1" baseline="0" dirty="0" smtClean="0"/>
              <a:t>this</a:t>
            </a:r>
            <a:r>
              <a:rPr lang="en-US" b="0" baseline="0" dirty="0" smtClean="0"/>
              <a:t> reference passed in.</a:t>
            </a:r>
          </a:p>
          <a:p>
            <a:endParaRPr lang="en-US" b="0" baseline="0" dirty="0" smtClean="0"/>
          </a:p>
          <a:p>
            <a:r>
              <a:rPr lang="en-US" b="0" baseline="0" dirty="0" smtClean="0"/>
              <a:t>If you were to explore the underlying class, you'd find that it has a </a:t>
            </a:r>
            <a:r>
              <a:rPr lang="en-US" b="1" baseline="0" dirty="0" smtClean="0"/>
              <a:t>Target </a:t>
            </a:r>
            <a:r>
              <a:rPr lang="en-US" b="0" baseline="0" dirty="0" smtClean="0"/>
              <a:t>property associated with it which is set to the instance to pass as "this" when calling the method in question. That means this delegate is </a:t>
            </a:r>
            <a:r>
              <a:rPr lang="en-US" b="0" i="1" baseline="0" dirty="0" smtClean="0"/>
              <a:t>holding onto the reference</a:t>
            </a:r>
            <a:r>
              <a:rPr lang="en-US" b="0" i="0" baseline="0" dirty="0" smtClean="0"/>
              <a:t>. In this case, it's our View Controller where our </a:t>
            </a:r>
            <a:r>
              <a:rPr lang="en-US" b="1" baseline="0" dirty="0" err="1" smtClean="0"/>
              <a:t>OnChargingChanged</a:t>
            </a:r>
            <a:r>
              <a:rPr lang="en-US" b="1" baseline="0" dirty="0" smtClean="0"/>
              <a:t> </a:t>
            </a:r>
            <a:r>
              <a:rPr lang="en-US" b="0" i="0" baseline="0" dirty="0" smtClean="0"/>
              <a:t>method lives.</a:t>
            </a:r>
          </a:p>
          <a:p>
            <a:endParaRPr lang="en-US" b="0" i="0" baseline="0" dirty="0" smtClean="0"/>
          </a:p>
          <a:p>
            <a:r>
              <a:rPr lang="en-US" b="1" i="0" u="sng" baseline="0" dirty="0" smtClean="0"/>
              <a:t>[Instructor Note]</a:t>
            </a:r>
          </a:p>
          <a:p>
            <a:r>
              <a:rPr lang="en-US" dirty="0" smtClean="0"/>
              <a:t>I am simplifying</a:t>
            </a:r>
            <a:r>
              <a:rPr lang="en-US" baseline="0" dirty="0" smtClean="0"/>
              <a:t> the class hierarchy here a little – really delegates derive from </a:t>
            </a:r>
            <a:r>
              <a:rPr lang="en-US" b="1" baseline="0" dirty="0" err="1" smtClean="0"/>
              <a:t>MulticastDelegate</a:t>
            </a:r>
            <a:r>
              <a:rPr lang="en-US" b="0" baseline="0" dirty="0" smtClean="0"/>
              <a:t>, which in turn derives from </a:t>
            </a:r>
            <a:r>
              <a:rPr lang="en-US" b="1" baseline="0" dirty="0" smtClean="0"/>
              <a:t>Delegate</a:t>
            </a:r>
            <a:r>
              <a:rPr lang="en-US" b="0" baseline="0" dirty="0" smtClean="0"/>
              <a:t>. Originally there were to be two separate invocations available – one for single targets and one for chains. Late in the .NET design process, C# was changed to only support the chain type and so you can't really derive anything in .NET from the base </a:t>
            </a:r>
            <a:r>
              <a:rPr lang="en-US" b="1" baseline="0" dirty="0" smtClean="0"/>
              <a:t>Delegate</a:t>
            </a:r>
            <a:r>
              <a:rPr lang="en-US" b="0" baseline="0" dirty="0" smtClean="0"/>
              <a:t> class, but I didn't want to confuse the issue. If someone asks, you can explain that I just kept it short on the slide ;)</a:t>
            </a:r>
          </a:p>
          <a:p>
            <a:endParaRPr lang="en-US" b="0" baseline="0" dirty="0" smtClean="0"/>
          </a:p>
          <a:p>
            <a:r>
              <a:rPr lang="en-US" b="0" baseline="0" dirty="0" smtClean="0"/>
              <a:t>Here's the history from the source: https://</a:t>
            </a:r>
            <a:r>
              <a:rPr lang="en-US" b="0" baseline="0" dirty="0" err="1" smtClean="0"/>
              <a:t>blogs.msdn.microsoft.com</a:t>
            </a:r>
            <a:r>
              <a:rPr lang="en-US" b="0" baseline="0" dirty="0" smtClean="0"/>
              <a:t>/</a:t>
            </a:r>
            <a:r>
              <a:rPr lang="en-US" b="0" baseline="0" dirty="0" err="1" smtClean="0"/>
              <a:t>brada</a:t>
            </a:r>
            <a:r>
              <a:rPr lang="en-US" b="0" baseline="0" dirty="0" smtClean="0"/>
              <a:t>/2004/02/05/delegate-and-</a:t>
            </a:r>
            <a:r>
              <a:rPr lang="en-US" b="0" baseline="0" dirty="0" err="1" smtClean="0"/>
              <a:t>multicastdelegate</a:t>
            </a:r>
            <a:r>
              <a:rPr lang="en-US" b="0" baseline="0" dirty="0" smtClean="0"/>
              <a:t>/</a:t>
            </a:r>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66</a:t>
            </a:fld>
            <a:endParaRPr lang="en-US" dirty="0"/>
          </a:p>
        </p:txBody>
      </p:sp>
    </p:spTree>
    <p:extLst>
      <p:ext uri="{BB962C8B-B14F-4D97-AF65-F5344CB8AC3E}">
        <p14:creationId xmlns:p14="http://schemas.microsoft.com/office/powerpoint/2010/main" val="9359087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 problem with this scenario is that the publisher,</a:t>
            </a:r>
            <a:r>
              <a:rPr lang="en-US" baseline="0" dirty="0" smtClean="0"/>
              <a:t> </a:t>
            </a:r>
            <a:r>
              <a:rPr lang="en-US" b="1" baseline="0" dirty="0" err="1" smtClean="0"/>
              <a:t>NSNotificationCenter</a:t>
            </a:r>
            <a:r>
              <a:rPr lang="en-US" baseline="0" dirty="0" smtClean="0"/>
              <a:t>, has a particularly long life – in fact, it's created when your app starts and it is destroyed when the app is terminated. </a:t>
            </a:r>
          </a:p>
          <a:p>
            <a:endParaRPr lang="en-US" baseline="0" dirty="0" smtClean="0"/>
          </a:p>
          <a:p>
            <a:r>
              <a:rPr lang="en-US" b="1" u="sng" baseline="0" dirty="0" smtClean="0"/>
              <a:t>[Next]</a:t>
            </a:r>
          </a:p>
          <a:p>
            <a:r>
              <a:rPr lang="en-US" baseline="0" dirty="0" smtClean="0"/>
              <a:t>Since it has a strong reference to our View Controller through the </a:t>
            </a:r>
            <a:r>
              <a:rPr lang="en-US" b="1" baseline="0" dirty="0" smtClean="0"/>
              <a:t>Action&lt;T&gt;</a:t>
            </a:r>
            <a:r>
              <a:rPr lang="en-US" b="0" baseline="0" dirty="0" smtClean="0"/>
              <a:t>, it will keep the View Controller alive for it's entire lifetime – which is forever!</a:t>
            </a:r>
          </a:p>
          <a:p>
            <a:endParaRPr lang="en-US" dirty="0" smtClean="0"/>
          </a:p>
          <a:p>
            <a:r>
              <a:rPr lang="en-US" b="0" i="0" baseline="0" dirty="0" smtClean="0"/>
              <a:t>Now, if the </a:t>
            </a:r>
            <a:r>
              <a:rPr lang="en-US" b="0" i="0" baseline="0" dirty="0" err="1" smtClean="0"/>
              <a:t>ViewController</a:t>
            </a:r>
            <a:r>
              <a:rPr lang="en-US" b="0" i="0" baseline="0" dirty="0" smtClean="0"/>
              <a:t> is the only one displayed, then this may not matter, but if it's our game controller and it's launched through a start button and is then destroyed when you lose the game, this will be a problem because we will leak instances of the View Controller each time we run the game. Worse, since it's holding onto our view and presumably a bunch of other UI, we'll end up retaining a bunch of other things unnecessarily.</a:t>
            </a:r>
          </a:p>
          <a:p>
            <a:endParaRPr lang="en-US" b="0" i="0" baseline="0" dirty="0" smtClean="0"/>
          </a:p>
          <a:p>
            <a:r>
              <a:rPr lang="en-US" b="0" i="0" baseline="0" dirty="0" smtClean="0"/>
              <a:t>This is </a:t>
            </a:r>
            <a:r>
              <a:rPr lang="en-US" b="1" i="0" baseline="0" dirty="0" smtClean="0"/>
              <a:t>not</a:t>
            </a:r>
            <a:r>
              <a:rPr lang="en-US" b="0" i="0" baseline="0" dirty="0" smtClean="0"/>
              <a:t> a new problem, nor is it particularly unique to iOS. In fact, this exact problem is the primary cause of memory leaks in any .NET application you work with. </a:t>
            </a:r>
          </a:p>
          <a:p>
            <a:endParaRPr lang="en-US" b="0" i="0" baseline="0" dirty="0" smtClean="0"/>
          </a:p>
          <a:p>
            <a:r>
              <a:rPr lang="en-US" b="0" i="0" baseline="0" dirty="0" smtClean="0"/>
              <a:t>And the solution to it is the same as well.</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67</a:t>
            </a:fld>
            <a:endParaRPr lang="en-US" dirty="0"/>
          </a:p>
        </p:txBody>
      </p:sp>
    </p:spTree>
    <p:extLst>
      <p:ext uri="{BB962C8B-B14F-4D97-AF65-F5344CB8AC3E}">
        <p14:creationId xmlns:p14="http://schemas.microsoft.com/office/powerpoint/2010/main" val="12644958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The solution to this problem is to make sure you unsubscribe</a:t>
            </a:r>
            <a:r>
              <a:rPr lang="en-US" baseline="0" dirty="0" smtClean="0"/>
              <a:t> from the notification. </a:t>
            </a:r>
          </a:p>
          <a:p>
            <a:endParaRPr lang="en-US" baseline="0" dirty="0" smtClean="0"/>
          </a:p>
          <a:p>
            <a:r>
              <a:rPr lang="en-US" baseline="0" dirty="0" smtClean="0"/>
              <a:t>Here you can see the proper way to work with the notification center. We subscribe when our view is shown and then unsubscribe when the view is hidden.</a:t>
            </a:r>
          </a:p>
          <a:p>
            <a:endParaRPr lang="en-US" baseline="0" dirty="0" smtClean="0"/>
          </a:p>
          <a:p>
            <a:r>
              <a:rPr lang="en-US" baseline="0" dirty="0" smtClean="0"/>
              <a:t>Notice that the process for unsubscribing from the notification center is to dispose the token that comes back from the </a:t>
            </a:r>
            <a:r>
              <a:rPr lang="en-US" b="1" baseline="0" dirty="0" err="1" smtClean="0"/>
              <a:t>AddObserver</a:t>
            </a:r>
            <a:r>
              <a:rPr lang="en-US" b="0" baseline="0" dirty="0" smtClean="0"/>
              <a:t> method, there is also a </a:t>
            </a:r>
            <a:r>
              <a:rPr lang="en-US" b="1" baseline="0" dirty="0" err="1" smtClean="0"/>
              <a:t>RemoveObserver</a:t>
            </a:r>
            <a:r>
              <a:rPr lang="en-US" b="0" baseline="0" dirty="0" smtClean="0"/>
              <a:t>, but the </a:t>
            </a:r>
            <a:r>
              <a:rPr lang="en-US" b="1" baseline="0" dirty="0" smtClean="0"/>
              <a:t>Dispose</a:t>
            </a:r>
            <a:r>
              <a:rPr lang="en-US" b="0" baseline="0" dirty="0" smtClean="0"/>
              <a:t> approach is more convenient and also less error prone.</a:t>
            </a:r>
          </a:p>
        </p:txBody>
      </p:sp>
      <p:sp>
        <p:nvSpPr>
          <p:cNvPr id="4" name="Slide Number Placeholder 3"/>
          <p:cNvSpPr>
            <a:spLocks noGrp="1"/>
          </p:cNvSpPr>
          <p:nvPr>
            <p:ph type="sldNum" sz="quarter" idx="10"/>
          </p:nvPr>
        </p:nvSpPr>
        <p:spPr/>
        <p:txBody>
          <a:bodyPr/>
          <a:lstStyle/>
          <a:p>
            <a:fld id="{A59B0A4E-FB7C-417E-8220-BD77FD55C7D4}" type="slidenum">
              <a:rPr lang="en-US" smtClean="0"/>
              <a:pPr/>
              <a:t>68</a:t>
            </a:fld>
            <a:endParaRPr lang="en-US" dirty="0"/>
          </a:p>
        </p:txBody>
      </p:sp>
    </p:spTree>
    <p:extLst>
      <p:ext uri="{BB962C8B-B14F-4D97-AF65-F5344CB8AC3E}">
        <p14:creationId xmlns:p14="http://schemas.microsoft.com/office/powerpoint/2010/main" val="13277080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baseline="0" dirty="0" smtClean="0"/>
              <a:t>We used a very simple example there which was somewhat obvious. Let's look at another example that's not quite as simple.</a:t>
            </a:r>
          </a:p>
          <a:p>
            <a:endParaRPr lang="en-US" baseline="0" dirty="0" smtClean="0"/>
          </a:p>
          <a:p>
            <a:r>
              <a:rPr lang="en-US" baseline="0" dirty="0" smtClean="0"/>
              <a:t>This code is a bit more complex:</a:t>
            </a:r>
          </a:p>
          <a:p>
            <a:r>
              <a:rPr lang="en-US" baseline="0" dirty="0" smtClean="0"/>
              <a:t>&gt; Here we are creating a new </a:t>
            </a:r>
            <a:r>
              <a:rPr lang="en-US" b="1" baseline="0" dirty="0" err="1" smtClean="0"/>
              <a:t>UIImageView</a:t>
            </a:r>
            <a:endParaRPr lang="en-US" b="1" baseline="0" dirty="0" smtClean="0"/>
          </a:p>
          <a:p>
            <a:r>
              <a:rPr lang="en-US" b="0" baseline="0" dirty="0" smtClean="0"/>
              <a:t>&gt; We add it into our visual tree so it's on the screen.</a:t>
            </a:r>
          </a:p>
          <a:p>
            <a:r>
              <a:rPr lang="en-US" b="0" baseline="0" dirty="0" smtClean="0"/>
              <a:t>&gt; Then create a single-shot timer which expires 5 seconds in the future</a:t>
            </a:r>
          </a:p>
          <a:p>
            <a:r>
              <a:rPr lang="en-US" b="0" baseline="0" dirty="0" smtClean="0"/>
              <a:t>&gt; When it expires, we remove the image from the screen.</a:t>
            </a:r>
          </a:p>
          <a:p>
            <a:endParaRPr lang="en-US" b="0" baseline="0" dirty="0" smtClean="0"/>
          </a:p>
          <a:p>
            <a:r>
              <a:rPr lang="en-US" b="1" baseline="0" dirty="0" smtClean="0"/>
              <a:t>Notice:</a:t>
            </a:r>
            <a:r>
              <a:rPr lang="en-US" b="0" baseline="0" dirty="0" smtClean="0"/>
              <a:t> we are not holding references to anything. All variables are scoped to this method.</a:t>
            </a:r>
          </a:p>
          <a:p>
            <a:r>
              <a:rPr lang="en-US" b="0" baseline="0" dirty="0" smtClean="0"/>
              <a:t>&gt; That means when the GC kicks in, it should be able to collect the image view as there are no visible managed references and it's not in the iOS visual tree.</a:t>
            </a:r>
          </a:p>
          <a:p>
            <a:endParaRPr lang="en-US" b="0" baseline="0" dirty="0" smtClean="0"/>
          </a:p>
          <a:p>
            <a:r>
              <a:rPr lang="en-US" b="1" u="sng" baseline="0" dirty="0" smtClean="0"/>
              <a:t>[Next]</a:t>
            </a:r>
          </a:p>
          <a:p>
            <a:r>
              <a:rPr lang="en-US" b="0" baseline="0" dirty="0" smtClean="0"/>
              <a:t>But.. The image view will not be collected. Ever. Anyone see the issue?</a:t>
            </a:r>
          </a:p>
          <a:p>
            <a:endParaRPr lang="en-US" b="0" baseline="0" dirty="0" smtClean="0"/>
          </a:p>
          <a:p>
            <a:r>
              <a:rPr lang="en-US" b="1" i="0" u="sng" baseline="0" dirty="0" smtClean="0"/>
              <a:t>[Instructor Notes:]</a:t>
            </a:r>
          </a:p>
          <a:p>
            <a:r>
              <a:rPr lang="en-US" b="0" i="0" u="none" baseline="0" dirty="0" smtClean="0"/>
              <a:t>Dialog with the students here – let them brainstorm for a bit.</a:t>
            </a:r>
          </a:p>
          <a:p>
            <a:endParaRPr lang="en-US" b="0" i="0" u="none" baseline="0" dirty="0" smtClean="0"/>
          </a:p>
        </p:txBody>
      </p:sp>
      <p:sp>
        <p:nvSpPr>
          <p:cNvPr id="4" name="Slide Number Placeholder 3"/>
          <p:cNvSpPr>
            <a:spLocks noGrp="1"/>
          </p:cNvSpPr>
          <p:nvPr>
            <p:ph type="sldNum" sz="quarter" idx="10"/>
          </p:nvPr>
        </p:nvSpPr>
        <p:spPr/>
        <p:txBody>
          <a:bodyPr/>
          <a:lstStyle/>
          <a:p>
            <a:fld id="{A59B0A4E-FB7C-417E-8220-BD77FD55C7D4}" type="slidenum">
              <a:rPr lang="en-US" smtClean="0"/>
              <a:pPr/>
              <a:t>69</a:t>
            </a:fld>
            <a:endParaRPr lang="en-US" dirty="0"/>
          </a:p>
        </p:txBody>
      </p:sp>
    </p:spTree>
    <p:extLst>
      <p:ext uri="{BB962C8B-B14F-4D97-AF65-F5344CB8AC3E}">
        <p14:creationId xmlns:p14="http://schemas.microsoft.com/office/powerpoint/2010/main" val="4806273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This particular issue is quite interesting because it's got several interesting things to it.</a:t>
            </a:r>
          </a:p>
          <a:p>
            <a:endParaRPr lang="en-US" dirty="0" smtClean="0"/>
          </a:p>
          <a:p>
            <a:r>
              <a:rPr lang="en-US" dirty="0" smtClean="0"/>
              <a:t>First, notice that our timer is being passed a lambda expression. </a:t>
            </a:r>
          </a:p>
          <a:p>
            <a:r>
              <a:rPr lang="en-US" dirty="0" smtClean="0"/>
              <a:t>&gt; This is essentially a delegate method written inline.</a:t>
            </a:r>
          </a:p>
          <a:p>
            <a:r>
              <a:rPr lang="en-US" dirty="0" smtClean="0"/>
              <a:t>&gt; The method itself is what is executed when the timer fires.</a:t>
            </a:r>
          </a:p>
          <a:p>
            <a:r>
              <a:rPr lang="en-US" dirty="0" smtClean="0"/>
              <a:t>&gt; It's</a:t>
            </a:r>
            <a:r>
              <a:rPr lang="en-US" baseline="0" dirty="0" smtClean="0"/>
              <a:t> passed a state object which we aren't using – that's the </a:t>
            </a:r>
            <a:r>
              <a:rPr lang="en-US" b="1" baseline="0" dirty="0" smtClean="0"/>
              <a:t>unused</a:t>
            </a:r>
            <a:r>
              <a:rPr lang="en-US" b="0" baseline="0" dirty="0" smtClean="0"/>
              <a:t> value here.</a:t>
            </a:r>
          </a:p>
          <a:p>
            <a:endParaRPr lang="en-US" b="0" baseline="0" dirty="0" smtClean="0"/>
          </a:p>
          <a:p>
            <a:r>
              <a:rPr lang="en-US" b="0" baseline="0" dirty="0" smtClean="0"/>
              <a:t>Remember our issue with delegates before? The same rules get applied here. But this one is tricky because the compiler does something interesting with lambdas.</a:t>
            </a:r>
          </a:p>
          <a:p>
            <a:endParaRPr lang="en-US" b="0" baseline="0" dirty="0" smtClean="0"/>
          </a:p>
          <a:p>
            <a:r>
              <a:rPr lang="en-US" b="1" u="sng" baseline="0" dirty="0" smtClean="0"/>
              <a:t>[Instructor Notes:]</a:t>
            </a:r>
          </a:p>
          <a:p>
            <a:r>
              <a:rPr lang="en-US" b="0" u="none" baseline="0" dirty="0" smtClean="0"/>
              <a:t>You can ask the audience if anyone knows what will happen to this code when it's compiled – leads well to the next slide.</a:t>
            </a:r>
            <a:endParaRPr lang="en-US" b="0" u="none"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70</a:t>
            </a:fld>
            <a:endParaRPr lang="en-US" dirty="0"/>
          </a:p>
        </p:txBody>
      </p:sp>
    </p:spTree>
    <p:extLst>
      <p:ext uri="{BB962C8B-B14F-4D97-AF65-F5344CB8AC3E}">
        <p14:creationId xmlns:p14="http://schemas.microsoft.com/office/powerpoint/2010/main" val="877405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It does this by looking for root</a:t>
            </a:r>
            <a:r>
              <a:rPr lang="en-US" baseline="0" dirty="0" smtClean="0"/>
              <a:t> objects.</a:t>
            </a:r>
          </a:p>
          <a:p>
            <a:r>
              <a:rPr lang="en-US" baseline="0" dirty="0" smtClean="0"/>
              <a:t>&gt; Objects pointed at by static fields or properties</a:t>
            </a:r>
          </a:p>
          <a:p>
            <a:r>
              <a:rPr lang="en-US" baseline="0" dirty="0" smtClean="0"/>
              <a:t>&gt; Objects on the stack of each managed thread</a:t>
            </a:r>
          </a:p>
          <a:p>
            <a:r>
              <a:rPr lang="en-US" baseline="0" dirty="0" smtClean="0"/>
              <a:t>&gt; Objects that have been passed into native APIs</a:t>
            </a:r>
          </a:p>
          <a:p>
            <a:endParaRPr lang="en-US" baseline="0" dirty="0" smtClean="0"/>
          </a:p>
          <a:p>
            <a:r>
              <a:rPr lang="en-US" baseline="0" dirty="0" smtClean="0"/>
              <a:t>It then performs a "walk" of the object graph for each of these identified root objects.</a:t>
            </a:r>
          </a:p>
          <a:p>
            <a:r>
              <a:rPr lang="en-US" baseline="0" dirty="0" smtClean="0"/>
              <a:t>&gt; Here we are looking at the current threads stack – it's got a live reference to A, C, &amp; F.</a:t>
            </a:r>
          </a:p>
          <a:p>
            <a:r>
              <a:rPr lang="en-US" baseline="0" dirty="0" smtClean="0"/>
              <a:t>&gt; This means the thread is still using "A" and that object is pointing at C, which has a reference to F.</a:t>
            </a:r>
          </a:p>
          <a:p>
            <a:r>
              <a:rPr lang="en-US" baseline="0" dirty="0" smtClean="0"/>
              <a:t>&gt; Notice that the reference from "F" to "C" is not traversed – the GC recognizes that it's already seen "C" and that there's no need to evaluate this path again.</a:t>
            </a:r>
          </a:p>
          <a:p>
            <a:endParaRPr lang="en-US" baseline="0" dirty="0" smtClean="0"/>
          </a:p>
          <a:p>
            <a:r>
              <a:rPr lang="en-US" b="1" u="sng" baseline="0" dirty="0" smtClean="0"/>
              <a:t>[Next]</a:t>
            </a:r>
          </a:p>
          <a:p>
            <a:r>
              <a:rPr lang="en-US" baseline="0" dirty="0" smtClean="0"/>
              <a:t>If an object is </a:t>
            </a:r>
            <a:r>
              <a:rPr lang="en-US" i="1" baseline="0" dirty="0" smtClean="0"/>
              <a:t>not</a:t>
            </a:r>
            <a:r>
              <a:rPr lang="en-US" i="0" baseline="0" dirty="0" smtClean="0"/>
              <a:t> touched during this walk, it's considered dead and these are the objects which the GC will collect and throw away.</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7</a:t>
            </a:fld>
            <a:endParaRPr lang="en-US" dirty="0"/>
          </a:p>
        </p:txBody>
      </p:sp>
    </p:spTree>
    <p:extLst>
      <p:ext uri="{BB962C8B-B14F-4D97-AF65-F5344CB8AC3E}">
        <p14:creationId xmlns:p14="http://schemas.microsoft.com/office/powerpoint/2010/main" val="5088095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When the C# compiler encounters a lambda, it has to create a real method in a class to make it work. This is because lambdas are really just a shiny</a:t>
            </a:r>
            <a:r>
              <a:rPr lang="en-US" baseline="0" dirty="0" smtClean="0"/>
              <a:t> compiler trick – the runtime only knows about method delegates.</a:t>
            </a:r>
          </a:p>
          <a:p>
            <a:endParaRPr lang="en-US" baseline="0" dirty="0" smtClean="0"/>
          </a:p>
          <a:p>
            <a:r>
              <a:rPr lang="en-US" baseline="0" dirty="0" smtClean="0"/>
              <a:t>Here you can see what the compiler does to our code. </a:t>
            </a:r>
          </a:p>
          <a:p>
            <a:r>
              <a:rPr lang="en-US" baseline="0" dirty="0" smtClean="0"/>
              <a:t>&gt; Notice that it creates a new class, clearly not defined by us.</a:t>
            </a:r>
          </a:p>
          <a:p>
            <a:endParaRPr lang="en-US" baseline="0" dirty="0" smtClean="0"/>
          </a:p>
          <a:p>
            <a:r>
              <a:rPr lang="en-US" b="1" u="sng" baseline="0" dirty="0" smtClean="0"/>
              <a:t>[Next]</a:t>
            </a:r>
          </a:p>
          <a:p>
            <a:r>
              <a:rPr lang="en-US" baseline="0" dirty="0" smtClean="0"/>
              <a:t>That class is compiler generated – created specifically to support and contain our lambda method.</a:t>
            </a:r>
          </a:p>
          <a:p>
            <a:r>
              <a:rPr lang="en-US" baseline="0" dirty="0" smtClean="0"/>
              <a:t>&gt; It's a class – meaning it's heap allocated and must be cleaned up by the GC.</a:t>
            </a:r>
          </a:p>
          <a:p>
            <a:r>
              <a:rPr lang="en-US" baseline="0" dirty="0" smtClean="0"/>
              <a:t>&gt; The important thing here is that the Image View is being </a:t>
            </a:r>
            <a:r>
              <a:rPr lang="en-US" i="1" baseline="0" dirty="0" smtClean="0"/>
              <a:t>lifted</a:t>
            </a:r>
            <a:r>
              <a:rPr lang="en-US" i="0" baseline="0" dirty="0" smtClean="0"/>
              <a:t> out of the method and placed into this class because the lambda method needs to access it.</a:t>
            </a:r>
          </a:p>
          <a:p>
            <a:r>
              <a:rPr lang="en-US" i="0" baseline="0" dirty="0" smtClean="0"/>
              <a:t>&gt; Finally, notice that our actual lambda method code is defined here.</a:t>
            </a:r>
          </a:p>
          <a:p>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71</a:t>
            </a:fld>
            <a:endParaRPr lang="en-US" dirty="0"/>
          </a:p>
        </p:txBody>
      </p:sp>
    </p:spTree>
    <p:extLst>
      <p:ext uri="{BB962C8B-B14F-4D97-AF65-F5344CB8AC3E}">
        <p14:creationId xmlns:p14="http://schemas.microsoft.com/office/powerpoint/2010/main" val="534029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That in itself isn't </a:t>
            </a:r>
            <a:r>
              <a:rPr lang="en-US" i="1" dirty="0" smtClean="0"/>
              <a:t>necessarily</a:t>
            </a:r>
            <a:r>
              <a:rPr lang="en-US" i="0" baseline="0" dirty="0" smtClean="0"/>
              <a:t> bad – as long as we can clean up the little state object holding our image view we are ok.</a:t>
            </a:r>
          </a:p>
          <a:p>
            <a:endParaRPr lang="en-US" i="0" baseline="0" dirty="0" smtClean="0"/>
          </a:p>
          <a:p>
            <a:r>
              <a:rPr lang="en-US" i="0" baseline="0" dirty="0" smtClean="0"/>
              <a:t>The problem here is the Timer.</a:t>
            </a:r>
          </a:p>
          <a:p>
            <a:r>
              <a:rPr lang="en-US" i="0" baseline="0" dirty="0" smtClean="0"/>
              <a:t>&gt; We are using </a:t>
            </a:r>
            <a:r>
              <a:rPr lang="en-US" b="1" i="0" baseline="0" dirty="0" err="1" smtClean="0"/>
              <a:t>System.Threading.Timer</a:t>
            </a:r>
            <a:r>
              <a:rPr lang="en-US" i="0" baseline="0" dirty="0" smtClean="0"/>
              <a:t> which creates a single thread to manage a global timer list of callbacks. This was a poor choice.</a:t>
            </a:r>
          </a:p>
          <a:p>
            <a:r>
              <a:rPr lang="en-US" dirty="0" smtClean="0"/>
              <a:t>&gt;</a:t>
            </a:r>
            <a:r>
              <a:rPr lang="en-US" baseline="0" dirty="0" smtClean="0"/>
              <a:t> The list is held by a static internal field in the </a:t>
            </a:r>
            <a:r>
              <a:rPr lang="en-US" b="1" baseline="0" dirty="0" smtClean="0"/>
              <a:t>Timer</a:t>
            </a:r>
            <a:r>
              <a:rPr lang="en-US" baseline="0" dirty="0" smtClean="0"/>
              <a:t> class.</a:t>
            </a:r>
          </a:p>
          <a:p>
            <a:r>
              <a:rPr lang="en-US" baseline="0" dirty="0" smtClean="0"/>
              <a:t>&gt; Since we passed in our method instance, that delegate is now in the list.</a:t>
            </a:r>
          </a:p>
          <a:p>
            <a:r>
              <a:rPr lang="en-US" baseline="0" dirty="0" smtClean="0"/>
              <a:t>&gt; The static keeps the instance object rooted (meaning the GC cannot collect it)</a:t>
            </a:r>
          </a:p>
          <a:p>
            <a:r>
              <a:rPr lang="en-US" baseline="0" dirty="0" smtClean="0"/>
              <a:t>&gt; and the instance object keeps the Image View alive.</a:t>
            </a:r>
          </a:p>
          <a:p>
            <a:endParaRPr lang="en-US" dirty="0" smtClean="0"/>
          </a:p>
          <a:p>
            <a:r>
              <a:rPr lang="en-US" dirty="0" smtClean="0"/>
              <a:t>However,</a:t>
            </a:r>
            <a:r>
              <a:rPr lang="en-US" baseline="0" dirty="0" smtClean="0"/>
              <a:t> like before, the fix is very simple. In this case, the timer keeps the callback alive even for a single-shot timer because you can restart it.</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72</a:t>
            </a:fld>
            <a:endParaRPr lang="en-US" dirty="0"/>
          </a:p>
        </p:txBody>
      </p:sp>
    </p:spTree>
    <p:extLst>
      <p:ext uri="{BB962C8B-B14F-4D97-AF65-F5344CB8AC3E}">
        <p14:creationId xmlns:p14="http://schemas.microsoft.com/office/powerpoint/2010/main" val="5670797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However, if you </a:t>
            </a:r>
            <a:r>
              <a:rPr lang="en-US" b="1" dirty="0" smtClean="0"/>
              <a:t>Dispose</a:t>
            </a:r>
            <a:r>
              <a:rPr lang="en-US" b="0" baseline="0" dirty="0" smtClean="0"/>
              <a:t> the image when the timer fires, you can tell the runtime to release the native handle.</a:t>
            </a:r>
          </a:p>
          <a:p>
            <a:endParaRPr lang="en-US" b="0" baseline="0" dirty="0" smtClean="0"/>
          </a:p>
          <a:p>
            <a:r>
              <a:rPr lang="en-US" b="0" baseline="0" dirty="0" smtClean="0"/>
              <a:t>We can also set the field to </a:t>
            </a:r>
            <a:r>
              <a:rPr lang="en-US" b="1" baseline="0" dirty="0" smtClean="0"/>
              <a:t>null</a:t>
            </a:r>
            <a:r>
              <a:rPr lang="en-US" b="0" baseline="0" dirty="0" smtClean="0"/>
              <a:t> to allow GC to collect it. </a:t>
            </a:r>
          </a:p>
          <a:p>
            <a:r>
              <a:rPr lang="en-US" b="0" baseline="0" dirty="0" smtClean="0"/>
              <a:t>&gt; Even if we didn't dispose the image view, it would get cleaned up (eventually).</a:t>
            </a:r>
          </a:p>
          <a:p>
            <a:endParaRPr lang="en-US" b="0" baseline="0" dirty="0" smtClean="0"/>
          </a:p>
          <a:p>
            <a:r>
              <a:rPr lang="en-US" b="0" baseline="0" dirty="0" smtClean="0"/>
              <a:t>Finally, we can also dispose the timer</a:t>
            </a:r>
          </a:p>
          <a:p>
            <a:r>
              <a:rPr lang="en-US" b="0" baseline="0" dirty="0" smtClean="0"/>
              <a:t>&gt; This removes the delegate from the static chain. </a:t>
            </a:r>
          </a:p>
          <a:p>
            <a:r>
              <a:rPr lang="en-US" b="0" baseline="0" dirty="0" smtClean="0"/>
              <a:t>&gt; We actually </a:t>
            </a:r>
            <a:r>
              <a:rPr lang="en-US" b="0" i="1" baseline="0" dirty="0" smtClean="0"/>
              <a:t>only</a:t>
            </a:r>
            <a:r>
              <a:rPr lang="en-US" b="0" i="0" baseline="0" dirty="0" smtClean="0"/>
              <a:t> need to do this and it would break the cycle and cause everything to be eventually cleaned up.</a:t>
            </a:r>
          </a:p>
          <a:p>
            <a:endParaRPr lang="en-US" b="0" i="0" baseline="0" dirty="0" smtClean="0"/>
          </a:p>
          <a:p>
            <a:r>
              <a:rPr lang="en-US" b="1" i="0" u="sng" baseline="0" dirty="0" smtClean="0"/>
              <a:t>[Instructor notes]</a:t>
            </a:r>
          </a:p>
          <a:p>
            <a:r>
              <a:rPr lang="en-US" b="0" i="0" u="none" baseline="0" dirty="0" smtClean="0"/>
              <a:t>Even if you choose to get rid of the timer, it's still a good idea to dispose the image view to release it as early as possible.</a:t>
            </a:r>
            <a:endParaRPr lang="en-US" b="0" u="none"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73</a:t>
            </a:fld>
            <a:endParaRPr lang="en-US" dirty="0"/>
          </a:p>
        </p:txBody>
      </p:sp>
    </p:spTree>
    <p:extLst>
      <p:ext uri="{BB962C8B-B14F-4D97-AF65-F5344CB8AC3E}">
        <p14:creationId xmlns:p14="http://schemas.microsoft.com/office/powerpoint/2010/main" val="4253214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Another way we could fix this problem is to not use that silly timer.</a:t>
            </a:r>
          </a:p>
          <a:p>
            <a:r>
              <a:rPr lang="en-US" dirty="0" smtClean="0"/>
              <a:t>&gt; Instead, use a more modern,</a:t>
            </a:r>
            <a:r>
              <a:rPr lang="en-US" baseline="0" dirty="0" smtClean="0"/>
              <a:t> cool-kid approach.</a:t>
            </a:r>
          </a:p>
          <a:p>
            <a:endParaRPr lang="en-US" baseline="0" dirty="0" smtClean="0"/>
          </a:p>
          <a:p>
            <a:r>
              <a:rPr lang="en-US" baseline="0" dirty="0" smtClean="0"/>
              <a:t>Here we use </a:t>
            </a:r>
            <a:r>
              <a:rPr lang="en-US" b="1" baseline="0" dirty="0" err="1" smtClean="0"/>
              <a:t>Task.Delay</a:t>
            </a:r>
            <a:r>
              <a:rPr lang="en-US" baseline="0" dirty="0" smtClean="0"/>
              <a:t> and the </a:t>
            </a:r>
            <a:r>
              <a:rPr lang="en-US" b="1" baseline="0" dirty="0" err="1" smtClean="0"/>
              <a:t>async</a:t>
            </a:r>
            <a:r>
              <a:rPr lang="en-US" b="1" baseline="0" dirty="0" smtClean="0"/>
              <a:t>/await</a:t>
            </a:r>
            <a:r>
              <a:rPr lang="en-US" baseline="0" dirty="0" smtClean="0"/>
              <a:t> keywords. This has exactly the same effect – it waits 5 seconds and then removes the image.</a:t>
            </a:r>
          </a:p>
          <a:p>
            <a:r>
              <a:rPr lang="en-US" baseline="0" dirty="0" smtClean="0"/>
              <a:t>&gt; BUT it doesn't hold references</a:t>
            </a:r>
          </a:p>
          <a:p>
            <a:r>
              <a:rPr lang="en-US" baseline="0" dirty="0" smtClean="0"/>
              <a:t>&gt; .. And it's arguably easier to read.</a:t>
            </a:r>
          </a:p>
          <a:p>
            <a:r>
              <a:rPr lang="en-US" baseline="0" dirty="0" smtClean="0"/>
              <a:t>&gt; No visible callbacks!</a:t>
            </a:r>
          </a:p>
          <a:p>
            <a:endParaRPr lang="en-US" baseline="0" dirty="0" smtClean="0"/>
          </a:p>
          <a:p>
            <a:r>
              <a:rPr lang="en-US" baseline="0" dirty="0" smtClean="0"/>
              <a:t>Again, this issue isn't unique to iOS, the same thing can happen in Android or even your .NET desktop applications.</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74</a:t>
            </a:fld>
            <a:endParaRPr lang="en-US" dirty="0"/>
          </a:p>
        </p:txBody>
      </p:sp>
    </p:spTree>
    <p:extLst>
      <p:ext uri="{BB962C8B-B14F-4D97-AF65-F5344CB8AC3E}">
        <p14:creationId xmlns:p14="http://schemas.microsoft.com/office/powerpoint/2010/main" val="1514347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Q:</a:t>
            </a:r>
            <a:r>
              <a:rPr lang="en-US" baseline="0" dirty="0" smtClean="0"/>
              <a:t> Where else could this algorithm be used in the build process? </a:t>
            </a:r>
          </a:p>
          <a:p>
            <a:endParaRPr lang="en-US" baseline="0" dirty="0" smtClean="0"/>
          </a:p>
          <a:p>
            <a:r>
              <a:rPr lang="en-US" baseline="0" dirty="0" smtClean="0"/>
              <a:t>A: The linker uses a similar strategy to find referenced assemblies</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8</a:t>
            </a:fld>
            <a:endParaRPr lang="en-US" dirty="0"/>
          </a:p>
        </p:txBody>
      </p:sp>
    </p:spTree>
    <p:extLst>
      <p:ext uri="{BB962C8B-B14F-4D97-AF65-F5344CB8AC3E}">
        <p14:creationId xmlns:p14="http://schemas.microsoft.com/office/powerpoint/2010/main" val="371959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smtClean="0"/>
              <a:t>Our live objects are then compacted together to keep our heap fragmentation down</a:t>
            </a:r>
            <a:r>
              <a:rPr lang="en-US" baseline="0" dirty="0" smtClean="0"/>
              <a:t> and all our threads are resumed as if nothing happened.</a:t>
            </a:r>
          </a:p>
          <a:p>
            <a:endParaRPr lang="en-US" baseline="0" dirty="0" smtClean="0"/>
          </a:p>
          <a:p>
            <a:r>
              <a:rPr lang="en-US" baseline="0" dirty="0" smtClean="0"/>
              <a:t>The current thread then satisfies the allocation request for "H" and we keep going until we run out of space again.</a:t>
            </a:r>
          </a:p>
          <a:p>
            <a:endParaRPr lang="en-US" baseline="0" dirty="0" smtClean="0"/>
          </a:p>
          <a:p>
            <a:r>
              <a:rPr lang="en-US" baseline="0" dirty="0" smtClean="0"/>
              <a:t>This GC process happens constantly in our app and most of the time it works great and you won't even think about it .. Until it stops doing it's job.</a:t>
            </a:r>
            <a:endParaRPr lang="en-US" dirty="0"/>
          </a:p>
        </p:txBody>
      </p:sp>
      <p:sp>
        <p:nvSpPr>
          <p:cNvPr id="4" name="Slide Number Placeholder 3"/>
          <p:cNvSpPr>
            <a:spLocks noGrp="1"/>
          </p:cNvSpPr>
          <p:nvPr>
            <p:ph type="sldNum" sz="quarter" idx="10"/>
          </p:nvPr>
        </p:nvSpPr>
        <p:spPr/>
        <p:txBody>
          <a:bodyPr/>
          <a:lstStyle/>
          <a:p>
            <a:fld id="{A59B0A4E-FB7C-417E-8220-BD77FD55C7D4}" type="slidenum">
              <a:rPr lang="en-US" smtClean="0"/>
              <a:pPr/>
              <a:t>9</a:t>
            </a:fld>
            <a:endParaRPr lang="en-US" dirty="0"/>
          </a:p>
        </p:txBody>
      </p:sp>
    </p:spTree>
    <p:extLst>
      <p:ext uri="{BB962C8B-B14F-4D97-AF65-F5344CB8AC3E}">
        <p14:creationId xmlns:p14="http://schemas.microsoft.com/office/powerpoint/2010/main" val="1219931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w/o illustration Light">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5072063"/>
            <a:ext cx="9155430" cy="93132"/>
          </a:xfrm>
          <a:prstGeom prst="rect">
            <a:avLst/>
          </a:prstGeom>
        </p:spPr>
      </p:pic>
      <p:sp>
        <p:nvSpPr>
          <p:cNvPr id="5" name="Title 11"/>
          <p:cNvSpPr>
            <a:spLocks noGrp="1"/>
          </p:cNvSpPr>
          <p:nvPr>
            <p:ph type="title"/>
          </p:nvPr>
        </p:nvSpPr>
        <p:spPr>
          <a:xfrm>
            <a:off x="714584" y="1757189"/>
            <a:ext cx="7726261" cy="1318461"/>
          </a:xfrm>
        </p:spPr>
        <p:txBody>
          <a:bodyPr/>
          <a:lstStyle>
            <a:lvl1pPr algn="ctr">
              <a:defRPr sz="3600">
                <a:solidFill>
                  <a:srgbClr val="FFFFFF"/>
                </a:solidFill>
                <a:latin typeface="Segoe UI Light"/>
                <a:cs typeface="Segoe UI Light"/>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4951" y="6800"/>
            <a:ext cx="1921694" cy="806000"/>
          </a:xfrm>
          <a:prstGeom prst="rect">
            <a:avLst/>
          </a:prstGeom>
        </p:spPr>
      </p:pic>
    </p:spTree>
    <p:extLst>
      <p:ext uri="{BB962C8B-B14F-4D97-AF65-F5344CB8AC3E}">
        <p14:creationId xmlns:p14="http://schemas.microsoft.com/office/powerpoint/2010/main" val="1375714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5072063"/>
            <a:ext cx="9155430" cy="93132"/>
          </a:xfrm>
          <a:prstGeom prst="rect">
            <a:avLst/>
          </a:prstGeom>
        </p:spPr>
      </p:pic>
      <p:sp>
        <p:nvSpPr>
          <p:cNvPr id="7" name="Title 1"/>
          <p:cNvSpPr>
            <a:spLocks noGrp="1"/>
          </p:cNvSpPr>
          <p:nvPr>
            <p:ph type="title"/>
          </p:nvPr>
        </p:nvSpPr>
        <p:spPr>
          <a:xfrm>
            <a:off x="457200" y="253998"/>
            <a:ext cx="8229600" cy="857250"/>
          </a:xfrm>
        </p:spPr>
        <p:txBody>
          <a:bodyPr/>
          <a:lstStyle>
            <a:lvl1pPr>
              <a:defRPr>
                <a:solidFill>
                  <a:schemeClr val="bg1"/>
                </a:solidFill>
              </a:defRPr>
            </a:lvl1pPr>
          </a:lstStyle>
          <a:p>
            <a:r>
              <a:rPr lang="en-US" dirty="0" smtClean="0"/>
              <a:t>Click to edit Master title style</a:t>
            </a:r>
            <a:endParaRPr lang="en-US" dirty="0"/>
          </a:p>
        </p:txBody>
      </p:sp>
      <p:sp>
        <p:nvSpPr>
          <p:cNvPr id="8" name="Text Placeholder 3"/>
          <p:cNvSpPr>
            <a:spLocks noGrp="1"/>
          </p:cNvSpPr>
          <p:nvPr>
            <p:ph type="body" sz="quarter" idx="10"/>
          </p:nvPr>
        </p:nvSpPr>
        <p:spPr>
          <a:xfrm>
            <a:off x="446088" y="1262063"/>
            <a:ext cx="8218487" cy="3473450"/>
          </a:xfrm>
        </p:spPr>
        <p:txBody>
          <a:bodyPr/>
          <a:lstStyle>
            <a:lvl1pPr marL="342900" indent="-342900">
              <a:buFont typeface="Wingdings" charset="2"/>
              <a:buChar char="v"/>
              <a:defRPr>
                <a:solidFill>
                  <a:schemeClr val="bg1"/>
                </a:solidFill>
              </a:defRPr>
            </a:lvl1pPr>
            <a:lvl2pPr>
              <a:defRPr>
                <a:solidFill>
                  <a:schemeClr val="bg1"/>
                </a:solidFill>
              </a:defRPr>
            </a:lvl2pPr>
            <a:lvl3pPr>
              <a:defRPr>
                <a:solidFill>
                  <a:schemeClr val="bg1"/>
                </a:solidFill>
              </a:defRPr>
            </a:lvl3pPr>
            <a:lvl4pPr>
              <a:defRPr b="0" i="0">
                <a:solidFill>
                  <a:schemeClr val="bg1"/>
                </a:solidFill>
                <a:latin typeface="Segoe UI Light" charset="0"/>
              </a:defRPr>
            </a:lvl4pPr>
            <a:lvl5pPr>
              <a:defRPr b="0" i="0">
                <a:solidFill>
                  <a:schemeClr val="bg1"/>
                </a:solidFill>
                <a:latin typeface="Segoe UI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49595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2_Title Slide w/o illustration Light">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5072063"/>
            <a:ext cx="9155430" cy="93132"/>
          </a:xfrm>
          <a:prstGeom prst="rect">
            <a:avLst/>
          </a:prstGeom>
        </p:spPr>
      </p:pic>
      <p:sp>
        <p:nvSpPr>
          <p:cNvPr id="5" name="Title 11"/>
          <p:cNvSpPr>
            <a:spLocks noGrp="1"/>
          </p:cNvSpPr>
          <p:nvPr>
            <p:ph type="title"/>
          </p:nvPr>
        </p:nvSpPr>
        <p:spPr>
          <a:xfrm>
            <a:off x="714584" y="1757189"/>
            <a:ext cx="7726261" cy="1318461"/>
          </a:xfrm>
        </p:spPr>
        <p:txBody>
          <a:bodyPr/>
          <a:lstStyle>
            <a:lvl1pPr algn="ctr">
              <a:defRPr sz="3600">
                <a:solidFill>
                  <a:srgbClr val="FFFFFF"/>
                </a:solidFill>
                <a:latin typeface="Segoe UI Light"/>
                <a:cs typeface="Segoe UI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653383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LeftContentWithImage">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457200" y="1209791"/>
            <a:ext cx="4389649" cy="3200400"/>
          </a:xfrm>
        </p:spPr>
        <p:txBody>
          <a:bodyPr/>
          <a:lstStyle>
            <a:lvl1pPr marL="0" indent="0" eaLnBrk="1" hangingPunct="1">
              <a:spcBef>
                <a:spcPct val="20000"/>
              </a:spcBef>
              <a:buFont typeface="Wingdings" charset="0"/>
              <a:buNone/>
              <a:defRPr sz="2000" baseline="0"/>
            </a:lvl1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1" hasCustomPrompt="1"/>
          </p:nvPr>
        </p:nvSpPr>
        <p:spPr bwMode="auto">
          <a:xfrm>
            <a:off x="4846849" y="1"/>
            <a:ext cx="4299505" cy="5143500"/>
          </a:xfrm>
          <a:custGeom>
            <a:avLst/>
            <a:gdLst>
              <a:gd name="connsiteX0" fmla="*/ 0 w 3886200"/>
              <a:gd name="connsiteY0" fmla="*/ 5143499 h 5143499"/>
              <a:gd name="connsiteX1" fmla="*/ 971550 w 3886200"/>
              <a:gd name="connsiteY1" fmla="*/ 0 h 5143499"/>
              <a:gd name="connsiteX2" fmla="*/ 3886200 w 3886200"/>
              <a:gd name="connsiteY2" fmla="*/ 0 h 5143499"/>
              <a:gd name="connsiteX3" fmla="*/ 2914650 w 3886200"/>
              <a:gd name="connsiteY3" fmla="*/ 5143499 h 5143499"/>
              <a:gd name="connsiteX4" fmla="*/ 0 w 3886200"/>
              <a:gd name="connsiteY4" fmla="*/ 5143499 h 5143499"/>
              <a:gd name="connsiteX0" fmla="*/ 0 w 3896346"/>
              <a:gd name="connsiteY0" fmla="*/ 5143499 h 5151291"/>
              <a:gd name="connsiteX1" fmla="*/ 971550 w 3896346"/>
              <a:gd name="connsiteY1" fmla="*/ 0 h 5151291"/>
              <a:gd name="connsiteX2" fmla="*/ 3886200 w 3896346"/>
              <a:gd name="connsiteY2" fmla="*/ 0 h 5151291"/>
              <a:gd name="connsiteX3" fmla="*/ 3896346 w 3896346"/>
              <a:gd name="connsiteY3" fmla="*/ 5151291 h 5151291"/>
              <a:gd name="connsiteX4" fmla="*/ 0 w 3896346"/>
              <a:gd name="connsiteY4" fmla="*/ 5143499 h 5151291"/>
              <a:gd name="connsiteX0" fmla="*/ 0 w 3888554"/>
              <a:gd name="connsiteY0" fmla="*/ 5143499 h 5143499"/>
              <a:gd name="connsiteX1" fmla="*/ 971550 w 3888554"/>
              <a:gd name="connsiteY1" fmla="*/ 0 h 5143499"/>
              <a:gd name="connsiteX2" fmla="*/ 3886200 w 3888554"/>
              <a:gd name="connsiteY2" fmla="*/ 0 h 5143499"/>
              <a:gd name="connsiteX3" fmla="*/ 3888554 w 3888554"/>
              <a:gd name="connsiteY3" fmla="*/ 5120125 h 5143499"/>
              <a:gd name="connsiteX4" fmla="*/ 0 w 3888554"/>
              <a:gd name="connsiteY4" fmla="*/ 5143499 h 5143499"/>
              <a:gd name="connsiteX0" fmla="*/ 0 w 3888554"/>
              <a:gd name="connsiteY0" fmla="*/ 5143499 h 5143500"/>
              <a:gd name="connsiteX1" fmla="*/ 971550 w 3888554"/>
              <a:gd name="connsiteY1" fmla="*/ 0 h 5143500"/>
              <a:gd name="connsiteX2" fmla="*/ 3886200 w 3888554"/>
              <a:gd name="connsiteY2" fmla="*/ 0 h 5143500"/>
              <a:gd name="connsiteX3" fmla="*/ 3888554 w 3888554"/>
              <a:gd name="connsiteY3" fmla="*/ 5143500 h 5143500"/>
              <a:gd name="connsiteX4" fmla="*/ 0 w 3888554"/>
              <a:gd name="connsiteY4" fmla="*/ 5143499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554" h="5143500">
                <a:moveTo>
                  <a:pt x="0" y="5143499"/>
                </a:moveTo>
                <a:lnTo>
                  <a:pt x="971550" y="0"/>
                </a:lnTo>
                <a:lnTo>
                  <a:pt x="3886200" y="0"/>
                </a:lnTo>
                <a:cubicBezTo>
                  <a:pt x="3886985" y="1706708"/>
                  <a:pt x="3887769" y="3436792"/>
                  <a:pt x="3888554" y="5143500"/>
                </a:cubicBezTo>
                <a:lnTo>
                  <a:pt x="0" y="5143499"/>
                </a:lnTo>
                <a:close/>
              </a:path>
            </a:pathLst>
          </a:custGeom>
          <a:solidFill>
            <a:schemeClr val="accent1"/>
          </a:solidFill>
          <a:ln>
            <a:noFill/>
          </a:ln>
          <a:extLst>
            <a:ext uri="{FAA26D3D-D897-4be2-8F04-BA451C77F1D7}">
              <ma14:placeholderFlag xmlns:ma14="http://schemas.microsoft.com/office/mac/drawingml/2011/main" val="1"/>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marL="0" indent="0" algn="ctr">
              <a:buNone/>
              <a:defRPr baseline="0">
                <a:solidFill>
                  <a:srgbClr val="FFFFFF"/>
                </a:solidFill>
              </a:defRPr>
            </a:lvl1pPr>
          </a:lstStyle>
          <a:p>
            <a:r>
              <a:rPr lang="en-US" dirty="0" smtClean="0"/>
              <a:t>Picture Goes Here</a:t>
            </a:r>
            <a:endParaRPr lang="en-US" dirty="0"/>
          </a:p>
        </p:txBody>
      </p:sp>
      <p:sp>
        <p:nvSpPr>
          <p:cNvPr id="8" name="Title 1"/>
          <p:cNvSpPr>
            <a:spLocks noGrp="1"/>
          </p:cNvSpPr>
          <p:nvPr>
            <p:ph type="title"/>
          </p:nvPr>
        </p:nvSpPr>
        <p:spPr>
          <a:xfrm>
            <a:off x="457200" y="253998"/>
            <a:ext cx="6542808" cy="8572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33839580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de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57200" y="1209791"/>
            <a:ext cx="8229600" cy="113336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8" name="Title 1"/>
          <p:cNvSpPr>
            <a:spLocks noGrp="1"/>
          </p:cNvSpPr>
          <p:nvPr>
            <p:ph type="title"/>
          </p:nvPr>
        </p:nvSpPr>
        <p:spPr>
          <a:xfrm>
            <a:off x="457200" y="253998"/>
            <a:ext cx="8229600" cy="857250"/>
          </a:xfrm>
        </p:spPr>
        <p:txBody>
          <a:bodyPr/>
          <a:lstStyle/>
          <a:p>
            <a:r>
              <a:rPr lang="en-US" dirty="0"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167455915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Demonstration">
    <p:bg>
      <p:bgPr>
        <a:gradFill>
          <a:gsLst>
            <a:gs pos="100000">
              <a:srgbClr val="D2570F"/>
            </a:gs>
            <a:gs pos="84000">
              <a:srgbClr val="A24109"/>
            </a:gs>
          </a:gsLst>
          <a:lin ang="5400000" scaled="1"/>
        </a:gradFill>
        <a:effectLst/>
      </p:bgPr>
    </p:bg>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55245" y="2999651"/>
            <a:ext cx="8233509" cy="731116"/>
          </a:xfrm>
        </p:spPr>
        <p:txBody>
          <a:bodyPr/>
          <a:lstStyle>
            <a:lvl1pPr marL="0" indent="0" algn="ctr">
              <a:buNone/>
              <a:defRPr sz="2000">
                <a:solidFill>
                  <a:srgbClr val="FFFFFF"/>
                </a:solidFill>
                <a:latin typeface="Segoe UI Light"/>
                <a:cs typeface="Segoe UI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3" name="Title 1"/>
          <p:cNvSpPr>
            <a:spLocks noGrp="1"/>
          </p:cNvSpPr>
          <p:nvPr>
            <p:ph type="title"/>
          </p:nvPr>
        </p:nvSpPr>
        <p:spPr>
          <a:xfrm>
            <a:off x="455246" y="1747672"/>
            <a:ext cx="8233509" cy="1119039"/>
          </a:xfrm>
        </p:spPr>
        <p:txBody>
          <a:bodyPr/>
          <a:lstStyle>
            <a:lvl1pPr algn="ctr">
              <a:defRPr sz="4000" b="0">
                <a:solidFill>
                  <a:srgbClr val="FFFFFF"/>
                </a:solidFill>
                <a:latin typeface="Segoe UI Light"/>
                <a:cs typeface="Segoe UI Light"/>
              </a:defRPr>
            </a:lvl1pPr>
          </a:lstStyle>
          <a:p>
            <a:r>
              <a:rPr lang="en-US" dirty="0" smtClean="0"/>
              <a:t>Click to edit Master title style</a:t>
            </a:r>
            <a:endParaRPr lang="en-US" dirty="0"/>
          </a:p>
        </p:txBody>
      </p:sp>
      <p:grpSp>
        <p:nvGrpSpPr>
          <p:cNvPr id="7" name="Group 6"/>
          <p:cNvGrpSpPr/>
          <p:nvPr userDrawn="1"/>
        </p:nvGrpSpPr>
        <p:grpSpPr>
          <a:xfrm rot="16200000">
            <a:off x="6935223" y="-863981"/>
            <a:ext cx="1738927" cy="3016433"/>
            <a:chOff x="950060" y="449430"/>
            <a:chExt cx="1738927" cy="3016433"/>
          </a:xfrm>
        </p:grpSpPr>
        <p:sp>
          <p:nvSpPr>
            <p:cNvPr id="11" name="Rectangle 10"/>
            <p:cNvSpPr/>
            <p:nvPr userDrawn="1"/>
          </p:nvSpPr>
          <p:spPr>
            <a:xfrm>
              <a:off x="2149719" y="288393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2" name="Rectangle 11"/>
            <p:cNvSpPr/>
            <p:nvPr userDrawn="1"/>
          </p:nvSpPr>
          <p:spPr>
            <a:xfrm>
              <a:off x="2177075"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5" name="Rectangle 14"/>
            <p:cNvSpPr/>
            <p:nvPr userDrawn="1"/>
          </p:nvSpPr>
          <p:spPr>
            <a:xfrm>
              <a:off x="1544033" y="292837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6" name="Rectangle 15"/>
            <p:cNvSpPr/>
            <p:nvPr userDrawn="1"/>
          </p:nvSpPr>
          <p:spPr>
            <a:xfrm>
              <a:off x="1882043"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7" name="Rectangle 16"/>
            <p:cNvSpPr/>
            <p:nvPr userDrawn="1"/>
          </p:nvSpPr>
          <p:spPr>
            <a:xfrm>
              <a:off x="2186844" y="2958184"/>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8" name="Rectangle 17"/>
            <p:cNvSpPr/>
            <p:nvPr userDrawn="1"/>
          </p:nvSpPr>
          <p:spPr>
            <a:xfrm>
              <a:off x="1958244" y="2735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9" name="Rectangle 18"/>
            <p:cNvSpPr/>
            <p:nvPr userDrawn="1"/>
          </p:nvSpPr>
          <p:spPr>
            <a:xfrm>
              <a:off x="2001225" y="308078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0" name="Rectangle 19"/>
            <p:cNvSpPr/>
            <p:nvPr userDrawn="1"/>
          </p:nvSpPr>
          <p:spPr>
            <a:xfrm>
              <a:off x="1665167" y="273544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1" name="Rectangle 20"/>
            <p:cNvSpPr/>
            <p:nvPr userDrawn="1"/>
          </p:nvSpPr>
          <p:spPr>
            <a:xfrm>
              <a:off x="1776540" y="280185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2" name="Rectangle 21"/>
            <p:cNvSpPr/>
            <p:nvPr userDrawn="1"/>
          </p:nvSpPr>
          <p:spPr>
            <a:xfrm>
              <a:off x="2528769" y="228605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3" name="Rectangle 22"/>
            <p:cNvSpPr/>
            <p:nvPr userDrawn="1"/>
          </p:nvSpPr>
          <p:spPr>
            <a:xfrm>
              <a:off x="2474063" y="221962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4" name="Rectangle 23"/>
            <p:cNvSpPr/>
            <p:nvPr userDrawn="1"/>
          </p:nvSpPr>
          <p:spPr>
            <a:xfrm>
              <a:off x="2298213" y="22938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5" name="Rectangle 24"/>
            <p:cNvSpPr/>
            <p:nvPr userDrawn="1"/>
          </p:nvSpPr>
          <p:spPr>
            <a:xfrm>
              <a:off x="2165351" y="224158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6" name="Rectangle 25"/>
            <p:cNvSpPr/>
            <p:nvPr userDrawn="1"/>
          </p:nvSpPr>
          <p:spPr>
            <a:xfrm>
              <a:off x="1878135" y="2271898"/>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7" name="Rectangle 26"/>
            <p:cNvSpPr/>
            <p:nvPr userDrawn="1"/>
          </p:nvSpPr>
          <p:spPr>
            <a:xfrm>
              <a:off x="2505321" y="2481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8" name="Rectangle 27"/>
            <p:cNvSpPr/>
            <p:nvPr userDrawn="1"/>
          </p:nvSpPr>
          <p:spPr>
            <a:xfrm>
              <a:off x="200513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9" name="Rectangle 28"/>
            <p:cNvSpPr/>
            <p:nvPr userDrawn="1"/>
          </p:nvSpPr>
          <p:spPr>
            <a:xfrm>
              <a:off x="229821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0" name="Rectangle 29"/>
            <p:cNvSpPr/>
            <p:nvPr userDrawn="1"/>
          </p:nvSpPr>
          <p:spPr>
            <a:xfrm>
              <a:off x="1569423" y="237983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1" name="Rectangle 30"/>
            <p:cNvSpPr/>
            <p:nvPr userDrawn="1"/>
          </p:nvSpPr>
          <p:spPr>
            <a:xfrm>
              <a:off x="1721825" y="25283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2" name="Rectangle 31"/>
            <p:cNvSpPr/>
            <p:nvPr userDrawn="1"/>
          </p:nvSpPr>
          <p:spPr>
            <a:xfrm>
              <a:off x="1973876" y="252051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3" name="Rectangle 32"/>
            <p:cNvSpPr/>
            <p:nvPr userDrawn="1"/>
          </p:nvSpPr>
          <p:spPr>
            <a:xfrm>
              <a:off x="2229828" y="2457987"/>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4" name="Rectangle 33"/>
            <p:cNvSpPr/>
            <p:nvPr userDrawn="1"/>
          </p:nvSpPr>
          <p:spPr>
            <a:xfrm>
              <a:off x="1389675" y="1816610"/>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5" name="Rectangle 34"/>
            <p:cNvSpPr/>
            <p:nvPr userDrawn="1"/>
          </p:nvSpPr>
          <p:spPr>
            <a:xfrm>
              <a:off x="1309566"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6" name="Rectangle 35"/>
            <p:cNvSpPr/>
            <p:nvPr userDrawn="1"/>
          </p:nvSpPr>
          <p:spPr>
            <a:xfrm>
              <a:off x="1563573"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7" name="Rectangle 36"/>
            <p:cNvSpPr/>
            <p:nvPr userDrawn="1"/>
          </p:nvSpPr>
          <p:spPr>
            <a:xfrm>
              <a:off x="1544033" y="162026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8" name="Rectangle 37"/>
            <p:cNvSpPr/>
            <p:nvPr userDrawn="1"/>
          </p:nvSpPr>
          <p:spPr>
            <a:xfrm>
              <a:off x="1612414"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9" name="Rectangle 38"/>
            <p:cNvSpPr/>
            <p:nvPr userDrawn="1"/>
          </p:nvSpPr>
          <p:spPr>
            <a:xfrm>
              <a:off x="1897675"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0" name="Rectangle 39"/>
            <p:cNvSpPr/>
            <p:nvPr userDrawn="1"/>
          </p:nvSpPr>
          <p:spPr>
            <a:xfrm>
              <a:off x="2077426"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1" name="Rectangle 40"/>
            <p:cNvSpPr/>
            <p:nvPr userDrawn="1"/>
          </p:nvSpPr>
          <p:spPr>
            <a:xfrm>
              <a:off x="2319710"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2" name="Rectangle 41"/>
            <p:cNvSpPr/>
            <p:nvPr userDrawn="1"/>
          </p:nvSpPr>
          <p:spPr>
            <a:xfrm>
              <a:off x="1237272" y="1656391"/>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3" name="Rectangle 42"/>
            <p:cNvSpPr/>
            <p:nvPr userDrawn="1"/>
          </p:nvSpPr>
          <p:spPr>
            <a:xfrm>
              <a:off x="950060" y="16681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4" name="Rectangle 43"/>
            <p:cNvSpPr/>
            <p:nvPr userDrawn="1"/>
          </p:nvSpPr>
          <p:spPr>
            <a:xfrm>
              <a:off x="961784" y="109664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5" name="Rectangle 44"/>
            <p:cNvSpPr/>
            <p:nvPr userDrawn="1"/>
          </p:nvSpPr>
          <p:spPr>
            <a:xfrm>
              <a:off x="1122002" y="1259299"/>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6" name="Rectangle 45"/>
            <p:cNvSpPr/>
            <p:nvPr userDrawn="1"/>
          </p:nvSpPr>
          <p:spPr>
            <a:xfrm>
              <a:off x="1397490" y="125686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7" name="Rectangle 46"/>
            <p:cNvSpPr/>
            <p:nvPr userDrawn="1"/>
          </p:nvSpPr>
          <p:spPr>
            <a:xfrm>
              <a:off x="1077054" y="146637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8" name="Rectangle 47"/>
            <p:cNvSpPr/>
            <p:nvPr userDrawn="1"/>
          </p:nvSpPr>
          <p:spPr>
            <a:xfrm>
              <a:off x="1188429" y="154210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9" name="Rectangle 48"/>
            <p:cNvSpPr/>
            <p:nvPr userDrawn="1"/>
          </p:nvSpPr>
          <p:spPr>
            <a:xfrm>
              <a:off x="1333013" y="146785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0" name="Rectangle 49"/>
            <p:cNvSpPr/>
            <p:nvPr userDrawn="1"/>
          </p:nvSpPr>
          <p:spPr>
            <a:xfrm>
              <a:off x="1672983" y="103898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1" name="Rectangle 50"/>
            <p:cNvSpPr/>
            <p:nvPr userDrawn="1"/>
          </p:nvSpPr>
          <p:spPr>
            <a:xfrm>
              <a:off x="1631955"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2" name="Rectangle 51"/>
            <p:cNvSpPr/>
            <p:nvPr userDrawn="1"/>
          </p:nvSpPr>
          <p:spPr>
            <a:xfrm>
              <a:off x="1889852" y="95691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3" name="Rectangle 52"/>
            <p:cNvSpPr/>
            <p:nvPr userDrawn="1"/>
          </p:nvSpPr>
          <p:spPr>
            <a:xfrm>
              <a:off x="1565515" y="99990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4" name="Rectangle 53"/>
            <p:cNvSpPr/>
            <p:nvPr userDrawn="1"/>
          </p:nvSpPr>
          <p:spPr>
            <a:xfrm>
              <a:off x="1936758" y="103655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5" name="Rectangle 54"/>
            <p:cNvSpPr/>
            <p:nvPr userDrawn="1"/>
          </p:nvSpPr>
          <p:spPr>
            <a:xfrm>
              <a:off x="1921116"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6" name="Rectangle 55"/>
            <p:cNvSpPr/>
            <p:nvPr userDrawn="1"/>
          </p:nvSpPr>
          <p:spPr>
            <a:xfrm>
              <a:off x="1270498" y="102239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7" name="Rectangle 56"/>
            <p:cNvSpPr/>
            <p:nvPr userDrawn="1"/>
          </p:nvSpPr>
          <p:spPr>
            <a:xfrm>
              <a:off x="1336921"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8" name="Rectangle 57"/>
            <p:cNvSpPr/>
            <p:nvPr userDrawn="1"/>
          </p:nvSpPr>
          <p:spPr>
            <a:xfrm>
              <a:off x="1452196"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9" name="Rectangle 58"/>
            <p:cNvSpPr/>
            <p:nvPr userDrawn="1"/>
          </p:nvSpPr>
          <p:spPr>
            <a:xfrm>
              <a:off x="1409214"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0" name="Rectangle 59"/>
            <p:cNvSpPr/>
            <p:nvPr userDrawn="1"/>
          </p:nvSpPr>
          <p:spPr>
            <a:xfrm>
              <a:off x="1729634"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1" name="Rectangle 60"/>
            <p:cNvSpPr/>
            <p:nvPr userDrawn="1"/>
          </p:nvSpPr>
          <p:spPr>
            <a:xfrm>
              <a:off x="1692530"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2" name="Rectangle 61"/>
            <p:cNvSpPr/>
            <p:nvPr userDrawn="1"/>
          </p:nvSpPr>
          <p:spPr>
            <a:xfrm>
              <a:off x="1309566" y="44943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3" name="Rectangle 62"/>
            <p:cNvSpPr/>
            <p:nvPr userDrawn="1"/>
          </p:nvSpPr>
          <p:spPr>
            <a:xfrm>
              <a:off x="1516673" y="87337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4" name="Rectangle 63"/>
            <p:cNvSpPr/>
            <p:nvPr userDrawn="1"/>
          </p:nvSpPr>
          <p:spPr>
            <a:xfrm>
              <a:off x="2378322" y="331736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5" name="Rectangle 64"/>
            <p:cNvSpPr/>
            <p:nvPr userDrawn="1"/>
          </p:nvSpPr>
          <p:spPr>
            <a:xfrm>
              <a:off x="2378322" y="2949992"/>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6" name="Rectangle 65"/>
            <p:cNvSpPr/>
            <p:nvPr userDrawn="1"/>
          </p:nvSpPr>
          <p:spPr>
            <a:xfrm>
              <a:off x="2239601" y="323655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7" name="Rectangle 66"/>
            <p:cNvSpPr/>
            <p:nvPr userDrawn="1"/>
          </p:nvSpPr>
          <p:spPr>
            <a:xfrm>
              <a:off x="2390046" y="1984495"/>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8" name="Rectangle 67"/>
            <p:cNvSpPr/>
            <p:nvPr userDrawn="1"/>
          </p:nvSpPr>
          <p:spPr>
            <a:xfrm>
              <a:off x="2016857" y="122149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9" name="Rectangle 68"/>
            <p:cNvSpPr/>
            <p:nvPr userDrawn="1"/>
          </p:nvSpPr>
          <p:spPr>
            <a:xfrm>
              <a:off x="2355520" y="277987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70" name="Rectangle 69"/>
            <p:cNvSpPr/>
            <p:nvPr userDrawn="1"/>
          </p:nvSpPr>
          <p:spPr>
            <a:xfrm>
              <a:off x="2355520" y="253223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grpSp>
    </p:spTree>
    <p:extLst>
      <p:ext uri="{BB962C8B-B14F-4D97-AF65-F5344CB8AC3E}">
        <p14:creationId xmlns:p14="http://schemas.microsoft.com/office/powerpoint/2010/main" val="1542440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Section Heading">
    <p:bg>
      <p:bgPr>
        <a:gradFill>
          <a:gsLst>
            <a:gs pos="100000">
              <a:schemeClr val="accent1">
                <a:lumMod val="75000"/>
              </a:schemeClr>
            </a:gs>
            <a:gs pos="85000">
              <a:schemeClr val="accent1">
                <a:lumMod val="50000"/>
              </a:schemeClr>
            </a:gs>
          </a:gsLst>
          <a:lin ang="5400000" scaled="1"/>
        </a:gradFill>
        <a:effectLst/>
      </p:bgPr>
    </p:bg>
    <p:spTree>
      <p:nvGrpSpPr>
        <p:cNvPr id="1" name=""/>
        <p:cNvGrpSpPr/>
        <p:nvPr/>
      </p:nvGrpSpPr>
      <p:grpSpPr>
        <a:xfrm>
          <a:off x="0" y="0"/>
          <a:ext cx="0" cy="0"/>
          <a:chOff x="0" y="0"/>
          <a:chExt cx="0" cy="0"/>
        </a:xfrm>
      </p:grpSpPr>
      <p:grpSp>
        <p:nvGrpSpPr>
          <p:cNvPr id="2" name="Group 1"/>
          <p:cNvGrpSpPr/>
          <p:nvPr userDrawn="1"/>
        </p:nvGrpSpPr>
        <p:grpSpPr>
          <a:xfrm rot="16200000">
            <a:off x="6935223" y="-863981"/>
            <a:ext cx="1738927" cy="3016433"/>
            <a:chOff x="950060" y="449430"/>
            <a:chExt cx="1738927" cy="3016433"/>
          </a:xfrm>
        </p:grpSpPr>
        <p:sp>
          <p:nvSpPr>
            <p:cNvPr id="7" name="Rectangle 6"/>
            <p:cNvSpPr/>
            <p:nvPr userDrawn="1"/>
          </p:nvSpPr>
          <p:spPr>
            <a:xfrm>
              <a:off x="2149719" y="288393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1" name="Rectangle 10"/>
            <p:cNvSpPr/>
            <p:nvPr userDrawn="1"/>
          </p:nvSpPr>
          <p:spPr>
            <a:xfrm>
              <a:off x="2177075"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2" name="Rectangle 11"/>
            <p:cNvSpPr/>
            <p:nvPr userDrawn="1"/>
          </p:nvSpPr>
          <p:spPr>
            <a:xfrm>
              <a:off x="1544033" y="292837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5" name="Rectangle 14"/>
            <p:cNvSpPr/>
            <p:nvPr userDrawn="1"/>
          </p:nvSpPr>
          <p:spPr>
            <a:xfrm>
              <a:off x="1882043"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6" name="Rectangle 15"/>
            <p:cNvSpPr/>
            <p:nvPr userDrawn="1"/>
          </p:nvSpPr>
          <p:spPr>
            <a:xfrm>
              <a:off x="2186844" y="2958184"/>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7" name="Rectangle 16"/>
            <p:cNvSpPr/>
            <p:nvPr userDrawn="1"/>
          </p:nvSpPr>
          <p:spPr>
            <a:xfrm>
              <a:off x="1958244" y="2735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8" name="Rectangle 17"/>
            <p:cNvSpPr/>
            <p:nvPr userDrawn="1"/>
          </p:nvSpPr>
          <p:spPr>
            <a:xfrm>
              <a:off x="2001225" y="308078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9" name="Rectangle 18"/>
            <p:cNvSpPr/>
            <p:nvPr userDrawn="1"/>
          </p:nvSpPr>
          <p:spPr>
            <a:xfrm>
              <a:off x="1665167" y="273544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0" name="Rectangle 19"/>
            <p:cNvSpPr/>
            <p:nvPr userDrawn="1"/>
          </p:nvSpPr>
          <p:spPr>
            <a:xfrm>
              <a:off x="1776540" y="280185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1" name="Rectangle 20"/>
            <p:cNvSpPr/>
            <p:nvPr userDrawn="1"/>
          </p:nvSpPr>
          <p:spPr>
            <a:xfrm>
              <a:off x="2528769" y="228605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2" name="Rectangle 21"/>
            <p:cNvSpPr/>
            <p:nvPr userDrawn="1"/>
          </p:nvSpPr>
          <p:spPr>
            <a:xfrm>
              <a:off x="2474063" y="221962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3" name="Rectangle 22"/>
            <p:cNvSpPr/>
            <p:nvPr userDrawn="1"/>
          </p:nvSpPr>
          <p:spPr>
            <a:xfrm>
              <a:off x="2298213" y="22938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4" name="Rectangle 23"/>
            <p:cNvSpPr/>
            <p:nvPr userDrawn="1"/>
          </p:nvSpPr>
          <p:spPr>
            <a:xfrm>
              <a:off x="2165351" y="224158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5" name="Rectangle 24"/>
            <p:cNvSpPr/>
            <p:nvPr userDrawn="1"/>
          </p:nvSpPr>
          <p:spPr>
            <a:xfrm>
              <a:off x="1878135" y="2271898"/>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6" name="Rectangle 25"/>
            <p:cNvSpPr/>
            <p:nvPr userDrawn="1"/>
          </p:nvSpPr>
          <p:spPr>
            <a:xfrm>
              <a:off x="2505321" y="2481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7" name="Rectangle 26"/>
            <p:cNvSpPr/>
            <p:nvPr userDrawn="1"/>
          </p:nvSpPr>
          <p:spPr>
            <a:xfrm>
              <a:off x="200513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8" name="Rectangle 27"/>
            <p:cNvSpPr/>
            <p:nvPr userDrawn="1"/>
          </p:nvSpPr>
          <p:spPr>
            <a:xfrm>
              <a:off x="229821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9" name="Rectangle 28"/>
            <p:cNvSpPr/>
            <p:nvPr userDrawn="1"/>
          </p:nvSpPr>
          <p:spPr>
            <a:xfrm>
              <a:off x="1569423" y="237983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0" name="Rectangle 29"/>
            <p:cNvSpPr/>
            <p:nvPr userDrawn="1"/>
          </p:nvSpPr>
          <p:spPr>
            <a:xfrm>
              <a:off x="1721825" y="25283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1" name="Rectangle 30"/>
            <p:cNvSpPr/>
            <p:nvPr userDrawn="1"/>
          </p:nvSpPr>
          <p:spPr>
            <a:xfrm>
              <a:off x="1973876" y="252051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2" name="Rectangle 31"/>
            <p:cNvSpPr/>
            <p:nvPr userDrawn="1"/>
          </p:nvSpPr>
          <p:spPr>
            <a:xfrm>
              <a:off x="2229828" y="2457987"/>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3" name="Rectangle 32"/>
            <p:cNvSpPr/>
            <p:nvPr userDrawn="1"/>
          </p:nvSpPr>
          <p:spPr>
            <a:xfrm>
              <a:off x="1389675" y="1816610"/>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4" name="Rectangle 33"/>
            <p:cNvSpPr/>
            <p:nvPr userDrawn="1"/>
          </p:nvSpPr>
          <p:spPr>
            <a:xfrm>
              <a:off x="1309566"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5" name="Rectangle 34"/>
            <p:cNvSpPr/>
            <p:nvPr userDrawn="1"/>
          </p:nvSpPr>
          <p:spPr>
            <a:xfrm>
              <a:off x="1563573"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6" name="Rectangle 35"/>
            <p:cNvSpPr/>
            <p:nvPr userDrawn="1"/>
          </p:nvSpPr>
          <p:spPr>
            <a:xfrm>
              <a:off x="1544033" y="162026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7" name="Rectangle 36"/>
            <p:cNvSpPr/>
            <p:nvPr userDrawn="1"/>
          </p:nvSpPr>
          <p:spPr>
            <a:xfrm>
              <a:off x="1612414"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8" name="Rectangle 37"/>
            <p:cNvSpPr/>
            <p:nvPr userDrawn="1"/>
          </p:nvSpPr>
          <p:spPr>
            <a:xfrm>
              <a:off x="1897675"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9" name="Rectangle 38"/>
            <p:cNvSpPr/>
            <p:nvPr userDrawn="1"/>
          </p:nvSpPr>
          <p:spPr>
            <a:xfrm>
              <a:off x="2077426"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0" name="Rectangle 39"/>
            <p:cNvSpPr/>
            <p:nvPr userDrawn="1"/>
          </p:nvSpPr>
          <p:spPr>
            <a:xfrm>
              <a:off x="2319710"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1" name="Rectangle 40"/>
            <p:cNvSpPr/>
            <p:nvPr userDrawn="1"/>
          </p:nvSpPr>
          <p:spPr>
            <a:xfrm>
              <a:off x="1237272" y="1656391"/>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2" name="Rectangle 41"/>
            <p:cNvSpPr/>
            <p:nvPr userDrawn="1"/>
          </p:nvSpPr>
          <p:spPr>
            <a:xfrm>
              <a:off x="950060" y="16681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3" name="Rectangle 42"/>
            <p:cNvSpPr/>
            <p:nvPr userDrawn="1"/>
          </p:nvSpPr>
          <p:spPr>
            <a:xfrm>
              <a:off x="961784" y="109664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4" name="Rectangle 43"/>
            <p:cNvSpPr/>
            <p:nvPr userDrawn="1"/>
          </p:nvSpPr>
          <p:spPr>
            <a:xfrm>
              <a:off x="1122002" y="1259299"/>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5" name="Rectangle 44"/>
            <p:cNvSpPr/>
            <p:nvPr userDrawn="1"/>
          </p:nvSpPr>
          <p:spPr>
            <a:xfrm>
              <a:off x="1397490" y="125686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6" name="Rectangle 45"/>
            <p:cNvSpPr/>
            <p:nvPr userDrawn="1"/>
          </p:nvSpPr>
          <p:spPr>
            <a:xfrm>
              <a:off x="1077054" y="146637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7" name="Rectangle 46"/>
            <p:cNvSpPr/>
            <p:nvPr userDrawn="1"/>
          </p:nvSpPr>
          <p:spPr>
            <a:xfrm>
              <a:off x="1188429" y="154210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8" name="Rectangle 47"/>
            <p:cNvSpPr/>
            <p:nvPr userDrawn="1"/>
          </p:nvSpPr>
          <p:spPr>
            <a:xfrm>
              <a:off x="1333013" y="146785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9" name="Rectangle 48"/>
            <p:cNvSpPr/>
            <p:nvPr userDrawn="1"/>
          </p:nvSpPr>
          <p:spPr>
            <a:xfrm>
              <a:off x="1672983" y="103898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0" name="Rectangle 49"/>
            <p:cNvSpPr/>
            <p:nvPr userDrawn="1"/>
          </p:nvSpPr>
          <p:spPr>
            <a:xfrm>
              <a:off x="1631955"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1" name="Rectangle 50"/>
            <p:cNvSpPr/>
            <p:nvPr userDrawn="1"/>
          </p:nvSpPr>
          <p:spPr>
            <a:xfrm>
              <a:off x="1889852" y="95691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2" name="Rectangle 51"/>
            <p:cNvSpPr/>
            <p:nvPr userDrawn="1"/>
          </p:nvSpPr>
          <p:spPr>
            <a:xfrm>
              <a:off x="1565515" y="99990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3" name="Rectangle 52"/>
            <p:cNvSpPr/>
            <p:nvPr userDrawn="1"/>
          </p:nvSpPr>
          <p:spPr>
            <a:xfrm>
              <a:off x="1936758" y="103655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4" name="Rectangle 53"/>
            <p:cNvSpPr/>
            <p:nvPr userDrawn="1"/>
          </p:nvSpPr>
          <p:spPr>
            <a:xfrm>
              <a:off x="1921116"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5" name="Rectangle 54"/>
            <p:cNvSpPr/>
            <p:nvPr userDrawn="1"/>
          </p:nvSpPr>
          <p:spPr>
            <a:xfrm>
              <a:off x="1270498" y="102239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6" name="Rectangle 55"/>
            <p:cNvSpPr/>
            <p:nvPr userDrawn="1"/>
          </p:nvSpPr>
          <p:spPr>
            <a:xfrm>
              <a:off x="1336921"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7" name="Rectangle 56"/>
            <p:cNvSpPr/>
            <p:nvPr userDrawn="1"/>
          </p:nvSpPr>
          <p:spPr>
            <a:xfrm>
              <a:off x="1452196"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8" name="Rectangle 57"/>
            <p:cNvSpPr/>
            <p:nvPr userDrawn="1"/>
          </p:nvSpPr>
          <p:spPr>
            <a:xfrm>
              <a:off x="1409214"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9" name="Rectangle 58"/>
            <p:cNvSpPr/>
            <p:nvPr userDrawn="1"/>
          </p:nvSpPr>
          <p:spPr>
            <a:xfrm>
              <a:off x="1729634"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0" name="Rectangle 59"/>
            <p:cNvSpPr/>
            <p:nvPr userDrawn="1"/>
          </p:nvSpPr>
          <p:spPr>
            <a:xfrm>
              <a:off x="1692530"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1" name="Rectangle 60"/>
            <p:cNvSpPr/>
            <p:nvPr userDrawn="1"/>
          </p:nvSpPr>
          <p:spPr>
            <a:xfrm>
              <a:off x="1309566" y="44943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2" name="Rectangle 61"/>
            <p:cNvSpPr/>
            <p:nvPr userDrawn="1"/>
          </p:nvSpPr>
          <p:spPr>
            <a:xfrm>
              <a:off x="1516673" y="87337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3" name="Rectangle 62"/>
            <p:cNvSpPr/>
            <p:nvPr userDrawn="1"/>
          </p:nvSpPr>
          <p:spPr>
            <a:xfrm>
              <a:off x="2378322" y="331736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4" name="Rectangle 63"/>
            <p:cNvSpPr/>
            <p:nvPr userDrawn="1"/>
          </p:nvSpPr>
          <p:spPr>
            <a:xfrm>
              <a:off x="2378322" y="2949992"/>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5" name="Rectangle 64"/>
            <p:cNvSpPr/>
            <p:nvPr userDrawn="1"/>
          </p:nvSpPr>
          <p:spPr>
            <a:xfrm>
              <a:off x="2239601" y="323655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6" name="Rectangle 65"/>
            <p:cNvSpPr/>
            <p:nvPr userDrawn="1"/>
          </p:nvSpPr>
          <p:spPr>
            <a:xfrm>
              <a:off x="2390046" y="1984495"/>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7" name="Rectangle 66"/>
            <p:cNvSpPr/>
            <p:nvPr userDrawn="1"/>
          </p:nvSpPr>
          <p:spPr>
            <a:xfrm>
              <a:off x="2016857" y="122149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8" name="Rectangle 67"/>
            <p:cNvSpPr/>
            <p:nvPr userDrawn="1"/>
          </p:nvSpPr>
          <p:spPr>
            <a:xfrm>
              <a:off x="2355520" y="277987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9" name="Rectangle 68"/>
            <p:cNvSpPr/>
            <p:nvPr userDrawn="1"/>
          </p:nvSpPr>
          <p:spPr>
            <a:xfrm>
              <a:off x="2355520" y="253223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grpSp>
      <p:sp>
        <p:nvSpPr>
          <p:cNvPr id="72" name="Title 1"/>
          <p:cNvSpPr>
            <a:spLocks noGrp="1"/>
          </p:cNvSpPr>
          <p:nvPr>
            <p:ph type="title"/>
          </p:nvPr>
        </p:nvSpPr>
        <p:spPr>
          <a:xfrm>
            <a:off x="455246" y="2012231"/>
            <a:ext cx="8233509" cy="1119039"/>
          </a:xfrm>
        </p:spPr>
        <p:txBody>
          <a:bodyPr/>
          <a:lstStyle>
            <a:lvl1pPr algn="ctr">
              <a:defRPr sz="4000" b="0" i="0">
                <a:solidFill>
                  <a:srgbClr val="FFFFFF"/>
                </a:solidFill>
                <a:latin typeface="Segoe UI Light" charset="0"/>
                <a:ea typeface="Segoe UI Light" charset="0"/>
                <a:cs typeface="Segoe UI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15909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57200" y="1209790"/>
            <a:ext cx="8229600" cy="3496399"/>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8" name="Title 1"/>
          <p:cNvSpPr>
            <a:spLocks noGrp="1"/>
          </p:cNvSpPr>
          <p:nvPr>
            <p:ph type="title"/>
          </p:nvPr>
        </p:nvSpPr>
        <p:spPr>
          <a:xfrm>
            <a:off x="457200" y="253998"/>
            <a:ext cx="8229600" cy="857250"/>
          </a:xfrm>
        </p:spPr>
        <p:txBody>
          <a:body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15116346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LeftContent">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457200" y="1209791"/>
            <a:ext cx="4389649" cy="3200400"/>
          </a:xfrm>
        </p:spPr>
        <p:txBody>
          <a:bodyPr/>
          <a:lstStyle>
            <a:lvl1pPr eaLnBrk="1" hangingPunct="1">
              <a:spcBef>
                <a:spcPct val="20000"/>
              </a:spcBef>
              <a:buFont typeface="Wingdings" charset="0"/>
              <a:buNone/>
              <a:defRPr sz="2000" baseline="0"/>
            </a:lvl1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Title 1"/>
          <p:cNvSpPr>
            <a:spLocks noGrp="1"/>
          </p:cNvSpPr>
          <p:nvPr>
            <p:ph type="title"/>
          </p:nvPr>
        </p:nvSpPr>
        <p:spPr>
          <a:xfrm>
            <a:off x="457200" y="253998"/>
            <a:ext cx="6542808" cy="857250"/>
          </a:xfrm>
        </p:spPr>
        <p:txBody>
          <a:bodyPr/>
          <a:lstStyle/>
          <a:p>
            <a:r>
              <a:rPr lang="en-US" smtClean="0"/>
              <a:t>Click to edit Master title style</a:t>
            </a:r>
            <a:endParaRPr lang="en-US"/>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13125227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End">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5072063"/>
            <a:ext cx="9155430" cy="93132"/>
          </a:xfrm>
          <a:prstGeom prst="rect">
            <a:avLst/>
          </a:prstGeom>
        </p:spPr>
      </p:pic>
      <p:sp>
        <p:nvSpPr>
          <p:cNvPr id="7" name="Title 1"/>
          <p:cNvSpPr>
            <a:spLocks noGrp="1"/>
          </p:cNvSpPr>
          <p:nvPr>
            <p:ph type="title"/>
          </p:nvPr>
        </p:nvSpPr>
        <p:spPr>
          <a:xfrm>
            <a:off x="457200" y="253998"/>
            <a:ext cx="8229600" cy="857250"/>
          </a:xfrm>
        </p:spPr>
        <p:txBody>
          <a:bodyPr/>
          <a:lstStyle>
            <a:lvl1pPr>
              <a:defRPr>
                <a:solidFill>
                  <a:schemeClr val="bg1"/>
                </a:solidFill>
              </a:defRPr>
            </a:lvl1pPr>
          </a:lstStyle>
          <a:p>
            <a:r>
              <a:rPr lang="en-US" dirty="0" smtClean="0"/>
              <a:t>Click to edit Master title style</a:t>
            </a:r>
            <a:endParaRPr lang="en-US" dirty="0"/>
          </a:p>
        </p:txBody>
      </p:sp>
      <p:sp>
        <p:nvSpPr>
          <p:cNvPr id="8" name="Text Placeholder 3"/>
          <p:cNvSpPr>
            <a:spLocks noGrp="1"/>
          </p:cNvSpPr>
          <p:nvPr>
            <p:ph type="body" sz="quarter" idx="10"/>
          </p:nvPr>
        </p:nvSpPr>
        <p:spPr>
          <a:xfrm>
            <a:off x="446088" y="1262063"/>
            <a:ext cx="8218487" cy="3473450"/>
          </a:xfrm>
        </p:spPr>
        <p:txBody>
          <a:bodyPr/>
          <a:lstStyle>
            <a:lvl1pPr marL="342900" indent="-342900">
              <a:buFont typeface="Wingdings" charset="2"/>
              <a:buChar char="v"/>
              <a:defRPr>
                <a:solidFill>
                  <a:schemeClr val="bg1"/>
                </a:solidFill>
              </a:defRPr>
            </a:lvl1pPr>
            <a:lvl2pPr>
              <a:defRPr>
                <a:solidFill>
                  <a:schemeClr val="bg1"/>
                </a:solidFill>
              </a:defRPr>
            </a:lvl2pPr>
            <a:lvl3pPr>
              <a:defRPr>
                <a:solidFill>
                  <a:schemeClr val="bg1"/>
                </a:solidFill>
              </a:defRPr>
            </a:lvl3pPr>
            <a:lvl4pPr>
              <a:defRPr b="0" i="0">
                <a:solidFill>
                  <a:schemeClr val="bg1"/>
                </a:solidFill>
                <a:latin typeface="Segoe UI Light" charset="0"/>
              </a:defRPr>
            </a:lvl4pPr>
            <a:lvl5pPr>
              <a:defRPr b="0" i="0">
                <a:solidFill>
                  <a:schemeClr val="bg1"/>
                </a:solidFill>
                <a:latin typeface="Segoe UI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91280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3_Title Slide w/o illustration Light">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5072063"/>
            <a:ext cx="9155430" cy="93132"/>
          </a:xfrm>
          <a:prstGeom prst="rect">
            <a:avLst/>
          </a:prstGeom>
        </p:spPr>
      </p:pic>
      <p:sp>
        <p:nvSpPr>
          <p:cNvPr id="5" name="Title 11"/>
          <p:cNvSpPr>
            <a:spLocks noGrp="1"/>
          </p:cNvSpPr>
          <p:nvPr>
            <p:ph type="title"/>
          </p:nvPr>
        </p:nvSpPr>
        <p:spPr>
          <a:xfrm>
            <a:off x="714584" y="1757189"/>
            <a:ext cx="7726261" cy="1318461"/>
          </a:xfrm>
        </p:spPr>
        <p:txBody>
          <a:bodyPr/>
          <a:lstStyle>
            <a:lvl1pPr algn="ctr">
              <a:defRPr sz="3600">
                <a:solidFill>
                  <a:srgbClr val="FFFFFF"/>
                </a:solidFill>
                <a:latin typeface="Segoe UI Light"/>
                <a:cs typeface="Segoe UI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783629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ftContent">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457200" y="1209791"/>
            <a:ext cx="4389649" cy="3200400"/>
          </a:xfrm>
        </p:spPr>
        <p:txBody>
          <a:bodyPr/>
          <a:lstStyle>
            <a:lvl1pPr eaLnBrk="1" hangingPunct="1">
              <a:spcBef>
                <a:spcPct val="20000"/>
              </a:spcBef>
              <a:buFont typeface="Wingdings" charset="0"/>
              <a:buNone/>
              <a:defRPr sz="2000" baseline="0"/>
            </a:lvl1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Title 1"/>
          <p:cNvSpPr>
            <a:spLocks noGrp="1"/>
          </p:cNvSpPr>
          <p:nvPr>
            <p:ph type="title"/>
          </p:nvPr>
        </p:nvSpPr>
        <p:spPr>
          <a:xfrm>
            <a:off x="457200" y="253998"/>
            <a:ext cx="6542808" cy="857250"/>
          </a:xfrm>
        </p:spPr>
        <p:txBody>
          <a:bodyPr/>
          <a:lstStyle/>
          <a:p>
            <a:r>
              <a:rPr lang="en-US" smtClean="0"/>
              <a:t>Click to edit Master title style</a:t>
            </a:r>
            <a:endParaRPr lang="en-US"/>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60432420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LeftContentWithImage">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457200" y="1209791"/>
            <a:ext cx="4389649" cy="3200400"/>
          </a:xfrm>
        </p:spPr>
        <p:txBody>
          <a:bodyPr/>
          <a:lstStyle>
            <a:lvl1pPr marL="0" indent="0" eaLnBrk="1" hangingPunct="1">
              <a:spcBef>
                <a:spcPct val="20000"/>
              </a:spcBef>
              <a:buFont typeface="Wingdings" charset="0"/>
              <a:buNone/>
              <a:defRPr sz="2000" baseline="0"/>
            </a:lvl1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1" hasCustomPrompt="1"/>
          </p:nvPr>
        </p:nvSpPr>
        <p:spPr bwMode="auto">
          <a:xfrm>
            <a:off x="4846849" y="1"/>
            <a:ext cx="4299505" cy="5143500"/>
          </a:xfrm>
          <a:custGeom>
            <a:avLst/>
            <a:gdLst>
              <a:gd name="connsiteX0" fmla="*/ 0 w 3886200"/>
              <a:gd name="connsiteY0" fmla="*/ 5143499 h 5143499"/>
              <a:gd name="connsiteX1" fmla="*/ 971550 w 3886200"/>
              <a:gd name="connsiteY1" fmla="*/ 0 h 5143499"/>
              <a:gd name="connsiteX2" fmla="*/ 3886200 w 3886200"/>
              <a:gd name="connsiteY2" fmla="*/ 0 h 5143499"/>
              <a:gd name="connsiteX3" fmla="*/ 2914650 w 3886200"/>
              <a:gd name="connsiteY3" fmla="*/ 5143499 h 5143499"/>
              <a:gd name="connsiteX4" fmla="*/ 0 w 3886200"/>
              <a:gd name="connsiteY4" fmla="*/ 5143499 h 5143499"/>
              <a:gd name="connsiteX0" fmla="*/ 0 w 3896346"/>
              <a:gd name="connsiteY0" fmla="*/ 5143499 h 5151291"/>
              <a:gd name="connsiteX1" fmla="*/ 971550 w 3896346"/>
              <a:gd name="connsiteY1" fmla="*/ 0 h 5151291"/>
              <a:gd name="connsiteX2" fmla="*/ 3886200 w 3896346"/>
              <a:gd name="connsiteY2" fmla="*/ 0 h 5151291"/>
              <a:gd name="connsiteX3" fmla="*/ 3896346 w 3896346"/>
              <a:gd name="connsiteY3" fmla="*/ 5151291 h 5151291"/>
              <a:gd name="connsiteX4" fmla="*/ 0 w 3896346"/>
              <a:gd name="connsiteY4" fmla="*/ 5143499 h 5151291"/>
              <a:gd name="connsiteX0" fmla="*/ 0 w 3888554"/>
              <a:gd name="connsiteY0" fmla="*/ 5143499 h 5143499"/>
              <a:gd name="connsiteX1" fmla="*/ 971550 w 3888554"/>
              <a:gd name="connsiteY1" fmla="*/ 0 h 5143499"/>
              <a:gd name="connsiteX2" fmla="*/ 3886200 w 3888554"/>
              <a:gd name="connsiteY2" fmla="*/ 0 h 5143499"/>
              <a:gd name="connsiteX3" fmla="*/ 3888554 w 3888554"/>
              <a:gd name="connsiteY3" fmla="*/ 5120125 h 5143499"/>
              <a:gd name="connsiteX4" fmla="*/ 0 w 3888554"/>
              <a:gd name="connsiteY4" fmla="*/ 5143499 h 5143499"/>
              <a:gd name="connsiteX0" fmla="*/ 0 w 3888554"/>
              <a:gd name="connsiteY0" fmla="*/ 5143499 h 5143500"/>
              <a:gd name="connsiteX1" fmla="*/ 971550 w 3888554"/>
              <a:gd name="connsiteY1" fmla="*/ 0 h 5143500"/>
              <a:gd name="connsiteX2" fmla="*/ 3886200 w 3888554"/>
              <a:gd name="connsiteY2" fmla="*/ 0 h 5143500"/>
              <a:gd name="connsiteX3" fmla="*/ 3888554 w 3888554"/>
              <a:gd name="connsiteY3" fmla="*/ 5143500 h 5143500"/>
              <a:gd name="connsiteX4" fmla="*/ 0 w 3888554"/>
              <a:gd name="connsiteY4" fmla="*/ 5143499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554" h="5143500">
                <a:moveTo>
                  <a:pt x="0" y="5143499"/>
                </a:moveTo>
                <a:lnTo>
                  <a:pt x="971550" y="0"/>
                </a:lnTo>
                <a:lnTo>
                  <a:pt x="3886200" y="0"/>
                </a:lnTo>
                <a:cubicBezTo>
                  <a:pt x="3886985" y="1706708"/>
                  <a:pt x="3887769" y="3436792"/>
                  <a:pt x="3888554" y="5143500"/>
                </a:cubicBezTo>
                <a:lnTo>
                  <a:pt x="0" y="5143499"/>
                </a:lnTo>
                <a:close/>
              </a:path>
            </a:pathLst>
          </a:custGeom>
          <a:solidFill>
            <a:schemeClr val="accent1"/>
          </a:solidFill>
          <a:ln>
            <a:noFill/>
          </a:ln>
          <a:extLst>
            <a:ext uri="{FAA26D3D-D897-4be2-8F04-BA451C77F1D7}">
              <ma14:placeholderFlag xmlns:ma14="http://schemas.microsoft.com/office/mac/drawingml/2011/main" val="1"/>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marL="0" indent="0" algn="ctr">
              <a:buNone/>
              <a:defRPr baseline="0">
                <a:solidFill>
                  <a:srgbClr val="FFFFFF"/>
                </a:solidFill>
              </a:defRPr>
            </a:lvl1pPr>
          </a:lstStyle>
          <a:p>
            <a:r>
              <a:rPr lang="en-US" dirty="0" smtClean="0"/>
              <a:t>Picture Goes Here</a:t>
            </a:r>
            <a:endParaRPr lang="en-US" dirty="0"/>
          </a:p>
        </p:txBody>
      </p:sp>
      <p:sp>
        <p:nvSpPr>
          <p:cNvPr id="8" name="Title 1"/>
          <p:cNvSpPr>
            <a:spLocks noGrp="1"/>
          </p:cNvSpPr>
          <p:nvPr>
            <p:ph type="title"/>
          </p:nvPr>
        </p:nvSpPr>
        <p:spPr>
          <a:xfrm>
            <a:off x="457200" y="253998"/>
            <a:ext cx="6542808" cy="8572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09361926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ode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57200" y="1209791"/>
            <a:ext cx="8229600" cy="113336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8" name="Title 1"/>
          <p:cNvSpPr>
            <a:spLocks noGrp="1"/>
          </p:cNvSpPr>
          <p:nvPr>
            <p:ph type="title"/>
          </p:nvPr>
        </p:nvSpPr>
        <p:spPr>
          <a:xfrm>
            <a:off x="457200" y="253998"/>
            <a:ext cx="8229600" cy="857250"/>
          </a:xfrm>
        </p:spPr>
        <p:txBody>
          <a:bodyPr/>
          <a:lstStyle/>
          <a:p>
            <a:r>
              <a:rPr lang="en-US" dirty="0"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93949798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2_Demonstration">
    <p:bg>
      <p:bgPr>
        <a:gradFill>
          <a:gsLst>
            <a:gs pos="100000">
              <a:srgbClr val="D2570F"/>
            </a:gs>
            <a:gs pos="84000">
              <a:srgbClr val="A24109"/>
            </a:gs>
          </a:gsLst>
          <a:lin ang="5400000" scaled="1"/>
        </a:gradFill>
        <a:effectLst/>
      </p:bgPr>
    </p:bg>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55245" y="2999651"/>
            <a:ext cx="8233509" cy="731116"/>
          </a:xfrm>
        </p:spPr>
        <p:txBody>
          <a:bodyPr/>
          <a:lstStyle>
            <a:lvl1pPr marL="0" indent="0" algn="ctr">
              <a:buNone/>
              <a:defRPr sz="2000">
                <a:solidFill>
                  <a:srgbClr val="FFFFFF"/>
                </a:solidFill>
                <a:latin typeface="Segoe UI Light"/>
                <a:cs typeface="Segoe UI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3" name="Title 1"/>
          <p:cNvSpPr>
            <a:spLocks noGrp="1"/>
          </p:cNvSpPr>
          <p:nvPr>
            <p:ph type="title"/>
          </p:nvPr>
        </p:nvSpPr>
        <p:spPr>
          <a:xfrm>
            <a:off x="455246" y="1747672"/>
            <a:ext cx="8233509" cy="1119039"/>
          </a:xfrm>
        </p:spPr>
        <p:txBody>
          <a:bodyPr/>
          <a:lstStyle>
            <a:lvl1pPr algn="ctr">
              <a:defRPr sz="4000" b="0">
                <a:solidFill>
                  <a:srgbClr val="FFFFFF"/>
                </a:solidFill>
                <a:latin typeface="Segoe UI Light"/>
                <a:cs typeface="Segoe UI Light"/>
              </a:defRPr>
            </a:lvl1pPr>
          </a:lstStyle>
          <a:p>
            <a:r>
              <a:rPr lang="en-US" dirty="0" smtClean="0"/>
              <a:t>Click to edit Master title style</a:t>
            </a:r>
            <a:endParaRPr lang="en-US" dirty="0"/>
          </a:p>
        </p:txBody>
      </p:sp>
      <p:grpSp>
        <p:nvGrpSpPr>
          <p:cNvPr id="7" name="Group 6"/>
          <p:cNvGrpSpPr/>
          <p:nvPr userDrawn="1"/>
        </p:nvGrpSpPr>
        <p:grpSpPr>
          <a:xfrm rot="16200000">
            <a:off x="6935223" y="-863981"/>
            <a:ext cx="1738927" cy="3016433"/>
            <a:chOff x="950060" y="449430"/>
            <a:chExt cx="1738927" cy="3016433"/>
          </a:xfrm>
        </p:grpSpPr>
        <p:sp>
          <p:nvSpPr>
            <p:cNvPr id="11" name="Rectangle 10"/>
            <p:cNvSpPr/>
            <p:nvPr userDrawn="1"/>
          </p:nvSpPr>
          <p:spPr>
            <a:xfrm>
              <a:off x="2149719" y="288393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2" name="Rectangle 11"/>
            <p:cNvSpPr/>
            <p:nvPr userDrawn="1"/>
          </p:nvSpPr>
          <p:spPr>
            <a:xfrm>
              <a:off x="2177075"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5" name="Rectangle 14"/>
            <p:cNvSpPr/>
            <p:nvPr userDrawn="1"/>
          </p:nvSpPr>
          <p:spPr>
            <a:xfrm>
              <a:off x="1544033" y="292837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6" name="Rectangle 15"/>
            <p:cNvSpPr/>
            <p:nvPr userDrawn="1"/>
          </p:nvSpPr>
          <p:spPr>
            <a:xfrm>
              <a:off x="1882043"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7" name="Rectangle 16"/>
            <p:cNvSpPr/>
            <p:nvPr userDrawn="1"/>
          </p:nvSpPr>
          <p:spPr>
            <a:xfrm>
              <a:off x="2186844" y="2958184"/>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8" name="Rectangle 17"/>
            <p:cNvSpPr/>
            <p:nvPr userDrawn="1"/>
          </p:nvSpPr>
          <p:spPr>
            <a:xfrm>
              <a:off x="1958244" y="2735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9" name="Rectangle 18"/>
            <p:cNvSpPr/>
            <p:nvPr userDrawn="1"/>
          </p:nvSpPr>
          <p:spPr>
            <a:xfrm>
              <a:off x="2001225" y="308078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0" name="Rectangle 19"/>
            <p:cNvSpPr/>
            <p:nvPr userDrawn="1"/>
          </p:nvSpPr>
          <p:spPr>
            <a:xfrm>
              <a:off x="1665167" y="273544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1" name="Rectangle 20"/>
            <p:cNvSpPr/>
            <p:nvPr userDrawn="1"/>
          </p:nvSpPr>
          <p:spPr>
            <a:xfrm>
              <a:off x="1776540" y="280185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2" name="Rectangle 21"/>
            <p:cNvSpPr/>
            <p:nvPr userDrawn="1"/>
          </p:nvSpPr>
          <p:spPr>
            <a:xfrm>
              <a:off x="2528769" y="228605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3" name="Rectangle 22"/>
            <p:cNvSpPr/>
            <p:nvPr userDrawn="1"/>
          </p:nvSpPr>
          <p:spPr>
            <a:xfrm>
              <a:off x="2474063" y="221962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4" name="Rectangle 23"/>
            <p:cNvSpPr/>
            <p:nvPr userDrawn="1"/>
          </p:nvSpPr>
          <p:spPr>
            <a:xfrm>
              <a:off x="2298213" y="22938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5" name="Rectangle 24"/>
            <p:cNvSpPr/>
            <p:nvPr userDrawn="1"/>
          </p:nvSpPr>
          <p:spPr>
            <a:xfrm>
              <a:off x="2165351" y="224158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6" name="Rectangle 25"/>
            <p:cNvSpPr/>
            <p:nvPr userDrawn="1"/>
          </p:nvSpPr>
          <p:spPr>
            <a:xfrm>
              <a:off x="1878135" y="2271898"/>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7" name="Rectangle 26"/>
            <p:cNvSpPr/>
            <p:nvPr userDrawn="1"/>
          </p:nvSpPr>
          <p:spPr>
            <a:xfrm>
              <a:off x="2505321" y="2481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8" name="Rectangle 27"/>
            <p:cNvSpPr/>
            <p:nvPr userDrawn="1"/>
          </p:nvSpPr>
          <p:spPr>
            <a:xfrm>
              <a:off x="200513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9" name="Rectangle 28"/>
            <p:cNvSpPr/>
            <p:nvPr userDrawn="1"/>
          </p:nvSpPr>
          <p:spPr>
            <a:xfrm>
              <a:off x="229821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0" name="Rectangle 29"/>
            <p:cNvSpPr/>
            <p:nvPr userDrawn="1"/>
          </p:nvSpPr>
          <p:spPr>
            <a:xfrm>
              <a:off x="1569423" y="237983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1" name="Rectangle 30"/>
            <p:cNvSpPr/>
            <p:nvPr userDrawn="1"/>
          </p:nvSpPr>
          <p:spPr>
            <a:xfrm>
              <a:off x="1721825" y="25283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2" name="Rectangle 31"/>
            <p:cNvSpPr/>
            <p:nvPr userDrawn="1"/>
          </p:nvSpPr>
          <p:spPr>
            <a:xfrm>
              <a:off x="1973876" y="252051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3" name="Rectangle 32"/>
            <p:cNvSpPr/>
            <p:nvPr userDrawn="1"/>
          </p:nvSpPr>
          <p:spPr>
            <a:xfrm>
              <a:off x="2229828" y="2457987"/>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4" name="Rectangle 33"/>
            <p:cNvSpPr/>
            <p:nvPr userDrawn="1"/>
          </p:nvSpPr>
          <p:spPr>
            <a:xfrm>
              <a:off x="1389675" y="1816610"/>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5" name="Rectangle 34"/>
            <p:cNvSpPr/>
            <p:nvPr userDrawn="1"/>
          </p:nvSpPr>
          <p:spPr>
            <a:xfrm>
              <a:off x="1309566"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6" name="Rectangle 35"/>
            <p:cNvSpPr/>
            <p:nvPr userDrawn="1"/>
          </p:nvSpPr>
          <p:spPr>
            <a:xfrm>
              <a:off x="1563573"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7" name="Rectangle 36"/>
            <p:cNvSpPr/>
            <p:nvPr userDrawn="1"/>
          </p:nvSpPr>
          <p:spPr>
            <a:xfrm>
              <a:off x="1544033" y="162026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8" name="Rectangle 37"/>
            <p:cNvSpPr/>
            <p:nvPr userDrawn="1"/>
          </p:nvSpPr>
          <p:spPr>
            <a:xfrm>
              <a:off x="1612414"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9" name="Rectangle 38"/>
            <p:cNvSpPr/>
            <p:nvPr userDrawn="1"/>
          </p:nvSpPr>
          <p:spPr>
            <a:xfrm>
              <a:off x="1897675"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0" name="Rectangle 39"/>
            <p:cNvSpPr/>
            <p:nvPr userDrawn="1"/>
          </p:nvSpPr>
          <p:spPr>
            <a:xfrm>
              <a:off x="2077426"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1" name="Rectangle 40"/>
            <p:cNvSpPr/>
            <p:nvPr userDrawn="1"/>
          </p:nvSpPr>
          <p:spPr>
            <a:xfrm>
              <a:off x="2319710"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2" name="Rectangle 41"/>
            <p:cNvSpPr/>
            <p:nvPr userDrawn="1"/>
          </p:nvSpPr>
          <p:spPr>
            <a:xfrm>
              <a:off x="1237272" y="1656391"/>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3" name="Rectangle 42"/>
            <p:cNvSpPr/>
            <p:nvPr userDrawn="1"/>
          </p:nvSpPr>
          <p:spPr>
            <a:xfrm>
              <a:off x="950060" y="16681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4" name="Rectangle 43"/>
            <p:cNvSpPr/>
            <p:nvPr userDrawn="1"/>
          </p:nvSpPr>
          <p:spPr>
            <a:xfrm>
              <a:off x="961784" y="109664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5" name="Rectangle 44"/>
            <p:cNvSpPr/>
            <p:nvPr userDrawn="1"/>
          </p:nvSpPr>
          <p:spPr>
            <a:xfrm>
              <a:off x="1122002" y="1259299"/>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6" name="Rectangle 45"/>
            <p:cNvSpPr/>
            <p:nvPr userDrawn="1"/>
          </p:nvSpPr>
          <p:spPr>
            <a:xfrm>
              <a:off x="1397490" y="125686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7" name="Rectangle 46"/>
            <p:cNvSpPr/>
            <p:nvPr userDrawn="1"/>
          </p:nvSpPr>
          <p:spPr>
            <a:xfrm>
              <a:off x="1077054" y="146637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8" name="Rectangle 47"/>
            <p:cNvSpPr/>
            <p:nvPr userDrawn="1"/>
          </p:nvSpPr>
          <p:spPr>
            <a:xfrm>
              <a:off x="1188429" y="154210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9" name="Rectangle 48"/>
            <p:cNvSpPr/>
            <p:nvPr userDrawn="1"/>
          </p:nvSpPr>
          <p:spPr>
            <a:xfrm>
              <a:off x="1333013" y="146785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0" name="Rectangle 49"/>
            <p:cNvSpPr/>
            <p:nvPr userDrawn="1"/>
          </p:nvSpPr>
          <p:spPr>
            <a:xfrm>
              <a:off x="1672983" y="103898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1" name="Rectangle 50"/>
            <p:cNvSpPr/>
            <p:nvPr userDrawn="1"/>
          </p:nvSpPr>
          <p:spPr>
            <a:xfrm>
              <a:off x="1631955"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2" name="Rectangle 51"/>
            <p:cNvSpPr/>
            <p:nvPr userDrawn="1"/>
          </p:nvSpPr>
          <p:spPr>
            <a:xfrm>
              <a:off x="1889852" y="95691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3" name="Rectangle 52"/>
            <p:cNvSpPr/>
            <p:nvPr userDrawn="1"/>
          </p:nvSpPr>
          <p:spPr>
            <a:xfrm>
              <a:off x="1565515" y="99990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4" name="Rectangle 53"/>
            <p:cNvSpPr/>
            <p:nvPr userDrawn="1"/>
          </p:nvSpPr>
          <p:spPr>
            <a:xfrm>
              <a:off x="1936758" y="103655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5" name="Rectangle 54"/>
            <p:cNvSpPr/>
            <p:nvPr userDrawn="1"/>
          </p:nvSpPr>
          <p:spPr>
            <a:xfrm>
              <a:off x="1921116"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6" name="Rectangle 55"/>
            <p:cNvSpPr/>
            <p:nvPr userDrawn="1"/>
          </p:nvSpPr>
          <p:spPr>
            <a:xfrm>
              <a:off x="1270498" y="102239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7" name="Rectangle 56"/>
            <p:cNvSpPr/>
            <p:nvPr userDrawn="1"/>
          </p:nvSpPr>
          <p:spPr>
            <a:xfrm>
              <a:off x="1336921"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8" name="Rectangle 57"/>
            <p:cNvSpPr/>
            <p:nvPr userDrawn="1"/>
          </p:nvSpPr>
          <p:spPr>
            <a:xfrm>
              <a:off x="1452196"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9" name="Rectangle 58"/>
            <p:cNvSpPr/>
            <p:nvPr userDrawn="1"/>
          </p:nvSpPr>
          <p:spPr>
            <a:xfrm>
              <a:off x="1409214"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0" name="Rectangle 59"/>
            <p:cNvSpPr/>
            <p:nvPr userDrawn="1"/>
          </p:nvSpPr>
          <p:spPr>
            <a:xfrm>
              <a:off x="1729634"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1" name="Rectangle 60"/>
            <p:cNvSpPr/>
            <p:nvPr userDrawn="1"/>
          </p:nvSpPr>
          <p:spPr>
            <a:xfrm>
              <a:off x="1692530"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2" name="Rectangle 61"/>
            <p:cNvSpPr/>
            <p:nvPr userDrawn="1"/>
          </p:nvSpPr>
          <p:spPr>
            <a:xfrm>
              <a:off x="1309566" y="44943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3" name="Rectangle 62"/>
            <p:cNvSpPr/>
            <p:nvPr userDrawn="1"/>
          </p:nvSpPr>
          <p:spPr>
            <a:xfrm>
              <a:off x="1516673" y="87337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4" name="Rectangle 63"/>
            <p:cNvSpPr/>
            <p:nvPr userDrawn="1"/>
          </p:nvSpPr>
          <p:spPr>
            <a:xfrm>
              <a:off x="2378322" y="331736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5" name="Rectangle 64"/>
            <p:cNvSpPr/>
            <p:nvPr userDrawn="1"/>
          </p:nvSpPr>
          <p:spPr>
            <a:xfrm>
              <a:off x="2378322" y="2949992"/>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6" name="Rectangle 65"/>
            <p:cNvSpPr/>
            <p:nvPr userDrawn="1"/>
          </p:nvSpPr>
          <p:spPr>
            <a:xfrm>
              <a:off x="2239601" y="323655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7" name="Rectangle 66"/>
            <p:cNvSpPr/>
            <p:nvPr userDrawn="1"/>
          </p:nvSpPr>
          <p:spPr>
            <a:xfrm>
              <a:off x="2390046" y="1984495"/>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8" name="Rectangle 67"/>
            <p:cNvSpPr/>
            <p:nvPr userDrawn="1"/>
          </p:nvSpPr>
          <p:spPr>
            <a:xfrm>
              <a:off x="2016857" y="122149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9" name="Rectangle 68"/>
            <p:cNvSpPr/>
            <p:nvPr userDrawn="1"/>
          </p:nvSpPr>
          <p:spPr>
            <a:xfrm>
              <a:off x="2355520" y="277987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70" name="Rectangle 69"/>
            <p:cNvSpPr/>
            <p:nvPr userDrawn="1"/>
          </p:nvSpPr>
          <p:spPr>
            <a:xfrm>
              <a:off x="2355520" y="253223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grpSp>
    </p:spTree>
    <p:extLst>
      <p:ext uri="{BB962C8B-B14F-4D97-AF65-F5344CB8AC3E}">
        <p14:creationId xmlns:p14="http://schemas.microsoft.com/office/powerpoint/2010/main" val="1842911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2_Section Heading">
    <p:bg>
      <p:bgPr>
        <a:gradFill>
          <a:gsLst>
            <a:gs pos="100000">
              <a:schemeClr val="accent1">
                <a:lumMod val="75000"/>
              </a:schemeClr>
            </a:gs>
            <a:gs pos="85000">
              <a:schemeClr val="accent1">
                <a:lumMod val="50000"/>
              </a:schemeClr>
            </a:gs>
          </a:gsLst>
          <a:lin ang="5400000" scaled="1"/>
        </a:gradFill>
        <a:effectLst/>
      </p:bgPr>
    </p:bg>
    <p:spTree>
      <p:nvGrpSpPr>
        <p:cNvPr id="1" name=""/>
        <p:cNvGrpSpPr/>
        <p:nvPr/>
      </p:nvGrpSpPr>
      <p:grpSpPr>
        <a:xfrm>
          <a:off x="0" y="0"/>
          <a:ext cx="0" cy="0"/>
          <a:chOff x="0" y="0"/>
          <a:chExt cx="0" cy="0"/>
        </a:xfrm>
      </p:grpSpPr>
      <p:grpSp>
        <p:nvGrpSpPr>
          <p:cNvPr id="2" name="Group 1"/>
          <p:cNvGrpSpPr/>
          <p:nvPr userDrawn="1"/>
        </p:nvGrpSpPr>
        <p:grpSpPr>
          <a:xfrm rot="16200000">
            <a:off x="6935223" y="-863981"/>
            <a:ext cx="1738927" cy="3016433"/>
            <a:chOff x="950060" y="449430"/>
            <a:chExt cx="1738927" cy="3016433"/>
          </a:xfrm>
        </p:grpSpPr>
        <p:sp>
          <p:nvSpPr>
            <p:cNvPr id="7" name="Rectangle 6"/>
            <p:cNvSpPr/>
            <p:nvPr userDrawn="1"/>
          </p:nvSpPr>
          <p:spPr>
            <a:xfrm>
              <a:off x="2149719" y="288393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1" name="Rectangle 10"/>
            <p:cNvSpPr/>
            <p:nvPr userDrawn="1"/>
          </p:nvSpPr>
          <p:spPr>
            <a:xfrm>
              <a:off x="2177075"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2" name="Rectangle 11"/>
            <p:cNvSpPr/>
            <p:nvPr userDrawn="1"/>
          </p:nvSpPr>
          <p:spPr>
            <a:xfrm>
              <a:off x="1544033" y="292837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5" name="Rectangle 14"/>
            <p:cNvSpPr/>
            <p:nvPr userDrawn="1"/>
          </p:nvSpPr>
          <p:spPr>
            <a:xfrm>
              <a:off x="1882043"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6" name="Rectangle 15"/>
            <p:cNvSpPr/>
            <p:nvPr userDrawn="1"/>
          </p:nvSpPr>
          <p:spPr>
            <a:xfrm>
              <a:off x="2186844" y="2958184"/>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7" name="Rectangle 16"/>
            <p:cNvSpPr/>
            <p:nvPr userDrawn="1"/>
          </p:nvSpPr>
          <p:spPr>
            <a:xfrm>
              <a:off x="1958244" y="2735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8" name="Rectangle 17"/>
            <p:cNvSpPr/>
            <p:nvPr userDrawn="1"/>
          </p:nvSpPr>
          <p:spPr>
            <a:xfrm>
              <a:off x="2001225" y="308078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9" name="Rectangle 18"/>
            <p:cNvSpPr/>
            <p:nvPr userDrawn="1"/>
          </p:nvSpPr>
          <p:spPr>
            <a:xfrm>
              <a:off x="1665167" y="273544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0" name="Rectangle 19"/>
            <p:cNvSpPr/>
            <p:nvPr userDrawn="1"/>
          </p:nvSpPr>
          <p:spPr>
            <a:xfrm>
              <a:off x="1776540" y="280185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1" name="Rectangle 20"/>
            <p:cNvSpPr/>
            <p:nvPr userDrawn="1"/>
          </p:nvSpPr>
          <p:spPr>
            <a:xfrm>
              <a:off x="2528769" y="228605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2" name="Rectangle 21"/>
            <p:cNvSpPr/>
            <p:nvPr userDrawn="1"/>
          </p:nvSpPr>
          <p:spPr>
            <a:xfrm>
              <a:off x="2474063" y="221962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3" name="Rectangle 22"/>
            <p:cNvSpPr/>
            <p:nvPr userDrawn="1"/>
          </p:nvSpPr>
          <p:spPr>
            <a:xfrm>
              <a:off x="2298213" y="22938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4" name="Rectangle 23"/>
            <p:cNvSpPr/>
            <p:nvPr userDrawn="1"/>
          </p:nvSpPr>
          <p:spPr>
            <a:xfrm>
              <a:off x="2165351" y="224158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5" name="Rectangle 24"/>
            <p:cNvSpPr/>
            <p:nvPr userDrawn="1"/>
          </p:nvSpPr>
          <p:spPr>
            <a:xfrm>
              <a:off x="1878135" y="2271898"/>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6" name="Rectangle 25"/>
            <p:cNvSpPr/>
            <p:nvPr userDrawn="1"/>
          </p:nvSpPr>
          <p:spPr>
            <a:xfrm>
              <a:off x="2505321" y="2481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7" name="Rectangle 26"/>
            <p:cNvSpPr/>
            <p:nvPr userDrawn="1"/>
          </p:nvSpPr>
          <p:spPr>
            <a:xfrm>
              <a:off x="200513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8" name="Rectangle 27"/>
            <p:cNvSpPr/>
            <p:nvPr userDrawn="1"/>
          </p:nvSpPr>
          <p:spPr>
            <a:xfrm>
              <a:off x="229821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9" name="Rectangle 28"/>
            <p:cNvSpPr/>
            <p:nvPr userDrawn="1"/>
          </p:nvSpPr>
          <p:spPr>
            <a:xfrm>
              <a:off x="1569423" y="237983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0" name="Rectangle 29"/>
            <p:cNvSpPr/>
            <p:nvPr userDrawn="1"/>
          </p:nvSpPr>
          <p:spPr>
            <a:xfrm>
              <a:off x="1721825" y="25283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1" name="Rectangle 30"/>
            <p:cNvSpPr/>
            <p:nvPr userDrawn="1"/>
          </p:nvSpPr>
          <p:spPr>
            <a:xfrm>
              <a:off x="1973876" y="252051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2" name="Rectangle 31"/>
            <p:cNvSpPr/>
            <p:nvPr userDrawn="1"/>
          </p:nvSpPr>
          <p:spPr>
            <a:xfrm>
              <a:off x="2229828" y="2457987"/>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3" name="Rectangle 32"/>
            <p:cNvSpPr/>
            <p:nvPr userDrawn="1"/>
          </p:nvSpPr>
          <p:spPr>
            <a:xfrm>
              <a:off x="1389675" y="1816610"/>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4" name="Rectangle 33"/>
            <p:cNvSpPr/>
            <p:nvPr userDrawn="1"/>
          </p:nvSpPr>
          <p:spPr>
            <a:xfrm>
              <a:off x="1309566"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5" name="Rectangle 34"/>
            <p:cNvSpPr/>
            <p:nvPr userDrawn="1"/>
          </p:nvSpPr>
          <p:spPr>
            <a:xfrm>
              <a:off x="1563573"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6" name="Rectangle 35"/>
            <p:cNvSpPr/>
            <p:nvPr userDrawn="1"/>
          </p:nvSpPr>
          <p:spPr>
            <a:xfrm>
              <a:off x="1544033" y="162026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7" name="Rectangle 36"/>
            <p:cNvSpPr/>
            <p:nvPr userDrawn="1"/>
          </p:nvSpPr>
          <p:spPr>
            <a:xfrm>
              <a:off x="1612414"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8" name="Rectangle 37"/>
            <p:cNvSpPr/>
            <p:nvPr userDrawn="1"/>
          </p:nvSpPr>
          <p:spPr>
            <a:xfrm>
              <a:off x="1897675"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9" name="Rectangle 38"/>
            <p:cNvSpPr/>
            <p:nvPr userDrawn="1"/>
          </p:nvSpPr>
          <p:spPr>
            <a:xfrm>
              <a:off x="2077426"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0" name="Rectangle 39"/>
            <p:cNvSpPr/>
            <p:nvPr userDrawn="1"/>
          </p:nvSpPr>
          <p:spPr>
            <a:xfrm>
              <a:off x="2319710"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1" name="Rectangle 40"/>
            <p:cNvSpPr/>
            <p:nvPr userDrawn="1"/>
          </p:nvSpPr>
          <p:spPr>
            <a:xfrm>
              <a:off x="1237272" y="1656391"/>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2" name="Rectangle 41"/>
            <p:cNvSpPr/>
            <p:nvPr userDrawn="1"/>
          </p:nvSpPr>
          <p:spPr>
            <a:xfrm>
              <a:off x="950060" y="16681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3" name="Rectangle 42"/>
            <p:cNvSpPr/>
            <p:nvPr userDrawn="1"/>
          </p:nvSpPr>
          <p:spPr>
            <a:xfrm>
              <a:off x="961784" y="109664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4" name="Rectangle 43"/>
            <p:cNvSpPr/>
            <p:nvPr userDrawn="1"/>
          </p:nvSpPr>
          <p:spPr>
            <a:xfrm>
              <a:off x="1122002" y="1259299"/>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5" name="Rectangle 44"/>
            <p:cNvSpPr/>
            <p:nvPr userDrawn="1"/>
          </p:nvSpPr>
          <p:spPr>
            <a:xfrm>
              <a:off x="1397490" y="125686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6" name="Rectangle 45"/>
            <p:cNvSpPr/>
            <p:nvPr userDrawn="1"/>
          </p:nvSpPr>
          <p:spPr>
            <a:xfrm>
              <a:off x="1077054" y="146637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7" name="Rectangle 46"/>
            <p:cNvSpPr/>
            <p:nvPr userDrawn="1"/>
          </p:nvSpPr>
          <p:spPr>
            <a:xfrm>
              <a:off x="1188429" y="154210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8" name="Rectangle 47"/>
            <p:cNvSpPr/>
            <p:nvPr userDrawn="1"/>
          </p:nvSpPr>
          <p:spPr>
            <a:xfrm>
              <a:off x="1333013" y="146785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9" name="Rectangle 48"/>
            <p:cNvSpPr/>
            <p:nvPr userDrawn="1"/>
          </p:nvSpPr>
          <p:spPr>
            <a:xfrm>
              <a:off x="1672983" y="103898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0" name="Rectangle 49"/>
            <p:cNvSpPr/>
            <p:nvPr userDrawn="1"/>
          </p:nvSpPr>
          <p:spPr>
            <a:xfrm>
              <a:off x="1631955"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1" name="Rectangle 50"/>
            <p:cNvSpPr/>
            <p:nvPr userDrawn="1"/>
          </p:nvSpPr>
          <p:spPr>
            <a:xfrm>
              <a:off x="1889852" y="95691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2" name="Rectangle 51"/>
            <p:cNvSpPr/>
            <p:nvPr userDrawn="1"/>
          </p:nvSpPr>
          <p:spPr>
            <a:xfrm>
              <a:off x="1565515" y="99990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3" name="Rectangle 52"/>
            <p:cNvSpPr/>
            <p:nvPr userDrawn="1"/>
          </p:nvSpPr>
          <p:spPr>
            <a:xfrm>
              <a:off x="1936758" y="103655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4" name="Rectangle 53"/>
            <p:cNvSpPr/>
            <p:nvPr userDrawn="1"/>
          </p:nvSpPr>
          <p:spPr>
            <a:xfrm>
              <a:off x="1921116"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5" name="Rectangle 54"/>
            <p:cNvSpPr/>
            <p:nvPr userDrawn="1"/>
          </p:nvSpPr>
          <p:spPr>
            <a:xfrm>
              <a:off x="1270498" y="102239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6" name="Rectangle 55"/>
            <p:cNvSpPr/>
            <p:nvPr userDrawn="1"/>
          </p:nvSpPr>
          <p:spPr>
            <a:xfrm>
              <a:off x="1336921"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7" name="Rectangle 56"/>
            <p:cNvSpPr/>
            <p:nvPr userDrawn="1"/>
          </p:nvSpPr>
          <p:spPr>
            <a:xfrm>
              <a:off x="1452196"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8" name="Rectangle 57"/>
            <p:cNvSpPr/>
            <p:nvPr userDrawn="1"/>
          </p:nvSpPr>
          <p:spPr>
            <a:xfrm>
              <a:off x="1409214"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9" name="Rectangle 58"/>
            <p:cNvSpPr/>
            <p:nvPr userDrawn="1"/>
          </p:nvSpPr>
          <p:spPr>
            <a:xfrm>
              <a:off x="1729634"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0" name="Rectangle 59"/>
            <p:cNvSpPr/>
            <p:nvPr userDrawn="1"/>
          </p:nvSpPr>
          <p:spPr>
            <a:xfrm>
              <a:off x="1692530"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1" name="Rectangle 60"/>
            <p:cNvSpPr/>
            <p:nvPr userDrawn="1"/>
          </p:nvSpPr>
          <p:spPr>
            <a:xfrm>
              <a:off x="1309566" y="44943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2" name="Rectangle 61"/>
            <p:cNvSpPr/>
            <p:nvPr userDrawn="1"/>
          </p:nvSpPr>
          <p:spPr>
            <a:xfrm>
              <a:off x="1516673" y="87337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3" name="Rectangle 62"/>
            <p:cNvSpPr/>
            <p:nvPr userDrawn="1"/>
          </p:nvSpPr>
          <p:spPr>
            <a:xfrm>
              <a:off x="2378322" y="331736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4" name="Rectangle 63"/>
            <p:cNvSpPr/>
            <p:nvPr userDrawn="1"/>
          </p:nvSpPr>
          <p:spPr>
            <a:xfrm>
              <a:off x="2378322" y="2949992"/>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5" name="Rectangle 64"/>
            <p:cNvSpPr/>
            <p:nvPr userDrawn="1"/>
          </p:nvSpPr>
          <p:spPr>
            <a:xfrm>
              <a:off x="2239601" y="323655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6" name="Rectangle 65"/>
            <p:cNvSpPr/>
            <p:nvPr userDrawn="1"/>
          </p:nvSpPr>
          <p:spPr>
            <a:xfrm>
              <a:off x="2390046" y="1984495"/>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7" name="Rectangle 66"/>
            <p:cNvSpPr/>
            <p:nvPr userDrawn="1"/>
          </p:nvSpPr>
          <p:spPr>
            <a:xfrm>
              <a:off x="2016857" y="122149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8" name="Rectangle 67"/>
            <p:cNvSpPr/>
            <p:nvPr userDrawn="1"/>
          </p:nvSpPr>
          <p:spPr>
            <a:xfrm>
              <a:off x="2355520" y="277987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9" name="Rectangle 68"/>
            <p:cNvSpPr/>
            <p:nvPr userDrawn="1"/>
          </p:nvSpPr>
          <p:spPr>
            <a:xfrm>
              <a:off x="2355520" y="253223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grpSp>
      <p:sp>
        <p:nvSpPr>
          <p:cNvPr id="72" name="Title 1"/>
          <p:cNvSpPr>
            <a:spLocks noGrp="1"/>
          </p:cNvSpPr>
          <p:nvPr>
            <p:ph type="title"/>
          </p:nvPr>
        </p:nvSpPr>
        <p:spPr>
          <a:xfrm>
            <a:off x="455246" y="2012231"/>
            <a:ext cx="8233509" cy="1119039"/>
          </a:xfrm>
        </p:spPr>
        <p:txBody>
          <a:bodyPr/>
          <a:lstStyle>
            <a:lvl1pPr algn="ctr">
              <a:defRPr sz="4000" b="0" i="0">
                <a:solidFill>
                  <a:srgbClr val="FFFFFF"/>
                </a:solidFill>
                <a:latin typeface="Segoe UI Light" charset="0"/>
                <a:ea typeface="Segoe UI Light" charset="0"/>
                <a:cs typeface="Segoe UI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658149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57200" y="1209790"/>
            <a:ext cx="8229600" cy="3496399"/>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8" name="Title 1"/>
          <p:cNvSpPr>
            <a:spLocks noGrp="1"/>
          </p:cNvSpPr>
          <p:nvPr>
            <p:ph type="title"/>
          </p:nvPr>
        </p:nvSpPr>
        <p:spPr>
          <a:xfrm>
            <a:off x="457200" y="253998"/>
            <a:ext cx="8229600" cy="857250"/>
          </a:xfrm>
        </p:spPr>
        <p:txBody>
          <a:body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198497381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LeftContent">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457200" y="1209791"/>
            <a:ext cx="4389649" cy="3200400"/>
          </a:xfrm>
        </p:spPr>
        <p:txBody>
          <a:bodyPr/>
          <a:lstStyle>
            <a:lvl1pPr eaLnBrk="1" hangingPunct="1">
              <a:spcBef>
                <a:spcPct val="20000"/>
              </a:spcBef>
              <a:buFont typeface="Wingdings" charset="0"/>
              <a:buNone/>
              <a:defRPr sz="2000" baseline="0"/>
            </a:lvl1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Title 1"/>
          <p:cNvSpPr>
            <a:spLocks noGrp="1"/>
          </p:cNvSpPr>
          <p:nvPr>
            <p:ph type="title"/>
          </p:nvPr>
        </p:nvSpPr>
        <p:spPr>
          <a:xfrm>
            <a:off x="457200" y="253998"/>
            <a:ext cx="6542808" cy="857250"/>
          </a:xfrm>
        </p:spPr>
        <p:txBody>
          <a:bodyPr/>
          <a:lstStyle/>
          <a:p>
            <a:r>
              <a:rPr lang="en-US" smtClean="0"/>
              <a:t>Click to edit Master title style</a:t>
            </a:r>
            <a:endParaRPr lang="en-US"/>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29638533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2_End">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5072063"/>
            <a:ext cx="9155430" cy="93132"/>
          </a:xfrm>
          <a:prstGeom prst="rect">
            <a:avLst/>
          </a:prstGeom>
        </p:spPr>
      </p:pic>
      <p:sp>
        <p:nvSpPr>
          <p:cNvPr id="7" name="Title 1"/>
          <p:cNvSpPr>
            <a:spLocks noGrp="1"/>
          </p:cNvSpPr>
          <p:nvPr>
            <p:ph type="title"/>
          </p:nvPr>
        </p:nvSpPr>
        <p:spPr>
          <a:xfrm>
            <a:off x="457200" y="253998"/>
            <a:ext cx="8229600" cy="857250"/>
          </a:xfrm>
        </p:spPr>
        <p:txBody>
          <a:bodyPr/>
          <a:lstStyle>
            <a:lvl1pPr>
              <a:defRPr>
                <a:solidFill>
                  <a:schemeClr val="bg1"/>
                </a:solidFill>
              </a:defRPr>
            </a:lvl1pPr>
          </a:lstStyle>
          <a:p>
            <a:r>
              <a:rPr lang="en-US" dirty="0" smtClean="0"/>
              <a:t>Click to edit Master title style</a:t>
            </a:r>
            <a:endParaRPr lang="en-US" dirty="0"/>
          </a:p>
        </p:txBody>
      </p:sp>
      <p:sp>
        <p:nvSpPr>
          <p:cNvPr id="8" name="Text Placeholder 3"/>
          <p:cNvSpPr>
            <a:spLocks noGrp="1"/>
          </p:cNvSpPr>
          <p:nvPr>
            <p:ph type="body" sz="quarter" idx="10"/>
          </p:nvPr>
        </p:nvSpPr>
        <p:spPr>
          <a:xfrm>
            <a:off x="446088" y="1262063"/>
            <a:ext cx="8218487" cy="3473450"/>
          </a:xfrm>
        </p:spPr>
        <p:txBody>
          <a:bodyPr/>
          <a:lstStyle>
            <a:lvl1pPr marL="342900" indent="-342900">
              <a:buFont typeface="Wingdings" charset="2"/>
              <a:buChar char="v"/>
              <a:defRPr>
                <a:solidFill>
                  <a:schemeClr val="bg1"/>
                </a:solidFill>
              </a:defRPr>
            </a:lvl1pPr>
            <a:lvl2pPr>
              <a:defRPr>
                <a:solidFill>
                  <a:schemeClr val="bg1"/>
                </a:solidFill>
              </a:defRPr>
            </a:lvl2pPr>
            <a:lvl3pPr>
              <a:defRPr>
                <a:solidFill>
                  <a:schemeClr val="bg1"/>
                </a:solidFill>
              </a:defRPr>
            </a:lvl3pPr>
            <a:lvl4pPr>
              <a:defRPr b="0" i="0">
                <a:solidFill>
                  <a:schemeClr val="bg1"/>
                </a:solidFill>
                <a:latin typeface="Segoe UI Light" charset="0"/>
              </a:defRPr>
            </a:lvl4pPr>
            <a:lvl5pPr>
              <a:defRPr b="0" i="0">
                <a:solidFill>
                  <a:schemeClr val="bg1"/>
                </a:solidFill>
                <a:latin typeface="Segoe UI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33697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4_Title Slide w/o illustration Light">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5072063"/>
            <a:ext cx="9155430" cy="93132"/>
          </a:xfrm>
          <a:prstGeom prst="rect">
            <a:avLst/>
          </a:prstGeom>
        </p:spPr>
      </p:pic>
      <p:sp>
        <p:nvSpPr>
          <p:cNvPr id="5" name="Title 11"/>
          <p:cNvSpPr>
            <a:spLocks noGrp="1"/>
          </p:cNvSpPr>
          <p:nvPr>
            <p:ph type="title"/>
          </p:nvPr>
        </p:nvSpPr>
        <p:spPr>
          <a:xfrm>
            <a:off x="714584" y="1757189"/>
            <a:ext cx="7726261" cy="1318461"/>
          </a:xfrm>
        </p:spPr>
        <p:txBody>
          <a:bodyPr/>
          <a:lstStyle>
            <a:lvl1pPr algn="ctr">
              <a:defRPr sz="3600">
                <a:solidFill>
                  <a:srgbClr val="FFFFFF"/>
                </a:solidFill>
                <a:latin typeface="Segoe UI Light"/>
                <a:cs typeface="Segoe UI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994496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LeftContentWithImage">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457200" y="1209791"/>
            <a:ext cx="4389649" cy="3200400"/>
          </a:xfrm>
        </p:spPr>
        <p:txBody>
          <a:bodyPr/>
          <a:lstStyle>
            <a:lvl1pPr marL="0" indent="0" eaLnBrk="1" hangingPunct="1">
              <a:spcBef>
                <a:spcPct val="20000"/>
              </a:spcBef>
              <a:buFont typeface="Wingdings" charset="0"/>
              <a:buNone/>
              <a:defRPr sz="2000" baseline="0"/>
            </a:lvl1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1" hasCustomPrompt="1"/>
          </p:nvPr>
        </p:nvSpPr>
        <p:spPr bwMode="auto">
          <a:xfrm>
            <a:off x="4846849" y="1"/>
            <a:ext cx="4299505" cy="5143500"/>
          </a:xfrm>
          <a:custGeom>
            <a:avLst/>
            <a:gdLst>
              <a:gd name="connsiteX0" fmla="*/ 0 w 3886200"/>
              <a:gd name="connsiteY0" fmla="*/ 5143499 h 5143499"/>
              <a:gd name="connsiteX1" fmla="*/ 971550 w 3886200"/>
              <a:gd name="connsiteY1" fmla="*/ 0 h 5143499"/>
              <a:gd name="connsiteX2" fmla="*/ 3886200 w 3886200"/>
              <a:gd name="connsiteY2" fmla="*/ 0 h 5143499"/>
              <a:gd name="connsiteX3" fmla="*/ 2914650 w 3886200"/>
              <a:gd name="connsiteY3" fmla="*/ 5143499 h 5143499"/>
              <a:gd name="connsiteX4" fmla="*/ 0 w 3886200"/>
              <a:gd name="connsiteY4" fmla="*/ 5143499 h 5143499"/>
              <a:gd name="connsiteX0" fmla="*/ 0 w 3896346"/>
              <a:gd name="connsiteY0" fmla="*/ 5143499 h 5151291"/>
              <a:gd name="connsiteX1" fmla="*/ 971550 w 3896346"/>
              <a:gd name="connsiteY1" fmla="*/ 0 h 5151291"/>
              <a:gd name="connsiteX2" fmla="*/ 3886200 w 3896346"/>
              <a:gd name="connsiteY2" fmla="*/ 0 h 5151291"/>
              <a:gd name="connsiteX3" fmla="*/ 3896346 w 3896346"/>
              <a:gd name="connsiteY3" fmla="*/ 5151291 h 5151291"/>
              <a:gd name="connsiteX4" fmla="*/ 0 w 3896346"/>
              <a:gd name="connsiteY4" fmla="*/ 5143499 h 5151291"/>
              <a:gd name="connsiteX0" fmla="*/ 0 w 3888554"/>
              <a:gd name="connsiteY0" fmla="*/ 5143499 h 5143499"/>
              <a:gd name="connsiteX1" fmla="*/ 971550 w 3888554"/>
              <a:gd name="connsiteY1" fmla="*/ 0 h 5143499"/>
              <a:gd name="connsiteX2" fmla="*/ 3886200 w 3888554"/>
              <a:gd name="connsiteY2" fmla="*/ 0 h 5143499"/>
              <a:gd name="connsiteX3" fmla="*/ 3888554 w 3888554"/>
              <a:gd name="connsiteY3" fmla="*/ 5120125 h 5143499"/>
              <a:gd name="connsiteX4" fmla="*/ 0 w 3888554"/>
              <a:gd name="connsiteY4" fmla="*/ 5143499 h 5143499"/>
              <a:gd name="connsiteX0" fmla="*/ 0 w 3888554"/>
              <a:gd name="connsiteY0" fmla="*/ 5143499 h 5143500"/>
              <a:gd name="connsiteX1" fmla="*/ 971550 w 3888554"/>
              <a:gd name="connsiteY1" fmla="*/ 0 h 5143500"/>
              <a:gd name="connsiteX2" fmla="*/ 3886200 w 3888554"/>
              <a:gd name="connsiteY2" fmla="*/ 0 h 5143500"/>
              <a:gd name="connsiteX3" fmla="*/ 3888554 w 3888554"/>
              <a:gd name="connsiteY3" fmla="*/ 5143500 h 5143500"/>
              <a:gd name="connsiteX4" fmla="*/ 0 w 3888554"/>
              <a:gd name="connsiteY4" fmla="*/ 5143499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554" h="5143500">
                <a:moveTo>
                  <a:pt x="0" y="5143499"/>
                </a:moveTo>
                <a:lnTo>
                  <a:pt x="971550" y="0"/>
                </a:lnTo>
                <a:lnTo>
                  <a:pt x="3886200" y="0"/>
                </a:lnTo>
                <a:cubicBezTo>
                  <a:pt x="3886985" y="1706708"/>
                  <a:pt x="3887769" y="3436792"/>
                  <a:pt x="3888554" y="5143500"/>
                </a:cubicBezTo>
                <a:lnTo>
                  <a:pt x="0" y="5143499"/>
                </a:lnTo>
                <a:close/>
              </a:path>
            </a:pathLst>
          </a:custGeom>
          <a:solidFill>
            <a:schemeClr val="accent1"/>
          </a:solidFill>
          <a:ln>
            <a:noFill/>
          </a:ln>
          <a:extLst>
            <a:ext uri="{FAA26D3D-D897-4be2-8F04-BA451C77F1D7}">
              <ma14:placeholderFlag xmlns:ma14="http://schemas.microsoft.com/office/mac/drawingml/2011/main" val="1"/>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marL="0" indent="0" algn="ctr">
              <a:buNone/>
              <a:defRPr baseline="0">
                <a:solidFill>
                  <a:srgbClr val="FFFFFF"/>
                </a:solidFill>
              </a:defRPr>
            </a:lvl1pPr>
          </a:lstStyle>
          <a:p>
            <a:r>
              <a:rPr lang="en-US" dirty="0" smtClean="0"/>
              <a:t>Picture Goes Here</a:t>
            </a:r>
            <a:endParaRPr lang="en-US" dirty="0"/>
          </a:p>
        </p:txBody>
      </p:sp>
      <p:sp>
        <p:nvSpPr>
          <p:cNvPr id="8" name="Title 1"/>
          <p:cNvSpPr>
            <a:spLocks noGrp="1"/>
          </p:cNvSpPr>
          <p:nvPr>
            <p:ph type="title"/>
          </p:nvPr>
        </p:nvSpPr>
        <p:spPr>
          <a:xfrm>
            <a:off x="457200" y="253998"/>
            <a:ext cx="6542808" cy="8572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63482900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Code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57200" y="1209791"/>
            <a:ext cx="8229600" cy="113336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8" name="Title 1"/>
          <p:cNvSpPr>
            <a:spLocks noGrp="1"/>
          </p:cNvSpPr>
          <p:nvPr>
            <p:ph type="title"/>
          </p:nvPr>
        </p:nvSpPr>
        <p:spPr>
          <a:xfrm>
            <a:off x="457200" y="253998"/>
            <a:ext cx="8229600" cy="857250"/>
          </a:xfrm>
        </p:spPr>
        <p:txBody>
          <a:bodyPr/>
          <a:lstStyle/>
          <a:p>
            <a:r>
              <a:rPr lang="en-US" dirty="0"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8723623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ContentWithImage">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457200" y="1209791"/>
            <a:ext cx="4389649" cy="3200400"/>
          </a:xfrm>
        </p:spPr>
        <p:txBody>
          <a:bodyPr/>
          <a:lstStyle>
            <a:lvl1pPr marL="0" indent="0" eaLnBrk="1" hangingPunct="1">
              <a:spcBef>
                <a:spcPct val="20000"/>
              </a:spcBef>
              <a:buFont typeface="Wingdings" charset="0"/>
              <a:buNone/>
              <a:defRPr sz="2000" baseline="0"/>
            </a:lvl1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1" hasCustomPrompt="1"/>
          </p:nvPr>
        </p:nvSpPr>
        <p:spPr bwMode="auto">
          <a:xfrm>
            <a:off x="4846849" y="1"/>
            <a:ext cx="4299505" cy="5143500"/>
          </a:xfrm>
          <a:custGeom>
            <a:avLst/>
            <a:gdLst>
              <a:gd name="connsiteX0" fmla="*/ 0 w 3886200"/>
              <a:gd name="connsiteY0" fmla="*/ 5143499 h 5143499"/>
              <a:gd name="connsiteX1" fmla="*/ 971550 w 3886200"/>
              <a:gd name="connsiteY1" fmla="*/ 0 h 5143499"/>
              <a:gd name="connsiteX2" fmla="*/ 3886200 w 3886200"/>
              <a:gd name="connsiteY2" fmla="*/ 0 h 5143499"/>
              <a:gd name="connsiteX3" fmla="*/ 2914650 w 3886200"/>
              <a:gd name="connsiteY3" fmla="*/ 5143499 h 5143499"/>
              <a:gd name="connsiteX4" fmla="*/ 0 w 3886200"/>
              <a:gd name="connsiteY4" fmla="*/ 5143499 h 5143499"/>
              <a:gd name="connsiteX0" fmla="*/ 0 w 3896346"/>
              <a:gd name="connsiteY0" fmla="*/ 5143499 h 5151291"/>
              <a:gd name="connsiteX1" fmla="*/ 971550 w 3896346"/>
              <a:gd name="connsiteY1" fmla="*/ 0 h 5151291"/>
              <a:gd name="connsiteX2" fmla="*/ 3886200 w 3896346"/>
              <a:gd name="connsiteY2" fmla="*/ 0 h 5151291"/>
              <a:gd name="connsiteX3" fmla="*/ 3896346 w 3896346"/>
              <a:gd name="connsiteY3" fmla="*/ 5151291 h 5151291"/>
              <a:gd name="connsiteX4" fmla="*/ 0 w 3896346"/>
              <a:gd name="connsiteY4" fmla="*/ 5143499 h 5151291"/>
              <a:gd name="connsiteX0" fmla="*/ 0 w 3888554"/>
              <a:gd name="connsiteY0" fmla="*/ 5143499 h 5143499"/>
              <a:gd name="connsiteX1" fmla="*/ 971550 w 3888554"/>
              <a:gd name="connsiteY1" fmla="*/ 0 h 5143499"/>
              <a:gd name="connsiteX2" fmla="*/ 3886200 w 3888554"/>
              <a:gd name="connsiteY2" fmla="*/ 0 h 5143499"/>
              <a:gd name="connsiteX3" fmla="*/ 3888554 w 3888554"/>
              <a:gd name="connsiteY3" fmla="*/ 5120125 h 5143499"/>
              <a:gd name="connsiteX4" fmla="*/ 0 w 3888554"/>
              <a:gd name="connsiteY4" fmla="*/ 5143499 h 5143499"/>
              <a:gd name="connsiteX0" fmla="*/ 0 w 3888554"/>
              <a:gd name="connsiteY0" fmla="*/ 5143499 h 5143500"/>
              <a:gd name="connsiteX1" fmla="*/ 971550 w 3888554"/>
              <a:gd name="connsiteY1" fmla="*/ 0 h 5143500"/>
              <a:gd name="connsiteX2" fmla="*/ 3886200 w 3888554"/>
              <a:gd name="connsiteY2" fmla="*/ 0 h 5143500"/>
              <a:gd name="connsiteX3" fmla="*/ 3888554 w 3888554"/>
              <a:gd name="connsiteY3" fmla="*/ 5143500 h 5143500"/>
              <a:gd name="connsiteX4" fmla="*/ 0 w 3888554"/>
              <a:gd name="connsiteY4" fmla="*/ 5143499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554" h="5143500">
                <a:moveTo>
                  <a:pt x="0" y="5143499"/>
                </a:moveTo>
                <a:lnTo>
                  <a:pt x="971550" y="0"/>
                </a:lnTo>
                <a:lnTo>
                  <a:pt x="3886200" y="0"/>
                </a:lnTo>
                <a:cubicBezTo>
                  <a:pt x="3886985" y="1706708"/>
                  <a:pt x="3887769" y="3436792"/>
                  <a:pt x="3888554" y="5143500"/>
                </a:cubicBezTo>
                <a:lnTo>
                  <a:pt x="0" y="5143499"/>
                </a:lnTo>
                <a:close/>
              </a:path>
            </a:pathLst>
          </a:custGeom>
          <a:solidFill>
            <a:schemeClr val="accent1"/>
          </a:solidFill>
          <a:ln>
            <a:noFill/>
          </a:ln>
          <a:extLst>
            <a:ext uri="{FAA26D3D-D897-4be2-8F04-BA451C77F1D7}">
              <ma14:placeholderFlag xmlns:ma14="http://schemas.microsoft.com/office/mac/drawingml/2011/main" val="1"/>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marL="0" indent="0" algn="ctr">
              <a:buNone/>
              <a:defRPr baseline="0">
                <a:solidFill>
                  <a:srgbClr val="FFFFFF"/>
                </a:solidFill>
              </a:defRPr>
            </a:lvl1pPr>
          </a:lstStyle>
          <a:p>
            <a:r>
              <a:rPr lang="en-US" dirty="0" smtClean="0"/>
              <a:t>Picture Goes Here</a:t>
            </a:r>
            <a:endParaRPr lang="en-US" dirty="0"/>
          </a:p>
        </p:txBody>
      </p:sp>
      <p:sp>
        <p:nvSpPr>
          <p:cNvPr id="8" name="Title 1"/>
          <p:cNvSpPr>
            <a:spLocks noGrp="1"/>
          </p:cNvSpPr>
          <p:nvPr>
            <p:ph type="title"/>
          </p:nvPr>
        </p:nvSpPr>
        <p:spPr>
          <a:xfrm>
            <a:off x="457200" y="253998"/>
            <a:ext cx="6542808" cy="8572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37802034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3_Demonstration">
    <p:bg>
      <p:bgPr>
        <a:gradFill>
          <a:gsLst>
            <a:gs pos="100000">
              <a:srgbClr val="D2570F"/>
            </a:gs>
            <a:gs pos="84000">
              <a:srgbClr val="A24109"/>
            </a:gs>
          </a:gsLst>
          <a:lin ang="5400000" scaled="1"/>
        </a:gradFill>
        <a:effectLst/>
      </p:bgPr>
    </p:bg>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55245" y="2999651"/>
            <a:ext cx="8233509" cy="731116"/>
          </a:xfrm>
        </p:spPr>
        <p:txBody>
          <a:bodyPr/>
          <a:lstStyle>
            <a:lvl1pPr marL="0" indent="0" algn="ctr">
              <a:buNone/>
              <a:defRPr sz="2000">
                <a:solidFill>
                  <a:srgbClr val="FFFFFF"/>
                </a:solidFill>
                <a:latin typeface="Segoe UI Light"/>
                <a:cs typeface="Segoe UI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3" name="Title 1"/>
          <p:cNvSpPr>
            <a:spLocks noGrp="1"/>
          </p:cNvSpPr>
          <p:nvPr>
            <p:ph type="title"/>
          </p:nvPr>
        </p:nvSpPr>
        <p:spPr>
          <a:xfrm>
            <a:off x="455246" y="1747672"/>
            <a:ext cx="8233509" cy="1119039"/>
          </a:xfrm>
        </p:spPr>
        <p:txBody>
          <a:bodyPr/>
          <a:lstStyle>
            <a:lvl1pPr algn="ctr">
              <a:defRPr sz="4000" b="0">
                <a:solidFill>
                  <a:srgbClr val="FFFFFF"/>
                </a:solidFill>
                <a:latin typeface="Segoe UI Light"/>
                <a:cs typeface="Segoe UI Light"/>
              </a:defRPr>
            </a:lvl1pPr>
          </a:lstStyle>
          <a:p>
            <a:r>
              <a:rPr lang="en-US" dirty="0" smtClean="0"/>
              <a:t>Click to edit Master title style</a:t>
            </a:r>
            <a:endParaRPr lang="en-US" dirty="0"/>
          </a:p>
        </p:txBody>
      </p:sp>
      <p:grpSp>
        <p:nvGrpSpPr>
          <p:cNvPr id="7" name="Group 6"/>
          <p:cNvGrpSpPr/>
          <p:nvPr userDrawn="1"/>
        </p:nvGrpSpPr>
        <p:grpSpPr>
          <a:xfrm rot="16200000">
            <a:off x="6935223" y="-863981"/>
            <a:ext cx="1738927" cy="3016433"/>
            <a:chOff x="950060" y="449430"/>
            <a:chExt cx="1738927" cy="3016433"/>
          </a:xfrm>
        </p:grpSpPr>
        <p:sp>
          <p:nvSpPr>
            <p:cNvPr id="11" name="Rectangle 10"/>
            <p:cNvSpPr/>
            <p:nvPr userDrawn="1"/>
          </p:nvSpPr>
          <p:spPr>
            <a:xfrm>
              <a:off x="2149719" y="288393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2" name="Rectangle 11"/>
            <p:cNvSpPr/>
            <p:nvPr userDrawn="1"/>
          </p:nvSpPr>
          <p:spPr>
            <a:xfrm>
              <a:off x="2177075"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5" name="Rectangle 14"/>
            <p:cNvSpPr/>
            <p:nvPr userDrawn="1"/>
          </p:nvSpPr>
          <p:spPr>
            <a:xfrm>
              <a:off x="1544033" y="292837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6" name="Rectangle 15"/>
            <p:cNvSpPr/>
            <p:nvPr userDrawn="1"/>
          </p:nvSpPr>
          <p:spPr>
            <a:xfrm>
              <a:off x="1882043"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7" name="Rectangle 16"/>
            <p:cNvSpPr/>
            <p:nvPr userDrawn="1"/>
          </p:nvSpPr>
          <p:spPr>
            <a:xfrm>
              <a:off x="2186844" y="2958184"/>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8" name="Rectangle 17"/>
            <p:cNvSpPr/>
            <p:nvPr userDrawn="1"/>
          </p:nvSpPr>
          <p:spPr>
            <a:xfrm>
              <a:off x="1958244" y="2735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9" name="Rectangle 18"/>
            <p:cNvSpPr/>
            <p:nvPr userDrawn="1"/>
          </p:nvSpPr>
          <p:spPr>
            <a:xfrm>
              <a:off x="2001225" y="308078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0" name="Rectangle 19"/>
            <p:cNvSpPr/>
            <p:nvPr userDrawn="1"/>
          </p:nvSpPr>
          <p:spPr>
            <a:xfrm>
              <a:off x="1665167" y="273544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1" name="Rectangle 20"/>
            <p:cNvSpPr/>
            <p:nvPr userDrawn="1"/>
          </p:nvSpPr>
          <p:spPr>
            <a:xfrm>
              <a:off x="1776540" y="280185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2" name="Rectangle 21"/>
            <p:cNvSpPr/>
            <p:nvPr userDrawn="1"/>
          </p:nvSpPr>
          <p:spPr>
            <a:xfrm>
              <a:off x="2528769" y="228605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3" name="Rectangle 22"/>
            <p:cNvSpPr/>
            <p:nvPr userDrawn="1"/>
          </p:nvSpPr>
          <p:spPr>
            <a:xfrm>
              <a:off x="2474063" y="221962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4" name="Rectangle 23"/>
            <p:cNvSpPr/>
            <p:nvPr userDrawn="1"/>
          </p:nvSpPr>
          <p:spPr>
            <a:xfrm>
              <a:off x="2298213" y="22938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5" name="Rectangle 24"/>
            <p:cNvSpPr/>
            <p:nvPr userDrawn="1"/>
          </p:nvSpPr>
          <p:spPr>
            <a:xfrm>
              <a:off x="2165351" y="224158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6" name="Rectangle 25"/>
            <p:cNvSpPr/>
            <p:nvPr userDrawn="1"/>
          </p:nvSpPr>
          <p:spPr>
            <a:xfrm>
              <a:off x="1878135" y="2271898"/>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7" name="Rectangle 26"/>
            <p:cNvSpPr/>
            <p:nvPr userDrawn="1"/>
          </p:nvSpPr>
          <p:spPr>
            <a:xfrm>
              <a:off x="2505321" y="2481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8" name="Rectangle 27"/>
            <p:cNvSpPr/>
            <p:nvPr userDrawn="1"/>
          </p:nvSpPr>
          <p:spPr>
            <a:xfrm>
              <a:off x="200513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9" name="Rectangle 28"/>
            <p:cNvSpPr/>
            <p:nvPr userDrawn="1"/>
          </p:nvSpPr>
          <p:spPr>
            <a:xfrm>
              <a:off x="229821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0" name="Rectangle 29"/>
            <p:cNvSpPr/>
            <p:nvPr userDrawn="1"/>
          </p:nvSpPr>
          <p:spPr>
            <a:xfrm>
              <a:off x="1569423" y="237983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1" name="Rectangle 30"/>
            <p:cNvSpPr/>
            <p:nvPr userDrawn="1"/>
          </p:nvSpPr>
          <p:spPr>
            <a:xfrm>
              <a:off x="1721825" y="25283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2" name="Rectangle 31"/>
            <p:cNvSpPr/>
            <p:nvPr userDrawn="1"/>
          </p:nvSpPr>
          <p:spPr>
            <a:xfrm>
              <a:off x="1973876" y="252051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3" name="Rectangle 32"/>
            <p:cNvSpPr/>
            <p:nvPr userDrawn="1"/>
          </p:nvSpPr>
          <p:spPr>
            <a:xfrm>
              <a:off x="2229828" y="2457987"/>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4" name="Rectangle 33"/>
            <p:cNvSpPr/>
            <p:nvPr userDrawn="1"/>
          </p:nvSpPr>
          <p:spPr>
            <a:xfrm>
              <a:off x="1389675" y="1816610"/>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5" name="Rectangle 34"/>
            <p:cNvSpPr/>
            <p:nvPr userDrawn="1"/>
          </p:nvSpPr>
          <p:spPr>
            <a:xfrm>
              <a:off x="1309566"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6" name="Rectangle 35"/>
            <p:cNvSpPr/>
            <p:nvPr userDrawn="1"/>
          </p:nvSpPr>
          <p:spPr>
            <a:xfrm>
              <a:off x="1563573"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7" name="Rectangle 36"/>
            <p:cNvSpPr/>
            <p:nvPr userDrawn="1"/>
          </p:nvSpPr>
          <p:spPr>
            <a:xfrm>
              <a:off x="1544033" y="162026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8" name="Rectangle 37"/>
            <p:cNvSpPr/>
            <p:nvPr userDrawn="1"/>
          </p:nvSpPr>
          <p:spPr>
            <a:xfrm>
              <a:off x="1612414"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9" name="Rectangle 38"/>
            <p:cNvSpPr/>
            <p:nvPr userDrawn="1"/>
          </p:nvSpPr>
          <p:spPr>
            <a:xfrm>
              <a:off x="1897675"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0" name="Rectangle 39"/>
            <p:cNvSpPr/>
            <p:nvPr userDrawn="1"/>
          </p:nvSpPr>
          <p:spPr>
            <a:xfrm>
              <a:off x="2077426"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1" name="Rectangle 40"/>
            <p:cNvSpPr/>
            <p:nvPr userDrawn="1"/>
          </p:nvSpPr>
          <p:spPr>
            <a:xfrm>
              <a:off x="2319710"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2" name="Rectangle 41"/>
            <p:cNvSpPr/>
            <p:nvPr userDrawn="1"/>
          </p:nvSpPr>
          <p:spPr>
            <a:xfrm>
              <a:off x="1237272" y="1656391"/>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3" name="Rectangle 42"/>
            <p:cNvSpPr/>
            <p:nvPr userDrawn="1"/>
          </p:nvSpPr>
          <p:spPr>
            <a:xfrm>
              <a:off x="950060" y="16681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4" name="Rectangle 43"/>
            <p:cNvSpPr/>
            <p:nvPr userDrawn="1"/>
          </p:nvSpPr>
          <p:spPr>
            <a:xfrm>
              <a:off x="961784" y="109664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5" name="Rectangle 44"/>
            <p:cNvSpPr/>
            <p:nvPr userDrawn="1"/>
          </p:nvSpPr>
          <p:spPr>
            <a:xfrm>
              <a:off x="1122002" y="1259299"/>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6" name="Rectangle 45"/>
            <p:cNvSpPr/>
            <p:nvPr userDrawn="1"/>
          </p:nvSpPr>
          <p:spPr>
            <a:xfrm>
              <a:off x="1397490" y="125686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7" name="Rectangle 46"/>
            <p:cNvSpPr/>
            <p:nvPr userDrawn="1"/>
          </p:nvSpPr>
          <p:spPr>
            <a:xfrm>
              <a:off x="1077054" y="146637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8" name="Rectangle 47"/>
            <p:cNvSpPr/>
            <p:nvPr userDrawn="1"/>
          </p:nvSpPr>
          <p:spPr>
            <a:xfrm>
              <a:off x="1188429" y="154210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9" name="Rectangle 48"/>
            <p:cNvSpPr/>
            <p:nvPr userDrawn="1"/>
          </p:nvSpPr>
          <p:spPr>
            <a:xfrm>
              <a:off x="1333013" y="146785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0" name="Rectangle 49"/>
            <p:cNvSpPr/>
            <p:nvPr userDrawn="1"/>
          </p:nvSpPr>
          <p:spPr>
            <a:xfrm>
              <a:off x="1672983" y="103898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1" name="Rectangle 50"/>
            <p:cNvSpPr/>
            <p:nvPr userDrawn="1"/>
          </p:nvSpPr>
          <p:spPr>
            <a:xfrm>
              <a:off x="1631955"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2" name="Rectangle 51"/>
            <p:cNvSpPr/>
            <p:nvPr userDrawn="1"/>
          </p:nvSpPr>
          <p:spPr>
            <a:xfrm>
              <a:off x="1889852" y="95691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3" name="Rectangle 52"/>
            <p:cNvSpPr/>
            <p:nvPr userDrawn="1"/>
          </p:nvSpPr>
          <p:spPr>
            <a:xfrm>
              <a:off x="1565515" y="99990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4" name="Rectangle 53"/>
            <p:cNvSpPr/>
            <p:nvPr userDrawn="1"/>
          </p:nvSpPr>
          <p:spPr>
            <a:xfrm>
              <a:off x="1936758" y="103655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5" name="Rectangle 54"/>
            <p:cNvSpPr/>
            <p:nvPr userDrawn="1"/>
          </p:nvSpPr>
          <p:spPr>
            <a:xfrm>
              <a:off x="1921116"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6" name="Rectangle 55"/>
            <p:cNvSpPr/>
            <p:nvPr userDrawn="1"/>
          </p:nvSpPr>
          <p:spPr>
            <a:xfrm>
              <a:off x="1270498" y="102239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7" name="Rectangle 56"/>
            <p:cNvSpPr/>
            <p:nvPr userDrawn="1"/>
          </p:nvSpPr>
          <p:spPr>
            <a:xfrm>
              <a:off x="1336921"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8" name="Rectangle 57"/>
            <p:cNvSpPr/>
            <p:nvPr userDrawn="1"/>
          </p:nvSpPr>
          <p:spPr>
            <a:xfrm>
              <a:off x="1452196"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9" name="Rectangle 58"/>
            <p:cNvSpPr/>
            <p:nvPr userDrawn="1"/>
          </p:nvSpPr>
          <p:spPr>
            <a:xfrm>
              <a:off x="1409214"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0" name="Rectangle 59"/>
            <p:cNvSpPr/>
            <p:nvPr userDrawn="1"/>
          </p:nvSpPr>
          <p:spPr>
            <a:xfrm>
              <a:off x="1729634"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1" name="Rectangle 60"/>
            <p:cNvSpPr/>
            <p:nvPr userDrawn="1"/>
          </p:nvSpPr>
          <p:spPr>
            <a:xfrm>
              <a:off x="1692530"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2" name="Rectangle 61"/>
            <p:cNvSpPr/>
            <p:nvPr userDrawn="1"/>
          </p:nvSpPr>
          <p:spPr>
            <a:xfrm>
              <a:off x="1309566" y="44943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3" name="Rectangle 62"/>
            <p:cNvSpPr/>
            <p:nvPr userDrawn="1"/>
          </p:nvSpPr>
          <p:spPr>
            <a:xfrm>
              <a:off x="1516673" y="87337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4" name="Rectangle 63"/>
            <p:cNvSpPr/>
            <p:nvPr userDrawn="1"/>
          </p:nvSpPr>
          <p:spPr>
            <a:xfrm>
              <a:off x="2378322" y="331736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5" name="Rectangle 64"/>
            <p:cNvSpPr/>
            <p:nvPr userDrawn="1"/>
          </p:nvSpPr>
          <p:spPr>
            <a:xfrm>
              <a:off x="2378322" y="2949992"/>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6" name="Rectangle 65"/>
            <p:cNvSpPr/>
            <p:nvPr userDrawn="1"/>
          </p:nvSpPr>
          <p:spPr>
            <a:xfrm>
              <a:off x="2239601" y="323655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7" name="Rectangle 66"/>
            <p:cNvSpPr/>
            <p:nvPr userDrawn="1"/>
          </p:nvSpPr>
          <p:spPr>
            <a:xfrm>
              <a:off x="2390046" y="1984495"/>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8" name="Rectangle 67"/>
            <p:cNvSpPr/>
            <p:nvPr userDrawn="1"/>
          </p:nvSpPr>
          <p:spPr>
            <a:xfrm>
              <a:off x="2016857" y="122149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9" name="Rectangle 68"/>
            <p:cNvSpPr/>
            <p:nvPr userDrawn="1"/>
          </p:nvSpPr>
          <p:spPr>
            <a:xfrm>
              <a:off x="2355520" y="277987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70" name="Rectangle 69"/>
            <p:cNvSpPr/>
            <p:nvPr userDrawn="1"/>
          </p:nvSpPr>
          <p:spPr>
            <a:xfrm>
              <a:off x="2355520" y="253223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grpSp>
    </p:spTree>
    <p:extLst>
      <p:ext uri="{BB962C8B-B14F-4D97-AF65-F5344CB8AC3E}">
        <p14:creationId xmlns:p14="http://schemas.microsoft.com/office/powerpoint/2010/main" val="923208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3_Section Heading">
    <p:bg>
      <p:bgPr>
        <a:gradFill>
          <a:gsLst>
            <a:gs pos="100000">
              <a:schemeClr val="accent1">
                <a:lumMod val="75000"/>
              </a:schemeClr>
            </a:gs>
            <a:gs pos="85000">
              <a:schemeClr val="accent1">
                <a:lumMod val="50000"/>
              </a:schemeClr>
            </a:gs>
          </a:gsLst>
          <a:lin ang="5400000" scaled="1"/>
        </a:gradFill>
        <a:effectLst/>
      </p:bgPr>
    </p:bg>
    <p:spTree>
      <p:nvGrpSpPr>
        <p:cNvPr id="1" name=""/>
        <p:cNvGrpSpPr/>
        <p:nvPr/>
      </p:nvGrpSpPr>
      <p:grpSpPr>
        <a:xfrm>
          <a:off x="0" y="0"/>
          <a:ext cx="0" cy="0"/>
          <a:chOff x="0" y="0"/>
          <a:chExt cx="0" cy="0"/>
        </a:xfrm>
      </p:grpSpPr>
      <p:grpSp>
        <p:nvGrpSpPr>
          <p:cNvPr id="2" name="Group 1"/>
          <p:cNvGrpSpPr/>
          <p:nvPr userDrawn="1"/>
        </p:nvGrpSpPr>
        <p:grpSpPr>
          <a:xfrm rot="16200000">
            <a:off x="6935223" y="-863981"/>
            <a:ext cx="1738927" cy="3016433"/>
            <a:chOff x="950060" y="449430"/>
            <a:chExt cx="1738927" cy="3016433"/>
          </a:xfrm>
        </p:grpSpPr>
        <p:sp>
          <p:nvSpPr>
            <p:cNvPr id="7" name="Rectangle 6"/>
            <p:cNvSpPr/>
            <p:nvPr userDrawn="1"/>
          </p:nvSpPr>
          <p:spPr>
            <a:xfrm>
              <a:off x="2149719" y="288393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1" name="Rectangle 10"/>
            <p:cNvSpPr/>
            <p:nvPr userDrawn="1"/>
          </p:nvSpPr>
          <p:spPr>
            <a:xfrm>
              <a:off x="2177075"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2" name="Rectangle 11"/>
            <p:cNvSpPr/>
            <p:nvPr userDrawn="1"/>
          </p:nvSpPr>
          <p:spPr>
            <a:xfrm>
              <a:off x="1544033" y="292837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5" name="Rectangle 14"/>
            <p:cNvSpPr/>
            <p:nvPr userDrawn="1"/>
          </p:nvSpPr>
          <p:spPr>
            <a:xfrm>
              <a:off x="1882043"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6" name="Rectangle 15"/>
            <p:cNvSpPr/>
            <p:nvPr userDrawn="1"/>
          </p:nvSpPr>
          <p:spPr>
            <a:xfrm>
              <a:off x="2186844" y="2958184"/>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7" name="Rectangle 16"/>
            <p:cNvSpPr/>
            <p:nvPr userDrawn="1"/>
          </p:nvSpPr>
          <p:spPr>
            <a:xfrm>
              <a:off x="1958244" y="2735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8" name="Rectangle 17"/>
            <p:cNvSpPr/>
            <p:nvPr userDrawn="1"/>
          </p:nvSpPr>
          <p:spPr>
            <a:xfrm>
              <a:off x="2001225" y="308078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9" name="Rectangle 18"/>
            <p:cNvSpPr/>
            <p:nvPr userDrawn="1"/>
          </p:nvSpPr>
          <p:spPr>
            <a:xfrm>
              <a:off x="1665167" y="273544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0" name="Rectangle 19"/>
            <p:cNvSpPr/>
            <p:nvPr userDrawn="1"/>
          </p:nvSpPr>
          <p:spPr>
            <a:xfrm>
              <a:off x="1776540" y="280185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1" name="Rectangle 20"/>
            <p:cNvSpPr/>
            <p:nvPr userDrawn="1"/>
          </p:nvSpPr>
          <p:spPr>
            <a:xfrm>
              <a:off x="2528769" y="228605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2" name="Rectangle 21"/>
            <p:cNvSpPr/>
            <p:nvPr userDrawn="1"/>
          </p:nvSpPr>
          <p:spPr>
            <a:xfrm>
              <a:off x="2474063" y="221962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3" name="Rectangle 22"/>
            <p:cNvSpPr/>
            <p:nvPr userDrawn="1"/>
          </p:nvSpPr>
          <p:spPr>
            <a:xfrm>
              <a:off x="2298213" y="22938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4" name="Rectangle 23"/>
            <p:cNvSpPr/>
            <p:nvPr userDrawn="1"/>
          </p:nvSpPr>
          <p:spPr>
            <a:xfrm>
              <a:off x="2165351" y="224158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5" name="Rectangle 24"/>
            <p:cNvSpPr/>
            <p:nvPr userDrawn="1"/>
          </p:nvSpPr>
          <p:spPr>
            <a:xfrm>
              <a:off x="1878135" y="2271898"/>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6" name="Rectangle 25"/>
            <p:cNvSpPr/>
            <p:nvPr userDrawn="1"/>
          </p:nvSpPr>
          <p:spPr>
            <a:xfrm>
              <a:off x="2505321" y="2481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7" name="Rectangle 26"/>
            <p:cNvSpPr/>
            <p:nvPr userDrawn="1"/>
          </p:nvSpPr>
          <p:spPr>
            <a:xfrm>
              <a:off x="200513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8" name="Rectangle 27"/>
            <p:cNvSpPr/>
            <p:nvPr userDrawn="1"/>
          </p:nvSpPr>
          <p:spPr>
            <a:xfrm>
              <a:off x="229821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9" name="Rectangle 28"/>
            <p:cNvSpPr/>
            <p:nvPr userDrawn="1"/>
          </p:nvSpPr>
          <p:spPr>
            <a:xfrm>
              <a:off x="1569423" y="237983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0" name="Rectangle 29"/>
            <p:cNvSpPr/>
            <p:nvPr userDrawn="1"/>
          </p:nvSpPr>
          <p:spPr>
            <a:xfrm>
              <a:off x="1721825" y="25283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1" name="Rectangle 30"/>
            <p:cNvSpPr/>
            <p:nvPr userDrawn="1"/>
          </p:nvSpPr>
          <p:spPr>
            <a:xfrm>
              <a:off x="1973876" y="252051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2" name="Rectangle 31"/>
            <p:cNvSpPr/>
            <p:nvPr userDrawn="1"/>
          </p:nvSpPr>
          <p:spPr>
            <a:xfrm>
              <a:off x="2229828" y="2457987"/>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3" name="Rectangle 32"/>
            <p:cNvSpPr/>
            <p:nvPr userDrawn="1"/>
          </p:nvSpPr>
          <p:spPr>
            <a:xfrm>
              <a:off x="1389675" y="1816610"/>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4" name="Rectangle 33"/>
            <p:cNvSpPr/>
            <p:nvPr userDrawn="1"/>
          </p:nvSpPr>
          <p:spPr>
            <a:xfrm>
              <a:off x="1309566"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5" name="Rectangle 34"/>
            <p:cNvSpPr/>
            <p:nvPr userDrawn="1"/>
          </p:nvSpPr>
          <p:spPr>
            <a:xfrm>
              <a:off x="1563573"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6" name="Rectangle 35"/>
            <p:cNvSpPr/>
            <p:nvPr userDrawn="1"/>
          </p:nvSpPr>
          <p:spPr>
            <a:xfrm>
              <a:off x="1544033" y="162026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7" name="Rectangle 36"/>
            <p:cNvSpPr/>
            <p:nvPr userDrawn="1"/>
          </p:nvSpPr>
          <p:spPr>
            <a:xfrm>
              <a:off x="1612414"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8" name="Rectangle 37"/>
            <p:cNvSpPr/>
            <p:nvPr userDrawn="1"/>
          </p:nvSpPr>
          <p:spPr>
            <a:xfrm>
              <a:off x="1897675"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9" name="Rectangle 38"/>
            <p:cNvSpPr/>
            <p:nvPr userDrawn="1"/>
          </p:nvSpPr>
          <p:spPr>
            <a:xfrm>
              <a:off x="2077426"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0" name="Rectangle 39"/>
            <p:cNvSpPr/>
            <p:nvPr userDrawn="1"/>
          </p:nvSpPr>
          <p:spPr>
            <a:xfrm>
              <a:off x="2319710"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1" name="Rectangle 40"/>
            <p:cNvSpPr/>
            <p:nvPr userDrawn="1"/>
          </p:nvSpPr>
          <p:spPr>
            <a:xfrm>
              <a:off x="1237272" y="1656391"/>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2" name="Rectangle 41"/>
            <p:cNvSpPr/>
            <p:nvPr userDrawn="1"/>
          </p:nvSpPr>
          <p:spPr>
            <a:xfrm>
              <a:off x="950060" y="16681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3" name="Rectangle 42"/>
            <p:cNvSpPr/>
            <p:nvPr userDrawn="1"/>
          </p:nvSpPr>
          <p:spPr>
            <a:xfrm>
              <a:off x="961784" y="109664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4" name="Rectangle 43"/>
            <p:cNvSpPr/>
            <p:nvPr userDrawn="1"/>
          </p:nvSpPr>
          <p:spPr>
            <a:xfrm>
              <a:off x="1122002" y="1259299"/>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5" name="Rectangle 44"/>
            <p:cNvSpPr/>
            <p:nvPr userDrawn="1"/>
          </p:nvSpPr>
          <p:spPr>
            <a:xfrm>
              <a:off x="1397490" y="125686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6" name="Rectangle 45"/>
            <p:cNvSpPr/>
            <p:nvPr userDrawn="1"/>
          </p:nvSpPr>
          <p:spPr>
            <a:xfrm>
              <a:off x="1077054" y="146637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7" name="Rectangle 46"/>
            <p:cNvSpPr/>
            <p:nvPr userDrawn="1"/>
          </p:nvSpPr>
          <p:spPr>
            <a:xfrm>
              <a:off x="1188429" y="154210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8" name="Rectangle 47"/>
            <p:cNvSpPr/>
            <p:nvPr userDrawn="1"/>
          </p:nvSpPr>
          <p:spPr>
            <a:xfrm>
              <a:off x="1333013" y="146785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9" name="Rectangle 48"/>
            <p:cNvSpPr/>
            <p:nvPr userDrawn="1"/>
          </p:nvSpPr>
          <p:spPr>
            <a:xfrm>
              <a:off x="1672983" y="103898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0" name="Rectangle 49"/>
            <p:cNvSpPr/>
            <p:nvPr userDrawn="1"/>
          </p:nvSpPr>
          <p:spPr>
            <a:xfrm>
              <a:off x="1631955"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1" name="Rectangle 50"/>
            <p:cNvSpPr/>
            <p:nvPr userDrawn="1"/>
          </p:nvSpPr>
          <p:spPr>
            <a:xfrm>
              <a:off x="1889852" y="95691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2" name="Rectangle 51"/>
            <p:cNvSpPr/>
            <p:nvPr userDrawn="1"/>
          </p:nvSpPr>
          <p:spPr>
            <a:xfrm>
              <a:off x="1565515" y="99990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3" name="Rectangle 52"/>
            <p:cNvSpPr/>
            <p:nvPr userDrawn="1"/>
          </p:nvSpPr>
          <p:spPr>
            <a:xfrm>
              <a:off x="1936758" y="103655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4" name="Rectangle 53"/>
            <p:cNvSpPr/>
            <p:nvPr userDrawn="1"/>
          </p:nvSpPr>
          <p:spPr>
            <a:xfrm>
              <a:off x="1921116"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5" name="Rectangle 54"/>
            <p:cNvSpPr/>
            <p:nvPr userDrawn="1"/>
          </p:nvSpPr>
          <p:spPr>
            <a:xfrm>
              <a:off x="1270498" y="102239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6" name="Rectangle 55"/>
            <p:cNvSpPr/>
            <p:nvPr userDrawn="1"/>
          </p:nvSpPr>
          <p:spPr>
            <a:xfrm>
              <a:off x="1336921"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7" name="Rectangle 56"/>
            <p:cNvSpPr/>
            <p:nvPr userDrawn="1"/>
          </p:nvSpPr>
          <p:spPr>
            <a:xfrm>
              <a:off x="1452196"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8" name="Rectangle 57"/>
            <p:cNvSpPr/>
            <p:nvPr userDrawn="1"/>
          </p:nvSpPr>
          <p:spPr>
            <a:xfrm>
              <a:off x="1409214"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9" name="Rectangle 58"/>
            <p:cNvSpPr/>
            <p:nvPr userDrawn="1"/>
          </p:nvSpPr>
          <p:spPr>
            <a:xfrm>
              <a:off x="1729634"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0" name="Rectangle 59"/>
            <p:cNvSpPr/>
            <p:nvPr userDrawn="1"/>
          </p:nvSpPr>
          <p:spPr>
            <a:xfrm>
              <a:off x="1692530"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1" name="Rectangle 60"/>
            <p:cNvSpPr/>
            <p:nvPr userDrawn="1"/>
          </p:nvSpPr>
          <p:spPr>
            <a:xfrm>
              <a:off x="1309566" y="44943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2" name="Rectangle 61"/>
            <p:cNvSpPr/>
            <p:nvPr userDrawn="1"/>
          </p:nvSpPr>
          <p:spPr>
            <a:xfrm>
              <a:off x="1516673" y="87337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3" name="Rectangle 62"/>
            <p:cNvSpPr/>
            <p:nvPr userDrawn="1"/>
          </p:nvSpPr>
          <p:spPr>
            <a:xfrm>
              <a:off x="2378322" y="331736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4" name="Rectangle 63"/>
            <p:cNvSpPr/>
            <p:nvPr userDrawn="1"/>
          </p:nvSpPr>
          <p:spPr>
            <a:xfrm>
              <a:off x="2378322" y="2949992"/>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5" name="Rectangle 64"/>
            <p:cNvSpPr/>
            <p:nvPr userDrawn="1"/>
          </p:nvSpPr>
          <p:spPr>
            <a:xfrm>
              <a:off x="2239601" y="323655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6" name="Rectangle 65"/>
            <p:cNvSpPr/>
            <p:nvPr userDrawn="1"/>
          </p:nvSpPr>
          <p:spPr>
            <a:xfrm>
              <a:off x="2390046" y="1984495"/>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7" name="Rectangle 66"/>
            <p:cNvSpPr/>
            <p:nvPr userDrawn="1"/>
          </p:nvSpPr>
          <p:spPr>
            <a:xfrm>
              <a:off x="2016857" y="122149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8" name="Rectangle 67"/>
            <p:cNvSpPr/>
            <p:nvPr userDrawn="1"/>
          </p:nvSpPr>
          <p:spPr>
            <a:xfrm>
              <a:off x="2355520" y="277987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9" name="Rectangle 68"/>
            <p:cNvSpPr/>
            <p:nvPr userDrawn="1"/>
          </p:nvSpPr>
          <p:spPr>
            <a:xfrm>
              <a:off x="2355520" y="253223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grpSp>
      <p:sp>
        <p:nvSpPr>
          <p:cNvPr id="72" name="Title 1"/>
          <p:cNvSpPr>
            <a:spLocks noGrp="1"/>
          </p:cNvSpPr>
          <p:nvPr>
            <p:ph type="title"/>
          </p:nvPr>
        </p:nvSpPr>
        <p:spPr>
          <a:xfrm>
            <a:off x="455246" y="2012231"/>
            <a:ext cx="8233509" cy="1119039"/>
          </a:xfrm>
        </p:spPr>
        <p:txBody>
          <a:bodyPr/>
          <a:lstStyle>
            <a:lvl1pPr algn="ctr">
              <a:defRPr sz="4000" b="0" i="0">
                <a:solidFill>
                  <a:srgbClr val="FFFFFF"/>
                </a:solidFill>
                <a:latin typeface="Segoe UI Light" charset="0"/>
                <a:ea typeface="Segoe UI Light" charset="0"/>
                <a:cs typeface="Segoe UI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00985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57200" y="1209790"/>
            <a:ext cx="8229600" cy="3496399"/>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8" name="Title 1"/>
          <p:cNvSpPr>
            <a:spLocks noGrp="1"/>
          </p:cNvSpPr>
          <p:nvPr>
            <p:ph type="title"/>
          </p:nvPr>
        </p:nvSpPr>
        <p:spPr>
          <a:xfrm>
            <a:off x="457200" y="253998"/>
            <a:ext cx="8229600" cy="857250"/>
          </a:xfrm>
        </p:spPr>
        <p:txBody>
          <a:body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1738135277"/>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LeftContent">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457200" y="1209791"/>
            <a:ext cx="4389649" cy="3200400"/>
          </a:xfrm>
        </p:spPr>
        <p:txBody>
          <a:bodyPr/>
          <a:lstStyle>
            <a:lvl1pPr eaLnBrk="1" hangingPunct="1">
              <a:spcBef>
                <a:spcPct val="20000"/>
              </a:spcBef>
              <a:buFont typeface="Wingdings" charset="0"/>
              <a:buNone/>
              <a:defRPr sz="2000" baseline="0"/>
            </a:lvl1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Title 1"/>
          <p:cNvSpPr>
            <a:spLocks noGrp="1"/>
          </p:cNvSpPr>
          <p:nvPr>
            <p:ph type="title"/>
          </p:nvPr>
        </p:nvSpPr>
        <p:spPr>
          <a:xfrm>
            <a:off x="457200" y="253998"/>
            <a:ext cx="6542808" cy="857250"/>
          </a:xfrm>
        </p:spPr>
        <p:txBody>
          <a:bodyPr/>
          <a:lstStyle/>
          <a:p>
            <a:r>
              <a:rPr lang="en-US" smtClean="0"/>
              <a:t>Click to edit Master title style</a:t>
            </a:r>
            <a:endParaRPr lang="en-US"/>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61955039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3_End">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5072063"/>
            <a:ext cx="9155430" cy="93132"/>
          </a:xfrm>
          <a:prstGeom prst="rect">
            <a:avLst/>
          </a:prstGeom>
        </p:spPr>
      </p:pic>
      <p:sp>
        <p:nvSpPr>
          <p:cNvPr id="7" name="Title 1"/>
          <p:cNvSpPr>
            <a:spLocks noGrp="1"/>
          </p:cNvSpPr>
          <p:nvPr>
            <p:ph type="title"/>
          </p:nvPr>
        </p:nvSpPr>
        <p:spPr>
          <a:xfrm>
            <a:off x="457200" y="253998"/>
            <a:ext cx="8229600" cy="857250"/>
          </a:xfrm>
        </p:spPr>
        <p:txBody>
          <a:bodyPr/>
          <a:lstStyle>
            <a:lvl1pPr>
              <a:defRPr>
                <a:solidFill>
                  <a:schemeClr val="bg1"/>
                </a:solidFill>
              </a:defRPr>
            </a:lvl1pPr>
          </a:lstStyle>
          <a:p>
            <a:r>
              <a:rPr lang="en-US" dirty="0" smtClean="0"/>
              <a:t>Click to edit Master title style</a:t>
            </a:r>
            <a:endParaRPr lang="en-US" dirty="0"/>
          </a:p>
        </p:txBody>
      </p:sp>
      <p:sp>
        <p:nvSpPr>
          <p:cNvPr id="8" name="Text Placeholder 3"/>
          <p:cNvSpPr>
            <a:spLocks noGrp="1"/>
          </p:cNvSpPr>
          <p:nvPr>
            <p:ph type="body" sz="quarter" idx="10"/>
          </p:nvPr>
        </p:nvSpPr>
        <p:spPr>
          <a:xfrm>
            <a:off x="446088" y="1262063"/>
            <a:ext cx="8218487" cy="3473450"/>
          </a:xfrm>
        </p:spPr>
        <p:txBody>
          <a:bodyPr/>
          <a:lstStyle>
            <a:lvl1pPr marL="342900" indent="-342900">
              <a:buFont typeface="Wingdings" charset="2"/>
              <a:buChar char="v"/>
              <a:defRPr>
                <a:solidFill>
                  <a:schemeClr val="bg1"/>
                </a:solidFill>
              </a:defRPr>
            </a:lvl1pPr>
            <a:lvl2pPr>
              <a:defRPr>
                <a:solidFill>
                  <a:schemeClr val="bg1"/>
                </a:solidFill>
              </a:defRPr>
            </a:lvl2pPr>
            <a:lvl3pPr>
              <a:defRPr>
                <a:solidFill>
                  <a:schemeClr val="bg1"/>
                </a:solidFill>
              </a:defRPr>
            </a:lvl3pPr>
            <a:lvl4pPr>
              <a:defRPr b="0" i="0">
                <a:solidFill>
                  <a:schemeClr val="bg1"/>
                </a:solidFill>
                <a:latin typeface="Segoe UI Light" charset="0"/>
              </a:defRPr>
            </a:lvl4pPr>
            <a:lvl5pPr>
              <a:defRPr b="0" i="0">
                <a:solidFill>
                  <a:schemeClr val="bg1"/>
                </a:solidFill>
                <a:latin typeface="Segoe UI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82818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53998"/>
            <a:ext cx="6542808" cy="857250"/>
          </a:xfrm>
        </p:spPr>
        <p:txBody>
          <a:bodyPr/>
          <a:lstStyle/>
          <a:p>
            <a:r>
              <a:rPr lang="en-US" smtClean="0"/>
              <a:t>Click to edit Master title style</a:t>
            </a:r>
            <a:endParaRPr lang="en-US" dirty="0"/>
          </a:p>
        </p:txBody>
      </p:sp>
      <p:sp>
        <p:nvSpPr>
          <p:cNvPr id="4" name="Content Placeholder 13"/>
          <p:cNvSpPr>
            <a:spLocks noGrp="1"/>
          </p:cNvSpPr>
          <p:nvPr>
            <p:ph sz="quarter" idx="10"/>
          </p:nvPr>
        </p:nvSpPr>
        <p:spPr>
          <a:xfrm>
            <a:off x="4203089" y="1209791"/>
            <a:ext cx="4389120" cy="3200400"/>
          </a:xfrm>
        </p:spPr>
        <p:txBody>
          <a:bodyPr/>
          <a:lstStyle>
            <a:lvl1pPr eaLnBrk="1" hangingPunct="1">
              <a:spcBef>
                <a:spcPct val="20000"/>
              </a:spcBef>
              <a:buFont typeface="Wingdings" charset="0"/>
              <a:buNone/>
              <a:defRPr sz="2000" baseline="0"/>
            </a:lvl1pPr>
          </a:lstStyle>
          <a:p>
            <a:pPr lvl="0"/>
            <a:r>
              <a:rPr lang="en-US" dirty="0" smtClean="0"/>
              <a:t>Click to edit Master text styles</a:t>
            </a:r>
          </a:p>
          <a:p>
            <a:pPr lvl="1"/>
            <a:r>
              <a:rPr lang="en-US" dirty="0" smtClean="0"/>
              <a:t>Second level</a:t>
            </a:r>
          </a:p>
          <a:p>
            <a:pPr lvl="2"/>
            <a:r>
              <a:rPr lang="en-US" dirty="0" smtClean="0"/>
              <a:t>Third level</a:t>
            </a:r>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155420694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57200" y="1209790"/>
            <a:ext cx="8229600" cy="3496399"/>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8" name="Title 1"/>
          <p:cNvSpPr>
            <a:spLocks noGrp="1"/>
          </p:cNvSpPr>
          <p:nvPr>
            <p:ph type="title"/>
          </p:nvPr>
        </p:nvSpPr>
        <p:spPr>
          <a:xfrm>
            <a:off x="457200" y="253998"/>
            <a:ext cx="8229600" cy="857250"/>
          </a:xfrm>
        </p:spPr>
        <p:txBody>
          <a:body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18512331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57200" y="1209791"/>
            <a:ext cx="8229600" cy="113336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8" name="Title 1"/>
          <p:cNvSpPr>
            <a:spLocks noGrp="1"/>
          </p:cNvSpPr>
          <p:nvPr>
            <p:ph type="title"/>
          </p:nvPr>
        </p:nvSpPr>
        <p:spPr>
          <a:xfrm>
            <a:off x="457200" y="253998"/>
            <a:ext cx="8229600" cy="857250"/>
          </a:xfrm>
        </p:spPr>
        <p:txBody>
          <a:bodyPr/>
          <a:lstStyle/>
          <a:p>
            <a:r>
              <a:rPr lang="en-US" dirty="0"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0" y="5072063"/>
            <a:ext cx="9155430" cy="93132"/>
          </a:xfrm>
          <a:prstGeom prst="rect">
            <a:avLst/>
          </a:prstGeom>
        </p:spPr>
      </p:pic>
    </p:spTree>
    <p:extLst>
      <p:ext uri="{BB962C8B-B14F-4D97-AF65-F5344CB8AC3E}">
        <p14:creationId xmlns:p14="http://schemas.microsoft.com/office/powerpoint/2010/main" val="77436347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ing">
    <p:bg>
      <p:bgPr>
        <a:gradFill>
          <a:gsLst>
            <a:gs pos="100000">
              <a:schemeClr val="accent1">
                <a:lumMod val="75000"/>
              </a:schemeClr>
            </a:gs>
            <a:gs pos="85000">
              <a:schemeClr val="accent1">
                <a:lumMod val="50000"/>
              </a:schemeClr>
            </a:gs>
          </a:gsLst>
          <a:lin ang="5400000" scaled="1"/>
        </a:gradFill>
        <a:effectLst/>
      </p:bgPr>
    </p:bg>
    <p:spTree>
      <p:nvGrpSpPr>
        <p:cNvPr id="1" name=""/>
        <p:cNvGrpSpPr/>
        <p:nvPr/>
      </p:nvGrpSpPr>
      <p:grpSpPr>
        <a:xfrm>
          <a:off x="0" y="0"/>
          <a:ext cx="0" cy="0"/>
          <a:chOff x="0" y="0"/>
          <a:chExt cx="0" cy="0"/>
        </a:xfrm>
      </p:grpSpPr>
      <p:grpSp>
        <p:nvGrpSpPr>
          <p:cNvPr id="2" name="Group 1"/>
          <p:cNvGrpSpPr/>
          <p:nvPr userDrawn="1"/>
        </p:nvGrpSpPr>
        <p:grpSpPr>
          <a:xfrm rot="16200000">
            <a:off x="6935223" y="-863981"/>
            <a:ext cx="1738927" cy="3016433"/>
            <a:chOff x="950060" y="449430"/>
            <a:chExt cx="1738927" cy="3016433"/>
          </a:xfrm>
        </p:grpSpPr>
        <p:sp>
          <p:nvSpPr>
            <p:cNvPr id="7" name="Rectangle 6"/>
            <p:cNvSpPr/>
            <p:nvPr userDrawn="1"/>
          </p:nvSpPr>
          <p:spPr>
            <a:xfrm>
              <a:off x="2149719" y="288393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1" name="Rectangle 10"/>
            <p:cNvSpPr/>
            <p:nvPr userDrawn="1"/>
          </p:nvSpPr>
          <p:spPr>
            <a:xfrm>
              <a:off x="2177075"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2" name="Rectangle 11"/>
            <p:cNvSpPr/>
            <p:nvPr userDrawn="1"/>
          </p:nvSpPr>
          <p:spPr>
            <a:xfrm>
              <a:off x="1544033" y="292837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5" name="Rectangle 14"/>
            <p:cNvSpPr/>
            <p:nvPr userDrawn="1"/>
          </p:nvSpPr>
          <p:spPr>
            <a:xfrm>
              <a:off x="1882043"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6" name="Rectangle 15"/>
            <p:cNvSpPr/>
            <p:nvPr userDrawn="1"/>
          </p:nvSpPr>
          <p:spPr>
            <a:xfrm>
              <a:off x="2186844" y="2958184"/>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7" name="Rectangle 16"/>
            <p:cNvSpPr/>
            <p:nvPr userDrawn="1"/>
          </p:nvSpPr>
          <p:spPr>
            <a:xfrm>
              <a:off x="1958244" y="2735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8" name="Rectangle 17"/>
            <p:cNvSpPr/>
            <p:nvPr userDrawn="1"/>
          </p:nvSpPr>
          <p:spPr>
            <a:xfrm>
              <a:off x="2001225" y="308078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9" name="Rectangle 18"/>
            <p:cNvSpPr/>
            <p:nvPr userDrawn="1"/>
          </p:nvSpPr>
          <p:spPr>
            <a:xfrm>
              <a:off x="1665167" y="273544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0" name="Rectangle 19"/>
            <p:cNvSpPr/>
            <p:nvPr userDrawn="1"/>
          </p:nvSpPr>
          <p:spPr>
            <a:xfrm>
              <a:off x="1776540" y="280185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1" name="Rectangle 20"/>
            <p:cNvSpPr/>
            <p:nvPr userDrawn="1"/>
          </p:nvSpPr>
          <p:spPr>
            <a:xfrm>
              <a:off x="2528769" y="228605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2" name="Rectangle 21"/>
            <p:cNvSpPr/>
            <p:nvPr userDrawn="1"/>
          </p:nvSpPr>
          <p:spPr>
            <a:xfrm>
              <a:off x="2474063" y="221962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3" name="Rectangle 22"/>
            <p:cNvSpPr/>
            <p:nvPr userDrawn="1"/>
          </p:nvSpPr>
          <p:spPr>
            <a:xfrm>
              <a:off x="2298213" y="22938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4" name="Rectangle 23"/>
            <p:cNvSpPr/>
            <p:nvPr userDrawn="1"/>
          </p:nvSpPr>
          <p:spPr>
            <a:xfrm>
              <a:off x="2165351" y="224158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5" name="Rectangle 24"/>
            <p:cNvSpPr/>
            <p:nvPr userDrawn="1"/>
          </p:nvSpPr>
          <p:spPr>
            <a:xfrm>
              <a:off x="1878135" y="2271898"/>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6" name="Rectangle 25"/>
            <p:cNvSpPr/>
            <p:nvPr userDrawn="1"/>
          </p:nvSpPr>
          <p:spPr>
            <a:xfrm>
              <a:off x="2505321" y="2481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7" name="Rectangle 26"/>
            <p:cNvSpPr/>
            <p:nvPr userDrawn="1"/>
          </p:nvSpPr>
          <p:spPr>
            <a:xfrm>
              <a:off x="200513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8" name="Rectangle 27"/>
            <p:cNvSpPr/>
            <p:nvPr userDrawn="1"/>
          </p:nvSpPr>
          <p:spPr>
            <a:xfrm>
              <a:off x="229821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9" name="Rectangle 28"/>
            <p:cNvSpPr/>
            <p:nvPr userDrawn="1"/>
          </p:nvSpPr>
          <p:spPr>
            <a:xfrm>
              <a:off x="1569423" y="237983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0" name="Rectangle 29"/>
            <p:cNvSpPr/>
            <p:nvPr userDrawn="1"/>
          </p:nvSpPr>
          <p:spPr>
            <a:xfrm>
              <a:off x="1721825" y="25283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1" name="Rectangle 30"/>
            <p:cNvSpPr/>
            <p:nvPr userDrawn="1"/>
          </p:nvSpPr>
          <p:spPr>
            <a:xfrm>
              <a:off x="1973876" y="252051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2" name="Rectangle 31"/>
            <p:cNvSpPr/>
            <p:nvPr userDrawn="1"/>
          </p:nvSpPr>
          <p:spPr>
            <a:xfrm>
              <a:off x="2229828" y="2457987"/>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3" name="Rectangle 32"/>
            <p:cNvSpPr/>
            <p:nvPr userDrawn="1"/>
          </p:nvSpPr>
          <p:spPr>
            <a:xfrm>
              <a:off x="1389675" y="1816610"/>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4" name="Rectangle 33"/>
            <p:cNvSpPr/>
            <p:nvPr userDrawn="1"/>
          </p:nvSpPr>
          <p:spPr>
            <a:xfrm>
              <a:off x="1309566"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5" name="Rectangle 34"/>
            <p:cNvSpPr/>
            <p:nvPr userDrawn="1"/>
          </p:nvSpPr>
          <p:spPr>
            <a:xfrm>
              <a:off x="1563573"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6" name="Rectangle 35"/>
            <p:cNvSpPr/>
            <p:nvPr userDrawn="1"/>
          </p:nvSpPr>
          <p:spPr>
            <a:xfrm>
              <a:off x="1544033" y="162026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7" name="Rectangle 36"/>
            <p:cNvSpPr/>
            <p:nvPr userDrawn="1"/>
          </p:nvSpPr>
          <p:spPr>
            <a:xfrm>
              <a:off x="1612414"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8" name="Rectangle 37"/>
            <p:cNvSpPr/>
            <p:nvPr userDrawn="1"/>
          </p:nvSpPr>
          <p:spPr>
            <a:xfrm>
              <a:off x="1897675"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9" name="Rectangle 38"/>
            <p:cNvSpPr/>
            <p:nvPr userDrawn="1"/>
          </p:nvSpPr>
          <p:spPr>
            <a:xfrm>
              <a:off x="2077426"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0" name="Rectangle 39"/>
            <p:cNvSpPr/>
            <p:nvPr userDrawn="1"/>
          </p:nvSpPr>
          <p:spPr>
            <a:xfrm>
              <a:off x="2319710"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1" name="Rectangle 40"/>
            <p:cNvSpPr/>
            <p:nvPr userDrawn="1"/>
          </p:nvSpPr>
          <p:spPr>
            <a:xfrm>
              <a:off x="1237272" y="1656391"/>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2" name="Rectangle 41"/>
            <p:cNvSpPr/>
            <p:nvPr userDrawn="1"/>
          </p:nvSpPr>
          <p:spPr>
            <a:xfrm>
              <a:off x="950060" y="16681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3" name="Rectangle 42"/>
            <p:cNvSpPr/>
            <p:nvPr userDrawn="1"/>
          </p:nvSpPr>
          <p:spPr>
            <a:xfrm>
              <a:off x="961784" y="109664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4" name="Rectangle 43"/>
            <p:cNvSpPr/>
            <p:nvPr userDrawn="1"/>
          </p:nvSpPr>
          <p:spPr>
            <a:xfrm>
              <a:off x="1122002" y="1259299"/>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5" name="Rectangle 44"/>
            <p:cNvSpPr/>
            <p:nvPr userDrawn="1"/>
          </p:nvSpPr>
          <p:spPr>
            <a:xfrm>
              <a:off x="1397490" y="125686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6" name="Rectangle 45"/>
            <p:cNvSpPr/>
            <p:nvPr userDrawn="1"/>
          </p:nvSpPr>
          <p:spPr>
            <a:xfrm>
              <a:off x="1077054" y="146637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7" name="Rectangle 46"/>
            <p:cNvSpPr/>
            <p:nvPr userDrawn="1"/>
          </p:nvSpPr>
          <p:spPr>
            <a:xfrm>
              <a:off x="1188429" y="154210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8" name="Rectangle 47"/>
            <p:cNvSpPr/>
            <p:nvPr userDrawn="1"/>
          </p:nvSpPr>
          <p:spPr>
            <a:xfrm>
              <a:off x="1333013" y="146785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9" name="Rectangle 48"/>
            <p:cNvSpPr/>
            <p:nvPr userDrawn="1"/>
          </p:nvSpPr>
          <p:spPr>
            <a:xfrm>
              <a:off x="1672983" y="103898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0" name="Rectangle 49"/>
            <p:cNvSpPr/>
            <p:nvPr userDrawn="1"/>
          </p:nvSpPr>
          <p:spPr>
            <a:xfrm>
              <a:off x="1631955"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1" name="Rectangle 50"/>
            <p:cNvSpPr/>
            <p:nvPr userDrawn="1"/>
          </p:nvSpPr>
          <p:spPr>
            <a:xfrm>
              <a:off x="1889852" y="95691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2" name="Rectangle 51"/>
            <p:cNvSpPr/>
            <p:nvPr userDrawn="1"/>
          </p:nvSpPr>
          <p:spPr>
            <a:xfrm>
              <a:off x="1565515" y="99990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3" name="Rectangle 52"/>
            <p:cNvSpPr/>
            <p:nvPr userDrawn="1"/>
          </p:nvSpPr>
          <p:spPr>
            <a:xfrm>
              <a:off x="1936758" y="103655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4" name="Rectangle 53"/>
            <p:cNvSpPr/>
            <p:nvPr userDrawn="1"/>
          </p:nvSpPr>
          <p:spPr>
            <a:xfrm>
              <a:off x="1921116"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5" name="Rectangle 54"/>
            <p:cNvSpPr/>
            <p:nvPr userDrawn="1"/>
          </p:nvSpPr>
          <p:spPr>
            <a:xfrm>
              <a:off x="1270498" y="102239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6" name="Rectangle 55"/>
            <p:cNvSpPr/>
            <p:nvPr userDrawn="1"/>
          </p:nvSpPr>
          <p:spPr>
            <a:xfrm>
              <a:off x="1336921"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7" name="Rectangle 56"/>
            <p:cNvSpPr/>
            <p:nvPr userDrawn="1"/>
          </p:nvSpPr>
          <p:spPr>
            <a:xfrm>
              <a:off x="1452196"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8" name="Rectangle 57"/>
            <p:cNvSpPr/>
            <p:nvPr userDrawn="1"/>
          </p:nvSpPr>
          <p:spPr>
            <a:xfrm>
              <a:off x="1409214"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9" name="Rectangle 58"/>
            <p:cNvSpPr/>
            <p:nvPr userDrawn="1"/>
          </p:nvSpPr>
          <p:spPr>
            <a:xfrm>
              <a:off x="1729634"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0" name="Rectangle 59"/>
            <p:cNvSpPr/>
            <p:nvPr userDrawn="1"/>
          </p:nvSpPr>
          <p:spPr>
            <a:xfrm>
              <a:off x="1692530"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1" name="Rectangle 60"/>
            <p:cNvSpPr/>
            <p:nvPr userDrawn="1"/>
          </p:nvSpPr>
          <p:spPr>
            <a:xfrm>
              <a:off x="1309566" y="44943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2" name="Rectangle 61"/>
            <p:cNvSpPr/>
            <p:nvPr userDrawn="1"/>
          </p:nvSpPr>
          <p:spPr>
            <a:xfrm>
              <a:off x="1516673" y="87337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3" name="Rectangle 62"/>
            <p:cNvSpPr/>
            <p:nvPr userDrawn="1"/>
          </p:nvSpPr>
          <p:spPr>
            <a:xfrm>
              <a:off x="2378322" y="331736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4" name="Rectangle 63"/>
            <p:cNvSpPr/>
            <p:nvPr userDrawn="1"/>
          </p:nvSpPr>
          <p:spPr>
            <a:xfrm>
              <a:off x="2378322" y="2949992"/>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5" name="Rectangle 64"/>
            <p:cNvSpPr/>
            <p:nvPr userDrawn="1"/>
          </p:nvSpPr>
          <p:spPr>
            <a:xfrm>
              <a:off x="2239601" y="323655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6" name="Rectangle 65"/>
            <p:cNvSpPr/>
            <p:nvPr userDrawn="1"/>
          </p:nvSpPr>
          <p:spPr>
            <a:xfrm>
              <a:off x="2390046" y="1984495"/>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7" name="Rectangle 66"/>
            <p:cNvSpPr/>
            <p:nvPr userDrawn="1"/>
          </p:nvSpPr>
          <p:spPr>
            <a:xfrm>
              <a:off x="2016857" y="122149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8" name="Rectangle 67"/>
            <p:cNvSpPr/>
            <p:nvPr userDrawn="1"/>
          </p:nvSpPr>
          <p:spPr>
            <a:xfrm>
              <a:off x="2355520" y="277987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9" name="Rectangle 68"/>
            <p:cNvSpPr/>
            <p:nvPr userDrawn="1"/>
          </p:nvSpPr>
          <p:spPr>
            <a:xfrm>
              <a:off x="2355520" y="253223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grpSp>
      <p:sp>
        <p:nvSpPr>
          <p:cNvPr id="72" name="Title 1"/>
          <p:cNvSpPr>
            <a:spLocks noGrp="1"/>
          </p:cNvSpPr>
          <p:nvPr>
            <p:ph type="title"/>
          </p:nvPr>
        </p:nvSpPr>
        <p:spPr>
          <a:xfrm>
            <a:off x="455246" y="2012231"/>
            <a:ext cx="8233509" cy="1119039"/>
          </a:xfrm>
        </p:spPr>
        <p:txBody>
          <a:bodyPr/>
          <a:lstStyle>
            <a:lvl1pPr algn="ctr">
              <a:defRPr sz="4000" b="0" i="0">
                <a:solidFill>
                  <a:srgbClr val="FFFFFF"/>
                </a:solidFill>
                <a:latin typeface="Segoe UI Light" charset="0"/>
                <a:ea typeface="Segoe UI Light" charset="0"/>
                <a:cs typeface="Segoe UI Light"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576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Exercise">
    <p:bg>
      <p:bgPr>
        <a:gradFill>
          <a:gsLst>
            <a:gs pos="100000">
              <a:srgbClr val="7030A0"/>
            </a:gs>
            <a:gs pos="84000">
              <a:srgbClr val="651462"/>
            </a:gs>
          </a:gsLst>
          <a:lin ang="5400000" scaled="1"/>
        </a:gradFill>
        <a:effectLst/>
      </p:bgPr>
    </p:bg>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55245" y="2999651"/>
            <a:ext cx="8233509" cy="731116"/>
          </a:xfrm>
        </p:spPr>
        <p:txBody>
          <a:bodyPr/>
          <a:lstStyle>
            <a:lvl1pPr marL="0" indent="0" algn="ctr">
              <a:buNone/>
              <a:defRPr sz="2000" b="0" i="0">
                <a:solidFill>
                  <a:srgbClr val="FFFFFF"/>
                </a:solidFill>
                <a:latin typeface="Segoe UI Light" charset="0"/>
                <a:ea typeface="Segoe UI Light" charset="0"/>
                <a:cs typeface="Segoe UI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3" name="Title 1"/>
          <p:cNvSpPr>
            <a:spLocks noGrp="1"/>
          </p:cNvSpPr>
          <p:nvPr>
            <p:ph type="title"/>
          </p:nvPr>
        </p:nvSpPr>
        <p:spPr>
          <a:xfrm>
            <a:off x="455246" y="1747672"/>
            <a:ext cx="8233509" cy="1119039"/>
          </a:xfrm>
        </p:spPr>
        <p:txBody>
          <a:bodyPr/>
          <a:lstStyle>
            <a:lvl1pPr algn="ctr">
              <a:defRPr sz="4000" b="0" i="0">
                <a:solidFill>
                  <a:srgbClr val="FFFFFF"/>
                </a:solidFill>
                <a:latin typeface="Segoe UI Light" charset="0"/>
                <a:ea typeface="Segoe UI Light" charset="0"/>
                <a:cs typeface="Segoe UI Light" charset="0"/>
              </a:defRPr>
            </a:lvl1pPr>
          </a:lstStyle>
          <a:p>
            <a:r>
              <a:rPr lang="en-US" dirty="0" smtClean="0"/>
              <a:t>Click to edit Master title style</a:t>
            </a:r>
            <a:endParaRPr lang="en-US" dirty="0"/>
          </a:p>
        </p:txBody>
      </p:sp>
      <p:grpSp>
        <p:nvGrpSpPr>
          <p:cNvPr id="7" name="Group 6"/>
          <p:cNvGrpSpPr/>
          <p:nvPr userDrawn="1"/>
        </p:nvGrpSpPr>
        <p:grpSpPr>
          <a:xfrm rot="16200000">
            <a:off x="6935223" y="-863981"/>
            <a:ext cx="1738927" cy="3016433"/>
            <a:chOff x="950060" y="449430"/>
            <a:chExt cx="1738927" cy="3016433"/>
          </a:xfrm>
        </p:grpSpPr>
        <p:sp>
          <p:nvSpPr>
            <p:cNvPr id="11" name="Rectangle 10"/>
            <p:cNvSpPr/>
            <p:nvPr userDrawn="1"/>
          </p:nvSpPr>
          <p:spPr>
            <a:xfrm>
              <a:off x="2149719" y="288393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2" name="Rectangle 11"/>
            <p:cNvSpPr/>
            <p:nvPr userDrawn="1"/>
          </p:nvSpPr>
          <p:spPr>
            <a:xfrm>
              <a:off x="2177075"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5" name="Rectangle 14"/>
            <p:cNvSpPr/>
            <p:nvPr userDrawn="1"/>
          </p:nvSpPr>
          <p:spPr>
            <a:xfrm>
              <a:off x="1544033" y="292837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6" name="Rectangle 15"/>
            <p:cNvSpPr/>
            <p:nvPr userDrawn="1"/>
          </p:nvSpPr>
          <p:spPr>
            <a:xfrm>
              <a:off x="1882043"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7" name="Rectangle 16"/>
            <p:cNvSpPr/>
            <p:nvPr userDrawn="1"/>
          </p:nvSpPr>
          <p:spPr>
            <a:xfrm>
              <a:off x="2186844" y="2958184"/>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8" name="Rectangle 17"/>
            <p:cNvSpPr/>
            <p:nvPr userDrawn="1"/>
          </p:nvSpPr>
          <p:spPr>
            <a:xfrm>
              <a:off x="1958244" y="2735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9" name="Rectangle 18"/>
            <p:cNvSpPr/>
            <p:nvPr userDrawn="1"/>
          </p:nvSpPr>
          <p:spPr>
            <a:xfrm>
              <a:off x="2001225" y="308078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0" name="Rectangle 19"/>
            <p:cNvSpPr/>
            <p:nvPr userDrawn="1"/>
          </p:nvSpPr>
          <p:spPr>
            <a:xfrm>
              <a:off x="1665167" y="273544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1" name="Rectangle 20"/>
            <p:cNvSpPr/>
            <p:nvPr userDrawn="1"/>
          </p:nvSpPr>
          <p:spPr>
            <a:xfrm>
              <a:off x="1776540" y="280185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2" name="Rectangle 21"/>
            <p:cNvSpPr/>
            <p:nvPr userDrawn="1"/>
          </p:nvSpPr>
          <p:spPr>
            <a:xfrm>
              <a:off x="2528769" y="228605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3" name="Rectangle 22"/>
            <p:cNvSpPr/>
            <p:nvPr userDrawn="1"/>
          </p:nvSpPr>
          <p:spPr>
            <a:xfrm>
              <a:off x="2474063" y="221962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4" name="Rectangle 23"/>
            <p:cNvSpPr/>
            <p:nvPr userDrawn="1"/>
          </p:nvSpPr>
          <p:spPr>
            <a:xfrm>
              <a:off x="2298213" y="22938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5" name="Rectangle 24"/>
            <p:cNvSpPr/>
            <p:nvPr userDrawn="1"/>
          </p:nvSpPr>
          <p:spPr>
            <a:xfrm>
              <a:off x="2165351" y="224158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6" name="Rectangle 25"/>
            <p:cNvSpPr/>
            <p:nvPr userDrawn="1"/>
          </p:nvSpPr>
          <p:spPr>
            <a:xfrm>
              <a:off x="1878135" y="2271898"/>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7" name="Rectangle 26"/>
            <p:cNvSpPr/>
            <p:nvPr userDrawn="1"/>
          </p:nvSpPr>
          <p:spPr>
            <a:xfrm>
              <a:off x="2505321" y="2481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8" name="Rectangle 27"/>
            <p:cNvSpPr/>
            <p:nvPr userDrawn="1"/>
          </p:nvSpPr>
          <p:spPr>
            <a:xfrm>
              <a:off x="200513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9" name="Rectangle 28"/>
            <p:cNvSpPr/>
            <p:nvPr userDrawn="1"/>
          </p:nvSpPr>
          <p:spPr>
            <a:xfrm>
              <a:off x="229821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0" name="Rectangle 29"/>
            <p:cNvSpPr/>
            <p:nvPr userDrawn="1"/>
          </p:nvSpPr>
          <p:spPr>
            <a:xfrm>
              <a:off x="1569423" y="237983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1" name="Rectangle 30"/>
            <p:cNvSpPr/>
            <p:nvPr userDrawn="1"/>
          </p:nvSpPr>
          <p:spPr>
            <a:xfrm>
              <a:off x="1721825" y="25283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2" name="Rectangle 31"/>
            <p:cNvSpPr/>
            <p:nvPr userDrawn="1"/>
          </p:nvSpPr>
          <p:spPr>
            <a:xfrm>
              <a:off x="1973876" y="252051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3" name="Rectangle 32"/>
            <p:cNvSpPr/>
            <p:nvPr userDrawn="1"/>
          </p:nvSpPr>
          <p:spPr>
            <a:xfrm>
              <a:off x="2229828" y="2457987"/>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4" name="Rectangle 33"/>
            <p:cNvSpPr/>
            <p:nvPr userDrawn="1"/>
          </p:nvSpPr>
          <p:spPr>
            <a:xfrm>
              <a:off x="1389675" y="1816610"/>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5" name="Rectangle 34"/>
            <p:cNvSpPr/>
            <p:nvPr userDrawn="1"/>
          </p:nvSpPr>
          <p:spPr>
            <a:xfrm>
              <a:off x="1309566"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6" name="Rectangle 35"/>
            <p:cNvSpPr/>
            <p:nvPr userDrawn="1"/>
          </p:nvSpPr>
          <p:spPr>
            <a:xfrm>
              <a:off x="1563573"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7" name="Rectangle 36"/>
            <p:cNvSpPr/>
            <p:nvPr userDrawn="1"/>
          </p:nvSpPr>
          <p:spPr>
            <a:xfrm>
              <a:off x="1544033" y="162026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8" name="Rectangle 37"/>
            <p:cNvSpPr/>
            <p:nvPr userDrawn="1"/>
          </p:nvSpPr>
          <p:spPr>
            <a:xfrm>
              <a:off x="1612414"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9" name="Rectangle 38"/>
            <p:cNvSpPr/>
            <p:nvPr userDrawn="1"/>
          </p:nvSpPr>
          <p:spPr>
            <a:xfrm>
              <a:off x="1897675"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0" name="Rectangle 39"/>
            <p:cNvSpPr/>
            <p:nvPr userDrawn="1"/>
          </p:nvSpPr>
          <p:spPr>
            <a:xfrm>
              <a:off x="2077426"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1" name="Rectangle 40"/>
            <p:cNvSpPr/>
            <p:nvPr userDrawn="1"/>
          </p:nvSpPr>
          <p:spPr>
            <a:xfrm>
              <a:off x="2319710"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2" name="Rectangle 41"/>
            <p:cNvSpPr/>
            <p:nvPr userDrawn="1"/>
          </p:nvSpPr>
          <p:spPr>
            <a:xfrm>
              <a:off x="1237272" y="1656391"/>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3" name="Rectangle 42"/>
            <p:cNvSpPr/>
            <p:nvPr userDrawn="1"/>
          </p:nvSpPr>
          <p:spPr>
            <a:xfrm>
              <a:off x="950060" y="16681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4" name="Rectangle 43"/>
            <p:cNvSpPr/>
            <p:nvPr userDrawn="1"/>
          </p:nvSpPr>
          <p:spPr>
            <a:xfrm>
              <a:off x="961784" y="109664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5" name="Rectangle 44"/>
            <p:cNvSpPr/>
            <p:nvPr userDrawn="1"/>
          </p:nvSpPr>
          <p:spPr>
            <a:xfrm>
              <a:off x="1122002" y="1259299"/>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6" name="Rectangle 45"/>
            <p:cNvSpPr/>
            <p:nvPr userDrawn="1"/>
          </p:nvSpPr>
          <p:spPr>
            <a:xfrm>
              <a:off x="1397490" y="125686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7" name="Rectangle 46"/>
            <p:cNvSpPr/>
            <p:nvPr userDrawn="1"/>
          </p:nvSpPr>
          <p:spPr>
            <a:xfrm>
              <a:off x="1077054" y="146637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8" name="Rectangle 47"/>
            <p:cNvSpPr/>
            <p:nvPr userDrawn="1"/>
          </p:nvSpPr>
          <p:spPr>
            <a:xfrm>
              <a:off x="1188429" y="154210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9" name="Rectangle 48"/>
            <p:cNvSpPr/>
            <p:nvPr userDrawn="1"/>
          </p:nvSpPr>
          <p:spPr>
            <a:xfrm>
              <a:off x="1333013" y="146785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0" name="Rectangle 49"/>
            <p:cNvSpPr/>
            <p:nvPr userDrawn="1"/>
          </p:nvSpPr>
          <p:spPr>
            <a:xfrm>
              <a:off x="1672983" y="103898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1" name="Rectangle 50"/>
            <p:cNvSpPr/>
            <p:nvPr userDrawn="1"/>
          </p:nvSpPr>
          <p:spPr>
            <a:xfrm>
              <a:off x="1631955"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2" name="Rectangle 51"/>
            <p:cNvSpPr/>
            <p:nvPr userDrawn="1"/>
          </p:nvSpPr>
          <p:spPr>
            <a:xfrm>
              <a:off x="1889852" y="95691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3" name="Rectangle 52"/>
            <p:cNvSpPr/>
            <p:nvPr userDrawn="1"/>
          </p:nvSpPr>
          <p:spPr>
            <a:xfrm>
              <a:off x="1565515" y="99990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4" name="Rectangle 53"/>
            <p:cNvSpPr/>
            <p:nvPr userDrawn="1"/>
          </p:nvSpPr>
          <p:spPr>
            <a:xfrm>
              <a:off x="1936758" y="103655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5" name="Rectangle 54"/>
            <p:cNvSpPr/>
            <p:nvPr userDrawn="1"/>
          </p:nvSpPr>
          <p:spPr>
            <a:xfrm>
              <a:off x="1921116"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6" name="Rectangle 55"/>
            <p:cNvSpPr/>
            <p:nvPr userDrawn="1"/>
          </p:nvSpPr>
          <p:spPr>
            <a:xfrm>
              <a:off x="1270498" y="102239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7" name="Rectangle 56"/>
            <p:cNvSpPr/>
            <p:nvPr userDrawn="1"/>
          </p:nvSpPr>
          <p:spPr>
            <a:xfrm>
              <a:off x="1336921"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8" name="Rectangle 57"/>
            <p:cNvSpPr/>
            <p:nvPr userDrawn="1"/>
          </p:nvSpPr>
          <p:spPr>
            <a:xfrm>
              <a:off x="1452196"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9" name="Rectangle 58"/>
            <p:cNvSpPr/>
            <p:nvPr userDrawn="1"/>
          </p:nvSpPr>
          <p:spPr>
            <a:xfrm>
              <a:off x="1409214"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0" name="Rectangle 59"/>
            <p:cNvSpPr/>
            <p:nvPr userDrawn="1"/>
          </p:nvSpPr>
          <p:spPr>
            <a:xfrm>
              <a:off x="1729634"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1" name="Rectangle 60"/>
            <p:cNvSpPr/>
            <p:nvPr userDrawn="1"/>
          </p:nvSpPr>
          <p:spPr>
            <a:xfrm>
              <a:off x="1692530"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2" name="Rectangle 61"/>
            <p:cNvSpPr/>
            <p:nvPr userDrawn="1"/>
          </p:nvSpPr>
          <p:spPr>
            <a:xfrm>
              <a:off x="1309566" y="44943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3" name="Rectangle 62"/>
            <p:cNvSpPr/>
            <p:nvPr userDrawn="1"/>
          </p:nvSpPr>
          <p:spPr>
            <a:xfrm>
              <a:off x="1516673" y="87337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4" name="Rectangle 63"/>
            <p:cNvSpPr/>
            <p:nvPr userDrawn="1"/>
          </p:nvSpPr>
          <p:spPr>
            <a:xfrm>
              <a:off x="2378322" y="331736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5" name="Rectangle 64"/>
            <p:cNvSpPr/>
            <p:nvPr userDrawn="1"/>
          </p:nvSpPr>
          <p:spPr>
            <a:xfrm>
              <a:off x="2378322" y="2949992"/>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6" name="Rectangle 65"/>
            <p:cNvSpPr/>
            <p:nvPr userDrawn="1"/>
          </p:nvSpPr>
          <p:spPr>
            <a:xfrm>
              <a:off x="2239601" y="323655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7" name="Rectangle 66"/>
            <p:cNvSpPr/>
            <p:nvPr userDrawn="1"/>
          </p:nvSpPr>
          <p:spPr>
            <a:xfrm>
              <a:off x="2390046" y="1984495"/>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8" name="Rectangle 67"/>
            <p:cNvSpPr/>
            <p:nvPr userDrawn="1"/>
          </p:nvSpPr>
          <p:spPr>
            <a:xfrm>
              <a:off x="2016857" y="122149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9" name="Rectangle 68"/>
            <p:cNvSpPr/>
            <p:nvPr userDrawn="1"/>
          </p:nvSpPr>
          <p:spPr>
            <a:xfrm>
              <a:off x="2355520" y="277987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70" name="Rectangle 69"/>
            <p:cNvSpPr/>
            <p:nvPr userDrawn="1"/>
          </p:nvSpPr>
          <p:spPr>
            <a:xfrm>
              <a:off x="2355520" y="253223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grpSp>
    </p:spTree>
    <p:extLst>
      <p:ext uri="{BB962C8B-B14F-4D97-AF65-F5344CB8AC3E}">
        <p14:creationId xmlns:p14="http://schemas.microsoft.com/office/powerpoint/2010/main" val="1443538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nstration">
    <p:bg>
      <p:bgPr>
        <a:gradFill>
          <a:gsLst>
            <a:gs pos="100000">
              <a:srgbClr val="D2570F"/>
            </a:gs>
            <a:gs pos="84000">
              <a:srgbClr val="A24109"/>
            </a:gs>
          </a:gsLst>
          <a:lin ang="5400000" scaled="1"/>
        </a:gradFill>
        <a:effectLst/>
      </p:bgPr>
    </p:bg>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55245" y="2999651"/>
            <a:ext cx="8233509" cy="731116"/>
          </a:xfrm>
        </p:spPr>
        <p:txBody>
          <a:bodyPr/>
          <a:lstStyle>
            <a:lvl1pPr marL="0" indent="0" algn="ctr">
              <a:buNone/>
              <a:defRPr sz="2000">
                <a:solidFill>
                  <a:srgbClr val="FFFFFF"/>
                </a:solidFill>
                <a:latin typeface="Segoe UI Light"/>
                <a:cs typeface="Segoe UI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3" name="Title 1"/>
          <p:cNvSpPr>
            <a:spLocks noGrp="1"/>
          </p:cNvSpPr>
          <p:nvPr>
            <p:ph type="title"/>
          </p:nvPr>
        </p:nvSpPr>
        <p:spPr>
          <a:xfrm>
            <a:off x="455246" y="1747672"/>
            <a:ext cx="8233509" cy="1119039"/>
          </a:xfrm>
        </p:spPr>
        <p:txBody>
          <a:bodyPr/>
          <a:lstStyle>
            <a:lvl1pPr algn="ctr">
              <a:defRPr sz="4000" b="0">
                <a:solidFill>
                  <a:srgbClr val="FFFFFF"/>
                </a:solidFill>
                <a:latin typeface="Segoe UI Light"/>
                <a:cs typeface="Segoe UI Light"/>
              </a:defRPr>
            </a:lvl1pPr>
          </a:lstStyle>
          <a:p>
            <a:r>
              <a:rPr lang="en-US" dirty="0" smtClean="0"/>
              <a:t>Click to edit Master title style</a:t>
            </a:r>
            <a:endParaRPr lang="en-US" dirty="0"/>
          </a:p>
        </p:txBody>
      </p:sp>
      <p:grpSp>
        <p:nvGrpSpPr>
          <p:cNvPr id="7" name="Group 6"/>
          <p:cNvGrpSpPr/>
          <p:nvPr userDrawn="1"/>
        </p:nvGrpSpPr>
        <p:grpSpPr>
          <a:xfrm rot="16200000">
            <a:off x="6935223" y="-863981"/>
            <a:ext cx="1738927" cy="3016433"/>
            <a:chOff x="950060" y="449430"/>
            <a:chExt cx="1738927" cy="3016433"/>
          </a:xfrm>
        </p:grpSpPr>
        <p:sp>
          <p:nvSpPr>
            <p:cNvPr id="11" name="Rectangle 10"/>
            <p:cNvSpPr/>
            <p:nvPr userDrawn="1"/>
          </p:nvSpPr>
          <p:spPr>
            <a:xfrm>
              <a:off x="2149719" y="288393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2" name="Rectangle 11"/>
            <p:cNvSpPr/>
            <p:nvPr userDrawn="1"/>
          </p:nvSpPr>
          <p:spPr>
            <a:xfrm>
              <a:off x="2177075"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5" name="Rectangle 14"/>
            <p:cNvSpPr/>
            <p:nvPr userDrawn="1"/>
          </p:nvSpPr>
          <p:spPr>
            <a:xfrm>
              <a:off x="1544033" y="292837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6" name="Rectangle 15"/>
            <p:cNvSpPr/>
            <p:nvPr userDrawn="1"/>
          </p:nvSpPr>
          <p:spPr>
            <a:xfrm>
              <a:off x="1882043" y="31550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7" name="Rectangle 16"/>
            <p:cNvSpPr/>
            <p:nvPr userDrawn="1"/>
          </p:nvSpPr>
          <p:spPr>
            <a:xfrm>
              <a:off x="2186844" y="2958184"/>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8" name="Rectangle 17"/>
            <p:cNvSpPr/>
            <p:nvPr userDrawn="1"/>
          </p:nvSpPr>
          <p:spPr>
            <a:xfrm>
              <a:off x="1958244" y="2735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19" name="Rectangle 18"/>
            <p:cNvSpPr/>
            <p:nvPr userDrawn="1"/>
          </p:nvSpPr>
          <p:spPr>
            <a:xfrm>
              <a:off x="2001225" y="308078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0" name="Rectangle 19"/>
            <p:cNvSpPr/>
            <p:nvPr userDrawn="1"/>
          </p:nvSpPr>
          <p:spPr>
            <a:xfrm>
              <a:off x="1665167" y="273544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1" name="Rectangle 20"/>
            <p:cNvSpPr/>
            <p:nvPr userDrawn="1"/>
          </p:nvSpPr>
          <p:spPr>
            <a:xfrm>
              <a:off x="1776540" y="2801852"/>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2" name="Rectangle 21"/>
            <p:cNvSpPr/>
            <p:nvPr userDrawn="1"/>
          </p:nvSpPr>
          <p:spPr>
            <a:xfrm>
              <a:off x="2528769" y="228605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3" name="Rectangle 22"/>
            <p:cNvSpPr/>
            <p:nvPr userDrawn="1"/>
          </p:nvSpPr>
          <p:spPr>
            <a:xfrm>
              <a:off x="2474063" y="221962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4" name="Rectangle 23"/>
            <p:cNvSpPr/>
            <p:nvPr userDrawn="1"/>
          </p:nvSpPr>
          <p:spPr>
            <a:xfrm>
              <a:off x="2298213" y="22938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5" name="Rectangle 24"/>
            <p:cNvSpPr/>
            <p:nvPr userDrawn="1"/>
          </p:nvSpPr>
          <p:spPr>
            <a:xfrm>
              <a:off x="2165351" y="224158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6" name="Rectangle 25"/>
            <p:cNvSpPr/>
            <p:nvPr userDrawn="1"/>
          </p:nvSpPr>
          <p:spPr>
            <a:xfrm>
              <a:off x="1878135" y="2271898"/>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7" name="Rectangle 26"/>
            <p:cNvSpPr/>
            <p:nvPr userDrawn="1"/>
          </p:nvSpPr>
          <p:spPr>
            <a:xfrm>
              <a:off x="2505321" y="2481436"/>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8" name="Rectangle 27"/>
            <p:cNvSpPr/>
            <p:nvPr userDrawn="1"/>
          </p:nvSpPr>
          <p:spPr>
            <a:xfrm>
              <a:off x="200513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29" name="Rectangle 28"/>
            <p:cNvSpPr/>
            <p:nvPr userDrawn="1"/>
          </p:nvSpPr>
          <p:spPr>
            <a:xfrm>
              <a:off x="2298213" y="2059399"/>
              <a:ext cx="160218" cy="148499"/>
            </a:xfrm>
            <a:prstGeom prst="rect">
              <a:avLst/>
            </a:prstGeom>
            <a:solidFill>
              <a:srgbClr val="F9F9F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0" name="Rectangle 29"/>
            <p:cNvSpPr/>
            <p:nvPr userDrawn="1"/>
          </p:nvSpPr>
          <p:spPr>
            <a:xfrm>
              <a:off x="1569423" y="2379830"/>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1" name="Rectangle 30"/>
            <p:cNvSpPr/>
            <p:nvPr userDrawn="1"/>
          </p:nvSpPr>
          <p:spPr>
            <a:xfrm>
              <a:off x="1721825" y="2528328"/>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2" name="Rectangle 31"/>
            <p:cNvSpPr/>
            <p:nvPr userDrawn="1"/>
          </p:nvSpPr>
          <p:spPr>
            <a:xfrm>
              <a:off x="1973876" y="2520515"/>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3" name="Rectangle 32"/>
            <p:cNvSpPr/>
            <p:nvPr userDrawn="1"/>
          </p:nvSpPr>
          <p:spPr>
            <a:xfrm>
              <a:off x="2229828" y="2457987"/>
              <a:ext cx="160218" cy="148499"/>
            </a:xfrm>
            <a:prstGeom prst="rect">
              <a:avLst/>
            </a:prstGeom>
            <a:solidFill>
              <a:srgbClr val="F9F9F9">
                <a:alpha val="4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4" name="Rectangle 33"/>
            <p:cNvSpPr/>
            <p:nvPr userDrawn="1"/>
          </p:nvSpPr>
          <p:spPr>
            <a:xfrm>
              <a:off x="1389675" y="1816610"/>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5" name="Rectangle 34"/>
            <p:cNvSpPr/>
            <p:nvPr userDrawn="1"/>
          </p:nvSpPr>
          <p:spPr>
            <a:xfrm>
              <a:off x="1309566"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6" name="Rectangle 35"/>
            <p:cNvSpPr/>
            <p:nvPr userDrawn="1"/>
          </p:nvSpPr>
          <p:spPr>
            <a:xfrm>
              <a:off x="1563573" y="188747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7" name="Rectangle 36"/>
            <p:cNvSpPr/>
            <p:nvPr userDrawn="1"/>
          </p:nvSpPr>
          <p:spPr>
            <a:xfrm>
              <a:off x="1544033" y="162026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8" name="Rectangle 37"/>
            <p:cNvSpPr/>
            <p:nvPr userDrawn="1"/>
          </p:nvSpPr>
          <p:spPr>
            <a:xfrm>
              <a:off x="1612414"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39" name="Rectangle 38"/>
            <p:cNvSpPr/>
            <p:nvPr userDrawn="1"/>
          </p:nvSpPr>
          <p:spPr>
            <a:xfrm>
              <a:off x="1897675"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0" name="Rectangle 39"/>
            <p:cNvSpPr/>
            <p:nvPr userDrawn="1"/>
          </p:nvSpPr>
          <p:spPr>
            <a:xfrm>
              <a:off x="2077426"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1" name="Rectangle 40"/>
            <p:cNvSpPr/>
            <p:nvPr userDrawn="1"/>
          </p:nvSpPr>
          <p:spPr>
            <a:xfrm>
              <a:off x="2319710" y="1843011"/>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2" name="Rectangle 41"/>
            <p:cNvSpPr/>
            <p:nvPr userDrawn="1"/>
          </p:nvSpPr>
          <p:spPr>
            <a:xfrm>
              <a:off x="1237272" y="1656391"/>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3" name="Rectangle 42"/>
            <p:cNvSpPr/>
            <p:nvPr userDrawn="1"/>
          </p:nvSpPr>
          <p:spPr>
            <a:xfrm>
              <a:off x="950060" y="16681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4" name="Rectangle 43"/>
            <p:cNvSpPr/>
            <p:nvPr userDrawn="1"/>
          </p:nvSpPr>
          <p:spPr>
            <a:xfrm>
              <a:off x="961784" y="109664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5" name="Rectangle 44"/>
            <p:cNvSpPr/>
            <p:nvPr userDrawn="1"/>
          </p:nvSpPr>
          <p:spPr>
            <a:xfrm>
              <a:off x="1122002" y="1259299"/>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6" name="Rectangle 45"/>
            <p:cNvSpPr/>
            <p:nvPr userDrawn="1"/>
          </p:nvSpPr>
          <p:spPr>
            <a:xfrm>
              <a:off x="1397490" y="125686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7" name="Rectangle 46"/>
            <p:cNvSpPr/>
            <p:nvPr userDrawn="1"/>
          </p:nvSpPr>
          <p:spPr>
            <a:xfrm>
              <a:off x="1077054" y="146637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8" name="Rectangle 47"/>
            <p:cNvSpPr/>
            <p:nvPr userDrawn="1"/>
          </p:nvSpPr>
          <p:spPr>
            <a:xfrm>
              <a:off x="1188429" y="1542107"/>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49" name="Rectangle 48"/>
            <p:cNvSpPr/>
            <p:nvPr userDrawn="1"/>
          </p:nvSpPr>
          <p:spPr>
            <a:xfrm>
              <a:off x="1333013" y="146785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0" name="Rectangle 49"/>
            <p:cNvSpPr/>
            <p:nvPr userDrawn="1"/>
          </p:nvSpPr>
          <p:spPr>
            <a:xfrm>
              <a:off x="1672983" y="103898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1" name="Rectangle 50"/>
            <p:cNvSpPr/>
            <p:nvPr userDrawn="1"/>
          </p:nvSpPr>
          <p:spPr>
            <a:xfrm>
              <a:off x="1631955"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2" name="Rectangle 51"/>
            <p:cNvSpPr/>
            <p:nvPr userDrawn="1"/>
          </p:nvSpPr>
          <p:spPr>
            <a:xfrm>
              <a:off x="1889852" y="95691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3" name="Rectangle 52"/>
            <p:cNvSpPr/>
            <p:nvPr userDrawn="1"/>
          </p:nvSpPr>
          <p:spPr>
            <a:xfrm>
              <a:off x="1565515" y="99990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4" name="Rectangle 53"/>
            <p:cNvSpPr/>
            <p:nvPr userDrawn="1"/>
          </p:nvSpPr>
          <p:spPr>
            <a:xfrm>
              <a:off x="1936758" y="1036554"/>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5" name="Rectangle 54"/>
            <p:cNvSpPr/>
            <p:nvPr userDrawn="1"/>
          </p:nvSpPr>
          <p:spPr>
            <a:xfrm>
              <a:off x="1921116" y="122803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6" name="Rectangle 55"/>
            <p:cNvSpPr/>
            <p:nvPr userDrawn="1"/>
          </p:nvSpPr>
          <p:spPr>
            <a:xfrm>
              <a:off x="1270498" y="1022396"/>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7" name="Rectangle 56"/>
            <p:cNvSpPr/>
            <p:nvPr userDrawn="1"/>
          </p:nvSpPr>
          <p:spPr>
            <a:xfrm>
              <a:off x="1336921" y="1694512"/>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8" name="Rectangle 57"/>
            <p:cNvSpPr/>
            <p:nvPr userDrawn="1"/>
          </p:nvSpPr>
          <p:spPr>
            <a:xfrm>
              <a:off x="1452196"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59" name="Rectangle 58"/>
            <p:cNvSpPr/>
            <p:nvPr userDrawn="1"/>
          </p:nvSpPr>
          <p:spPr>
            <a:xfrm>
              <a:off x="1409214"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0" name="Rectangle 59"/>
            <p:cNvSpPr/>
            <p:nvPr userDrawn="1"/>
          </p:nvSpPr>
          <p:spPr>
            <a:xfrm>
              <a:off x="1729634" y="5979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1" name="Rectangle 60"/>
            <p:cNvSpPr/>
            <p:nvPr userDrawn="1"/>
          </p:nvSpPr>
          <p:spPr>
            <a:xfrm>
              <a:off x="1692530" y="79912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2" name="Rectangle 61"/>
            <p:cNvSpPr/>
            <p:nvPr userDrawn="1"/>
          </p:nvSpPr>
          <p:spPr>
            <a:xfrm>
              <a:off x="1309566" y="449430"/>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3" name="Rectangle 62"/>
            <p:cNvSpPr/>
            <p:nvPr userDrawn="1"/>
          </p:nvSpPr>
          <p:spPr>
            <a:xfrm>
              <a:off x="1516673" y="873378"/>
              <a:ext cx="160218" cy="148499"/>
            </a:xfrm>
            <a:prstGeom prst="rect">
              <a:avLst/>
            </a:prstGeom>
            <a:solidFill>
              <a:srgbClr val="F9F9F9">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4" name="Rectangle 63"/>
            <p:cNvSpPr/>
            <p:nvPr userDrawn="1"/>
          </p:nvSpPr>
          <p:spPr>
            <a:xfrm>
              <a:off x="2378322" y="331736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5" name="Rectangle 64"/>
            <p:cNvSpPr/>
            <p:nvPr userDrawn="1"/>
          </p:nvSpPr>
          <p:spPr>
            <a:xfrm>
              <a:off x="2378322" y="2949992"/>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6" name="Rectangle 65"/>
            <p:cNvSpPr/>
            <p:nvPr userDrawn="1"/>
          </p:nvSpPr>
          <p:spPr>
            <a:xfrm>
              <a:off x="2239601" y="323655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7" name="Rectangle 66"/>
            <p:cNvSpPr/>
            <p:nvPr userDrawn="1"/>
          </p:nvSpPr>
          <p:spPr>
            <a:xfrm>
              <a:off x="2390046" y="1984495"/>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8" name="Rectangle 67"/>
            <p:cNvSpPr/>
            <p:nvPr userDrawn="1"/>
          </p:nvSpPr>
          <p:spPr>
            <a:xfrm>
              <a:off x="2016857" y="122149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69" name="Rectangle 68"/>
            <p:cNvSpPr/>
            <p:nvPr userDrawn="1"/>
          </p:nvSpPr>
          <p:spPr>
            <a:xfrm>
              <a:off x="2355520" y="2779874"/>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sp>
          <p:nvSpPr>
            <p:cNvPr id="70" name="Rectangle 69"/>
            <p:cNvSpPr/>
            <p:nvPr userDrawn="1"/>
          </p:nvSpPr>
          <p:spPr>
            <a:xfrm>
              <a:off x="2355520" y="2532236"/>
              <a:ext cx="160218" cy="148499"/>
            </a:xfrm>
            <a:prstGeom prst="rect">
              <a:avLst/>
            </a:prstGeom>
            <a:solidFill>
              <a:srgbClr val="F9F9F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b="0" i="0" dirty="0">
                <a:latin typeface="Segoe UI Light" charset="0"/>
              </a:endParaRPr>
            </a:p>
          </p:txBody>
        </p:sp>
      </p:grpSp>
    </p:spTree>
    <p:extLst>
      <p:ext uri="{BB962C8B-B14F-4D97-AF65-F5344CB8AC3E}">
        <p14:creationId xmlns:p14="http://schemas.microsoft.com/office/powerpoint/2010/main" val="673014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53998"/>
            <a:ext cx="8229600" cy="8572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457200" y="1209791"/>
            <a:ext cx="8229600" cy="35899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24716158"/>
      </p:ext>
    </p:extLst>
  </p:cSld>
  <p:clrMap bg1="lt1" tx1="dk1" bg2="lt2" tx2="dk2" accent1="accent1" accent2="accent2" accent3="accent3" accent4="accent4" accent5="accent5" accent6="accent6" hlink="hlink" folHlink="folHlink"/>
  <p:sldLayoutIdLst>
    <p:sldLayoutId id="2147493579" r:id="rId1"/>
    <p:sldLayoutId id="2147493580" r:id="rId2"/>
    <p:sldLayoutId id="2147493581" r:id="rId3"/>
    <p:sldLayoutId id="2147493582" r:id="rId4"/>
    <p:sldLayoutId id="2147493583" r:id="rId5"/>
    <p:sldLayoutId id="2147493584" r:id="rId6"/>
    <p:sldLayoutId id="2147493585" r:id="rId7"/>
    <p:sldLayoutId id="2147493586" r:id="rId8"/>
    <p:sldLayoutId id="2147493587" r:id="rId9"/>
    <p:sldLayoutId id="2147493588" r:id="rId10"/>
    <p:sldLayoutId id="2147493601" r:id="rId11"/>
    <p:sldLayoutId id="2147493602" r:id="rId12"/>
    <p:sldLayoutId id="2147493603" r:id="rId13"/>
    <p:sldLayoutId id="2147493604" r:id="rId14"/>
    <p:sldLayoutId id="2147493605" r:id="rId15"/>
    <p:sldLayoutId id="2147493606" r:id="rId16"/>
    <p:sldLayoutId id="2147493607" r:id="rId17"/>
    <p:sldLayoutId id="2147493608" r:id="rId18"/>
    <p:sldLayoutId id="2147493641" r:id="rId19"/>
    <p:sldLayoutId id="2147493642" r:id="rId20"/>
    <p:sldLayoutId id="2147493643" r:id="rId21"/>
    <p:sldLayoutId id="2147493644" r:id="rId22"/>
    <p:sldLayoutId id="2147493645" r:id="rId23"/>
    <p:sldLayoutId id="2147493646" r:id="rId24"/>
    <p:sldLayoutId id="2147493647" r:id="rId25"/>
    <p:sldLayoutId id="2147493648" r:id="rId26"/>
    <p:sldLayoutId id="2147493721" r:id="rId27"/>
    <p:sldLayoutId id="2147493722" r:id="rId28"/>
    <p:sldLayoutId id="2147493723" r:id="rId29"/>
    <p:sldLayoutId id="2147493724" r:id="rId30"/>
    <p:sldLayoutId id="2147493725" r:id="rId31"/>
    <p:sldLayoutId id="2147493726" r:id="rId32"/>
    <p:sldLayoutId id="2147493727" r:id="rId33"/>
    <p:sldLayoutId id="2147493728" r:id="rId34"/>
  </p:sldLayoutIdLst>
  <p:timing>
    <p:tnLst>
      <p:par>
        <p:cTn id="1" dur="indefinite" restart="never" nodeType="tmRoot"/>
      </p:par>
    </p:tnLst>
  </p:timing>
  <p:txStyles>
    <p:titleStyle>
      <a:lvl1pPr algn="l" defTabSz="457200" rtl="0" eaLnBrk="1" fontAlgn="base" hangingPunct="1">
        <a:spcBef>
          <a:spcPct val="0"/>
        </a:spcBef>
        <a:spcAft>
          <a:spcPct val="0"/>
        </a:spcAft>
        <a:defRPr sz="3600" b="1" kern="1200">
          <a:solidFill>
            <a:srgbClr val="0B111E"/>
          </a:solidFill>
          <a:latin typeface="Segoe UI Light"/>
          <a:ea typeface="ＭＳ Ｐゴシック" charset="0"/>
          <a:cs typeface="Segoe UI Light"/>
        </a:defRPr>
      </a:lvl1pPr>
      <a:lvl2pPr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9pPr>
    </p:titleStyle>
    <p:bodyStyle>
      <a:lvl1pPr marL="0" indent="0" algn="l" defTabSz="457200" rtl="0" eaLnBrk="1" fontAlgn="base" hangingPunct="1">
        <a:spcBef>
          <a:spcPct val="20000"/>
        </a:spcBef>
        <a:spcAft>
          <a:spcPct val="0"/>
        </a:spcAft>
        <a:buFont typeface="Wingdings" charset="2"/>
        <a:buNone/>
        <a:defRPr sz="2000" kern="1200">
          <a:solidFill>
            <a:srgbClr val="0B111E"/>
          </a:solidFill>
          <a:latin typeface="Segoe UI Light"/>
          <a:ea typeface="ＭＳ Ｐゴシック" charset="0"/>
          <a:cs typeface="Segoe UI Light"/>
        </a:defRPr>
      </a:lvl1pPr>
      <a:lvl2pPr marL="742950" indent="-285750" algn="l" defTabSz="457200" rtl="0" eaLnBrk="1" fontAlgn="base" hangingPunct="1">
        <a:spcBef>
          <a:spcPct val="20000"/>
        </a:spcBef>
        <a:spcAft>
          <a:spcPct val="0"/>
        </a:spcAft>
        <a:buFont typeface="Wingdings" charset="2"/>
        <a:buChar char="§"/>
        <a:defRPr sz="2000" kern="1200">
          <a:solidFill>
            <a:srgbClr val="0B111E"/>
          </a:solidFill>
          <a:latin typeface="Segoe UI Light"/>
          <a:ea typeface="ＭＳ Ｐゴシック" charset="0"/>
          <a:cs typeface="Segoe UI Light"/>
        </a:defRPr>
      </a:lvl2pPr>
      <a:lvl3pPr marL="1143000" indent="-228600" algn="l" defTabSz="457200" rtl="0" eaLnBrk="1" fontAlgn="base" hangingPunct="1">
        <a:spcBef>
          <a:spcPct val="20000"/>
        </a:spcBef>
        <a:spcAft>
          <a:spcPct val="0"/>
        </a:spcAft>
        <a:buFont typeface="Lucida Grande"/>
        <a:buChar char="-"/>
        <a:defRPr sz="2000" kern="1200">
          <a:solidFill>
            <a:srgbClr val="0B111E"/>
          </a:solidFill>
          <a:latin typeface="Segoe UI Light"/>
          <a:ea typeface="ＭＳ Ｐゴシック" charset="0"/>
          <a:cs typeface="Segoe UI Light"/>
        </a:defRPr>
      </a:lvl3pPr>
      <a:lvl4pPr marL="1600200" indent="-228600" algn="l" defTabSz="457200" rtl="0" eaLnBrk="1" fontAlgn="base" hangingPunct="1">
        <a:spcBef>
          <a:spcPct val="20000"/>
        </a:spcBef>
        <a:spcAft>
          <a:spcPct val="0"/>
        </a:spcAft>
        <a:buFont typeface="Wingdings" charset="2"/>
        <a:buChar char="v"/>
        <a:defRPr sz="2000" kern="1200">
          <a:solidFill>
            <a:schemeClr val="accent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Wingdings" charset="2"/>
        <a:buChar char="v"/>
        <a:defRPr sz="2000" kern="1200">
          <a:solidFill>
            <a:schemeClr val="accent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5.tiff"/><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8.tiff"/></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3.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4.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5" Type="http://schemas.openxmlformats.org/officeDocument/2006/relationships/image" Target="../media/image17.tiff"/><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20.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tiff"/><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tiff"/><Relationship Id="rId5" Type="http://schemas.openxmlformats.org/officeDocument/2006/relationships/image" Target="../media/image23.png"/><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26.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27.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28.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29.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2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Memory Management</a:t>
            </a:r>
            <a:endParaRPr lang="en-US" dirty="0">
              <a:latin typeface="Segoe UI Light"/>
              <a:cs typeface="Segoe UI Light"/>
            </a:endParaRPr>
          </a:p>
        </p:txBody>
      </p:sp>
      <p:sp>
        <p:nvSpPr>
          <p:cNvPr id="4" name="Title 1"/>
          <p:cNvSpPr txBox="1">
            <a:spLocks/>
          </p:cNvSpPr>
          <p:nvPr/>
        </p:nvSpPr>
        <p:spPr bwMode="auto">
          <a:xfrm>
            <a:off x="2874644" y="3075650"/>
            <a:ext cx="3406140" cy="1062211"/>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sz="3600" b="1" kern="1200">
                <a:solidFill>
                  <a:srgbClr val="FFFFFF"/>
                </a:solidFill>
                <a:latin typeface="Segoe UI Light"/>
                <a:ea typeface="ＭＳ Ｐゴシック" charset="0"/>
                <a:cs typeface="Segoe UI Light"/>
              </a:defRPr>
            </a:lvl1pPr>
            <a:lvl2pPr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orbel" charset="0"/>
                <a:ea typeface="ＭＳ Ｐゴシック" charset="0"/>
                <a:cs typeface="ＭＳ Ｐゴシック" charset="0"/>
              </a:defRPr>
            </a:lvl9pPr>
          </a:lstStyle>
          <a:p>
            <a:r>
              <a:rPr lang="en-US" sz="2800" dirty="0" smtClean="0"/>
              <a:t>Ethan Dennis</a:t>
            </a:r>
            <a:endParaRPr lang="en-US" sz="2800" dirty="0"/>
          </a:p>
        </p:txBody>
      </p:sp>
    </p:spTree>
    <p:extLst>
      <p:ext uri="{BB962C8B-B14F-4D97-AF65-F5344CB8AC3E}">
        <p14:creationId xmlns:p14="http://schemas.microsoft.com/office/powerpoint/2010/main" val="7823783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US" dirty="0"/>
              <a:t>Your application works with </a:t>
            </a:r>
            <a:r>
              <a:rPr lang="en-US" b="1" dirty="0"/>
              <a:t>two types of memory</a:t>
            </a:r>
            <a:r>
              <a:rPr lang="en-US" dirty="0"/>
              <a:t>, both allocated from the same process space; apps must be concerned about both types</a:t>
            </a:r>
          </a:p>
        </p:txBody>
      </p:sp>
      <p:sp>
        <p:nvSpPr>
          <p:cNvPr id="5" name="Title 4"/>
          <p:cNvSpPr>
            <a:spLocks noGrp="1"/>
          </p:cNvSpPr>
          <p:nvPr>
            <p:ph type="title"/>
          </p:nvPr>
        </p:nvSpPr>
        <p:spPr/>
        <p:txBody>
          <a:bodyPr/>
          <a:lstStyle/>
          <a:p>
            <a:r>
              <a:rPr lang="en-US" dirty="0" smtClean="0"/>
              <a:t>Defining memory</a:t>
            </a:r>
            <a:endParaRPr lang="en-US" dirty="0"/>
          </a:p>
        </p:txBody>
      </p:sp>
      <p:sp>
        <p:nvSpPr>
          <p:cNvPr id="2" name="Rectangle 1"/>
          <p:cNvSpPr/>
          <p:nvPr/>
        </p:nvSpPr>
        <p:spPr>
          <a:xfrm>
            <a:off x="2535346" y="2343151"/>
            <a:ext cx="4409881" cy="2260315"/>
          </a:xfrm>
          <a:prstGeom prst="rect">
            <a:avLst/>
          </a:prstGeom>
          <a:solidFill>
            <a:srgbClr val="D257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bg1"/>
                </a:solidFill>
                <a:latin typeface="Segoe UI Light" charset="0"/>
              </a:rPr>
              <a:t>Process</a:t>
            </a:r>
            <a:endParaRPr lang="en-US" dirty="0">
              <a:solidFill>
                <a:schemeClr val="bg1"/>
              </a:solidFill>
              <a:latin typeface="Segoe UI Light" charset="0"/>
            </a:endParaRPr>
          </a:p>
        </p:txBody>
      </p:sp>
      <p:sp>
        <p:nvSpPr>
          <p:cNvPr id="12" name="Rounded Rectangle 11"/>
          <p:cNvSpPr/>
          <p:nvPr/>
        </p:nvSpPr>
        <p:spPr>
          <a:xfrm>
            <a:off x="2638300" y="2748980"/>
            <a:ext cx="4221132" cy="1710648"/>
          </a:xfrm>
          <a:prstGeom prst="roundRect">
            <a:avLst/>
          </a:prstGeom>
          <a:solidFill>
            <a:srgbClr val="FF8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latin typeface="Segoe UI Light" charset="0"/>
              </a:rPr>
              <a:t>Memory</a:t>
            </a:r>
            <a:endParaRPr lang="en-US" dirty="0">
              <a:solidFill>
                <a:schemeClr val="tx1"/>
              </a:solidFill>
              <a:latin typeface="Segoe UI Light" charset="0"/>
            </a:endParaRPr>
          </a:p>
        </p:txBody>
      </p:sp>
      <p:grpSp>
        <p:nvGrpSpPr>
          <p:cNvPr id="19" name="Group 18"/>
          <p:cNvGrpSpPr/>
          <p:nvPr/>
        </p:nvGrpSpPr>
        <p:grpSpPr>
          <a:xfrm>
            <a:off x="20392" y="2351599"/>
            <a:ext cx="3433453" cy="2206221"/>
            <a:chOff x="20392" y="2351599"/>
            <a:chExt cx="3433453" cy="2206221"/>
          </a:xfrm>
        </p:grpSpPr>
        <p:sp>
          <p:nvSpPr>
            <p:cNvPr id="16" name="Line Callout 1 (Accent Bar) 15"/>
            <p:cNvSpPr/>
            <p:nvPr/>
          </p:nvSpPr>
          <p:spPr>
            <a:xfrm>
              <a:off x="793773" y="2388796"/>
              <a:ext cx="2660072" cy="2169024"/>
            </a:xfrm>
            <a:prstGeom prst="accentCallout1">
              <a:avLst>
                <a:gd name="adj1" fmla="val 33509"/>
                <a:gd name="adj2" fmla="val 51739"/>
                <a:gd name="adj3" fmla="val 36120"/>
                <a:gd name="adj4" fmla="val 78855"/>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smtClean="0">
                  <a:solidFill>
                    <a:schemeClr val="tx1"/>
                  </a:solidFill>
                  <a:latin typeface="Consolas" charset="0"/>
                  <a:ea typeface="Consolas" charset="0"/>
                  <a:cs typeface="Consolas" charset="0"/>
                </a:rPr>
                <a:t>UIView</a:t>
              </a:r>
              <a:endParaRPr lang="en-US" dirty="0" smtClean="0">
                <a:solidFill>
                  <a:schemeClr val="tx1"/>
                </a:solidFill>
                <a:latin typeface="Consolas" charset="0"/>
                <a:ea typeface="Consolas" charset="0"/>
                <a:cs typeface="Consolas" charset="0"/>
              </a:endParaRPr>
            </a:p>
            <a:p>
              <a:r>
                <a:rPr lang="en-US" dirty="0" err="1" smtClean="0">
                  <a:solidFill>
                    <a:schemeClr val="tx1"/>
                  </a:solidFill>
                  <a:latin typeface="Consolas" charset="0"/>
                  <a:ea typeface="Consolas" charset="0"/>
                  <a:cs typeface="Consolas" charset="0"/>
                </a:rPr>
                <a:t>UIImage</a:t>
              </a:r>
              <a:endParaRPr lang="en-US" dirty="0" smtClean="0">
                <a:solidFill>
                  <a:schemeClr val="tx1"/>
                </a:solidFill>
                <a:latin typeface="Consolas" charset="0"/>
                <a:ea typeface="Consolas" charset="0"/>
                <a:cs typeface="Consolas" charset="0"/>
              </a:endParaRPr>
            </a:p>
            <a:p>
              <a:r>
                <a:rPr lang="is-IS" dirty="0" smtClean="0">
                  <a:solidFill>
                    <a:schemeClr val="tx1"/>
                  </a:solidFill>
                  <a:latin typeface="Consolas" charset="0"/>
                  <a:ea typeface="Consolas" charset="0"/>
                  <a:cs typeface="Consolas" charset="0"/>
                </a:rPr>
                <a:t>MKMapView</a:t>
              </a:r>
            </a:p>
            <a:p>
              <a:r>
                <a:rPr lang="is-IS" dirty="0" smtClean="0">
                  <a:solidFill>
                    <a:schemeClr val="tx1"/>
                  </a:solidFill>
                  <a:latin typeface="Consolas" charset="0"/>
                  <a:ea typeface="Consolas" charset="0"/>
                  <a:cs typeface="Consolas" charset="0"/>
                </a:rPr>
                <a:t>...</a:t>
              </a:r>
            </a:p>
            <a:p>
              <a:r>
                <a:rPr lang="is-IS" dirty="0" smtClean="0">
                  <a:solidFill>
                    <a:schemeClr val="tx1"/>
                  </a:solidFill>
                  <a:latin typeface="Consolas" charset="0"/>
                  <a:ea typeface="Consolas" charset="0"/>
                  <a:cs typeface="Consolas" charset="0"/>
                </a:rPr>
                <a:t>Activity</a:t>
              </a:r>
            </a:p>
            <a:p>
              <a:r>
                <a:rPr lang="is-IS" dirty="0" smtClean="0">
                  <a:solidFill>
                    <a:schemeClr val="tx1"/>
                  </a:solidFill>
                  <a:latin typeface="Consolas" charset="0"/>
                  <a:ea typeface="Consolas" charset="0"/>
                  <a:cs typeface="Consolas" charset="0"/>
                </a:rPr>
                <a:t>Intent</a:t>
              </a:r>
            </a:p>
            <a:p>
              <a:r>
                <a:rPr lang="is-IS" dirty="0" smtClean="0">
                  <a:solidFill>
                    <a:schemeClr val="tx1"/>
                  </a:solidFill>
                  <a:latin typeface="Consolas" charset="0"/>
                  <a:ea typeface="Consolas" charset="0"/>
                  <a:cs typeface="Consolas" charset="0"/>
                </a:rPr>
                <a:t>TextView</a:t>
              </a:r>
            </a:p>
            <a:p>
              <a:r>
                <a:rPr lang="is-IS" dirty="0" smtClean="0">
                  <a:solidFill>
                    <a:schemeClr val="tx1"/>
                  </a:solidFill>
                  <a:latin typeface="Consolas" charset="0"/>
                  <a:ea typeface="Consolas" charset="0"/>
                  <a:cs typeface="Consolas" charset="0"/>
                </a:rPr>
                <a:t>...</a:t>
              </a:r>
              <a:endParaRPr lang="en-US" dirty="0">
                <a:solidFill>
                  <a:schemeClr val="tx1"/>
                </a:solidFill>
                <a:latin typeface="Consolas" charset="0"/>
                <a:ea typeface="Consolas" charset="0"/>
                <a:cs typeface="Consolas" charset="0"/>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9901" y="2351599"/>
              <a:ext cx="683872" cy="683872"/>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392" y="3580076"/>
              <a:ext cx="773381" cy="773381"/>
            </a:xfrm>
            <a:prstGeom prst="rect">
              <a:avLst/>
            </a:prstGeom>
          </p:spPr>
        </p:pic>
      </p:grpSp>
      <p:sp>
        <p:nvSpPr>
          <p:cNvPr id="20" name="Rounded Rectangle 19"/>
          <p:cNvSpPr/>
          <p:nvPr/>
        </p:nvSpPr>
        <p:spPr>
          <a:xfrm>
            <a:off x="4040805" y="3311723"/>
            <a:ext cx="2705683" cy="1017984"/>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Managed Memory</a:t>
            </a:r>
            <a:endParaRPr lang="en-US" dirty="0">
              <a:solidFill>
                <a:schemeClr val="tx1"/>
              </a:solidFill>
              <a:latin typeface="Segoe UI Light" charset="0"/>
            </a:endParaRPr>
          </a:p>
        </p:txBody>
      </p:sp>
      <p:sp>
        <p:nvSpPr>
          <p:cNvPr id="21" name="Line Callout 1 (Accent Bar) 20"/>
          <p:cNvSpPr/>
          <p:nvPr/>
        </p:nvSpPr>
        <p:spPr>
          <a:xfrm>
            <a:off x="7290355" y="2441693"/>
            <a:ext cx="1689925" cy="1672167"/>
          </a:xfrm>
          <a:prstGeom prst="accentCallout1">
            <a:avLst>
              <a:gd name="adj1" fmla="val 57648"/>
              <a:gd name="adj2" fmla="val -2009"/>
              <a:gd name="adj3" fmla="val 72931"/>
              <a:gd name="adj4" fmla="val -40342"/>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C# and .NET objects are allocated here - this is all GC knows about</a:t>
            </a:r>
            <a:endParaRPr lang="en-US" dirty="0">
              <a:solidFill>
                <a:schemeClr val="tx1"/>
              </a:solidFill>
              <a:latin typeface="Segoe UI Light" charset="0"/>
            </a:endParaRPr>
          </a:p>
        </p:txBody>
      </p:sp>
    </p:spTree>
    <p:extLst>
      <p:ext uri="{BB962C8B-B14F-4D97-AF65-F5344CB8AC3E}">
        <p14:creationId xmlns:p14="http://schemas.microsoft.com/office/powerpoint/2010/main" val="54600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0-#ppt_w/2"/>
                                          </p:val>
                                        </p:tav>
                                        <p:tav tm="100000">
                                          <p:val>
                                            <p:strVal val="#ppt_x"/>
                                          </p:val>
                                        </p:tav>
                                      </p:tavLst>
                                    </p:anim>
                                    <p:anim calcmode="lin" valueType="num">
                                      <p:cBhvr additive="base">
                                        <p:cTn id="11"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2" presetClass="entr" presetSubtype="2"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Some objects live in </a:t>
            </a:r>
            <a:r>
              <a:rPr lang="en-US" u="sng" dirty="0" smtClean="0"/>
              <a:t>both</a:t>
            </a:r>
            <a:r>
              <a:rPr lang="en-US" dirty="0" smtClean="0"/>
              <a:t> the managed and the native world and must be treated properly to ensure that they are freed when the app is finished with them </a:t>
            </a:r>
            <a:r>
              <a:rPr lang="is-IS" dirty="0" smtClean="0"/>
              <a:t>…</a:t>
            </a:r>
            <a:r>
              <a:rPr lang="en-US" dirty="0" smtClean="0"/>
              <a:t> </a:t>
            </a:r>
            <a:r>
              <a:rPr lang="en-US" b="1" dirty="0" smtClean="0"/>
              <a:t>but not before</a:t>
            </a:r>
            <a:r>
              <a:rPr lang="en-US" dirty="0" smtClean="0"/>
              <a:t>!</a:t>
            </a:r>
            <a:endParaRPr lang="en-US" dirty="0"/>
          </a:p>
        </p:txBody>
      </p:sp>
      <p:sp>
        <p:nvSpPr>
          <p:cNvPr id="3" name="Title 2"/>
          <p:cNvSpPr>
            <a:spLocks noGrp="1"/>
          </p:cNvSpPr>
          <p:nvPr>
            <p:ph type="title"/>
          </p:nvPr>
        </p:nvSpPr>
        <p:spPr/>
        <p:txBody>
          <a:bodyPr/>
          <a:lstStyle/>
          <a:p>
            <a:r>
              <a:rPr lang="en-US" dirty="0" smtClean="0"/>
              <a:t>Objects in memory</a:t>
            </a:r>
            <a:endParaRPr lang="en-US" dirty="0"/>
          </a:p>
        </p:txBody>
      </p:sp>
      <p:grpSp>
        <p:nvGrpSpPr>
          <p:cNvPr id="20" name="Group 19"/>
          <p:cNvGrpSpPr/>
          <p:nvPr/>
        </p:nvGrpSpPr>
        <p:grpSpPr>
          <a:xfrm>
            <a:off x="322612" y="2441694"/>
            <a:ext cx="8147925" cy="2335590"/>
            <a:chOff x="322612" y="2441694"/>
            <a:chExt cx="8147925" cy="2335590"/>
          </a:xfrm>
        </p:grpSpPr>
        <p:grpSp>
          <p:nvGrpSpPr>
            <p:cNvPr id="19" name="Group 18"/>
            <p:cNvGrpSpPr/>
            <p:nvPr/>
          </p:nvGrpSpPr>
          <p:grpSpPr>
            <a:xfrm>
              <a:off x="928687" y="2441694"/>
              <a:ext cx="7541850" cy="2335590"/>
              <a:chOff x="928687" y="2441694"/>
              <a:chExt cx="7541850" cy="2335590"/>
            </a:xfrm>
          </p:grpSpPr>
          <p:grpSp>
            <p:nvGrpSpPr>
              <p:cNvPr id="16" name="Group 15"/>
              <p:cNvGrpSpPr/>
              <p:nvPr/>
            </p:nvGrpSpPr>
            <p:grpSpPr>
              <a:xfrm>
                <a:off x="928687" y="2441694"/>
                <a:ext cx="7286625" cy="2335590"/>
                <a:chOff x="866775" y="2428141"/>
                <a:chExt cx="7286625" cy="2335590"/>
              </a:xfrm>
            </p:grpSpPr>
            <p:sp>
              <p:nvSpPr>
                <p:cNvPr id="12" name="Rectangle 11"/>
                <p:cNvSpPr/>
                <p:nvPr/>
              </p:nvSpPr>
              <p:spPr>
                <a:xfrm>
                  <a:off x="866775" y="3766722"/>
                  <a:ext cx="7286625" cy="87917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11" name="Rectangle 10"/>
                <p:cNvSpPr/>
                <p:nvPr/>
              </p:nvSpPr>
              <p:spPr>
                <a:xfrm>
                  <a:off x="866775" y="2797473"/>
                  <a:ext cx="7286625" cy="87917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4" name="Rounded Rectangle 3"/>
                <p:cNvSpPr/>
                <p:nvPr/>
              </p:nvSpPr>
              <p:spPr>
                <a:xfrm>
                  <a:off x="1066802" y="2882464"/>
                  <a:ext cx="2880360" cy="7143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nsolas" charset="0"/>
                      <a:ea typeface="Consolas" charset="0"/>
                      <a:cs typeface="Consolas" charset="0"/>
                    </a:rPr>
                    <a:t>class </a:t>
                  </a:r>
                  <a:r>
                    <a:rPr lang="en-US" dirty="0" err="1" smtClean="0">
                      <a:latin typeface="Consolas" charset="0"/>
                      <a:ea typeface="Consolas" charset="0"/>
                      <a:cs typeface="Consolas" charset="0"/>
                    </a:rPr>
                    <a:t>UIKit.UIImage</a:t>
                  </a:r>
                  <a:endParaRPr lang="en-US" dirty="0">
                    <a:latin typeface="Consolas" charset="0"/>
                    <a:ea typeface="Consolas" charset="0"/>
                    <a:cs typeface="Consolas" charset="0"/>
                  </a:endParaRPr>
                </a:p>
              </p:txBody>
            </p:sp>
            <p:sp>
              <p:nvSpPr>
                <p:cNvPr id="5" name="Rounded Rectangle 4"/>
                <p:cNvSpPr/>
                <p:nvPr/>
              </p:nvSpPr>
              <p:spPr>
                <a:xfrm>
                  <a:off x="1066801" y="3826908"/>
                  <a:ext cx="2880360" cy="7143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latin typeface="Consolas" charset="0"/>
                      <a:ea typeface="Consolas" charset="0"/>
                      <a:cs typeface="Consolas" charset="0"/>
                    </a:rPr>
                    <a:t>class </a:t>
                  </a:r>
                  <a:r>
                    <a:rPr lang="en-US" dirty="0" err="1" smtClean="0">
                      <a:solidFill>
                        <a:schemeClr val="bg1"/>
                      </a:solidFill>
                      <a:latin typeface="Consolas" charset="0"/>
                      <a:ea typeface="Consolas" charset="0"/>
                      <a:cs typeface="Consolas" charset="0"/>
                    </a:rPr>
                    <a:t>Android.App</a:t>
                  </a:r>
                  <a:r>
                    <a:rPr lang="en-US" dirty="0" smtClean="0">
                      <a:solidFill>
                        <a:schemeClr val="bg1"/>
                      </a:solidFill>
                      <a:latin typeface="Consolas" charset="0"/>
                      <a:ea typeface="Consolas" charset="0"/>
                      <a:cs typeface="Consolas" charset="0"/>
                    </a:rPr>
                    <a:t>.</a:t>
                  </a:r>
                </a:p>
                <a:p>
                  <a:pPr algn="ctr"/>
                  <a:r>
                    <a:rPr lang="en-US" dirty="0" smtClean="0">
                      <a:solidFill>
                        <a:schemeClr val="bg1"/>
                      </a:solidFill>
                      <a:latin typeface="Consolas" charset="0"/>
                      <a:ea typeface="Consolas" charset="0"/>
                      <a:cs typeface="Consolas" charset="0"/>
                    </a:rPr>
                    <a:t>Activity</a:t>
                  </a:r>
                  <a:endParaRPr lang="en-US" dirty="0">
                    <a:solidFill>
                      <a:schemeClr val="bg1"/>
                    </a:solidFill>
                    <a:latin typeface="Consolas" charset="0"/>
                    <a:ea typeface="Consolas" charset="0"/>
                    <a:cs typeface="Consolas" charset="0"/>
                  </a:endParaRPr>
                </a:p>
              </p:txBody>
            </p:sp>
            <p:sp>
              <p:nvSpPr>
                <p:cNvPr id="7" name="Rounded Rectangle 6"/>
                <p:cNvSpPr/>
                <p:nvPr/>
              </p:nvSpPr>
              <p:spPr>
                <a:xfrm>
                  <a:off x="5082532" y="2882464"/>
                  <a:ext cx="2880360" cy="714375"/>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nsolas" charset="0"/>
                      <a:ea typeface="Consolas" charset="0"/>
                      <a:cs typeface="Consolas" charset="0"/>
                    </a:rPr>
                    <a:t>[</a:t>
                  </a:r>
                  <a:r>
                    <a:rPr lang="en-US" dirty="0" err="1" smtClean="0">
                      <a:latin typeface="Consolas" charset="0"/>
                      <a:ea typeface="Consolas" charset="0"/>
                      <a:cs typeface="Consolas" charset="0"/>
                    </a:rPr>
                    <a:t>UIImage</a:t>
                  </a:r>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sp>
              <p:nvSpPr>
                <p:cNvPr id="8" name="Rounded Rectangle 7"/>
                <p:cNvSpPr/>
                <p:nvPr/>
              </p:nvSpPr>
              <p:spPr>
                <a:xfrm>
                  <a:off x="5082532" y="3826908"/>
                  <a:ext cx="2880360" cy="714375"/>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charset="0"/>
                      <a:ea typeface="Consolas" charset="0"/>
                      <a:cs typeface="Consolas" charset="0"/>
                    </a:rPr>
                    <a:t>c</a:t>
                  </a:r>
                  <a:r>
                    <a:rPr lang="en-US" dirty="0" smtClean="0">
                      <a:solidFill>
                        <a:schemeClr val="bg1"/>
                      </a:solidFill>
                      <a:latin typeface="Consolas" charset="0"/>
                      <a:ea typeface="Consolas" charset="0"/>
                      <a:cs typeface="Consolas" charset="0"/>
                    </a:rPr>
                    <a:t>lass </a:t>
                  </a:r>
                  <a:r>
                    <a:rPr lang="en-US" dirty="0" err="1" smtClean="0">
                      <a:solidFill>
                        <a:schemeClr val="bg1"/>
                      </a:solidFill>
                      <a:latin typeface="Consolas" charset="0"/>
                      <a:ea typeface="Consolas" charset="0"/>
                      <a:cs typeface="Consolas" charset="0"/>
                    </a:rPr>
                    <a:t>android.app</a:t>
                  </a:r>
                  <a:r>
                    <a:rPr lang="en-US" dirty="0" smtClean="0">
                      <a:solidFill>
                        <a:schemeClr val="bg1"/>
                      </a:solidFill>
                      <a:latin typeface="Consolas" charset="0"/>
                      <a:ea typeface="Consolas" charset="0"/>
                      <a:cs typeface="Consolas" charset="0"/>
                    </a:rPr>
                    <a:t>.</a:t>
                  </a:r>
                </a:p>
                <a:p>
                  <a:pPr algn="ctr"/>
                  <a:r>
                    <a:rPr lang="en-US" dirty="0" smtClean="0">
                      <a:solidFill>
                        <a:schemeClr val="bg1"/>
                      </a:solidFill>
                      <a:latin typeface="Consolas" charset="0"/>
                      <a:ea typeface="Consolas" charset="0"/>
                      <a:cs typeface="Consolas" charset="0"/>
                    </a:rPr>
                    <a:t>activity</a:t>
                  </a:r>
                  <a:endParaRPr lang="en-US" dirty="0">
                    <a:solidFill>
                      <a:schemeClr val="bg1"/>
                    </a:solidFill>
                    <a:latin typeface="Consolas" charset="0"/>
                    <a:ea typeface="Consolas" charset="0"/>
                    <a:cs typeface="Consolas" charset="0"/>
                  </a:endParaRPr>
                </a:p>
              </p:txBody>
            </p:sp>
            <p:sp>
              <p:nvSpPr>
                <p:cNvPr id="9" name="TextBox 8"/>
                <p:cNvSpPr txBox="1"/>
                <p:nvPr/>
              </p:nvSpPr>
              <p:spPr>
                <a:xfrm>
                  <a:off x="1349695" y="2428141"/>
                  <a:ext cx="2314575" cy="369332"/>
                </a:xfrm>
                <a:prstGeom prst="rect">
                  <a:avLst/>
                </a:prstGeom>
                <a:noFill/>
              </p:spPr>
              <p:txBody>
                <a:bodyPr wrap="square" rtlCol="0">
                  <a:spAutoFit/>
                </a:bodyPr>
                <a:lstStyle/>
                <a:p>
                  <a:pPr algn="ctr"/>
                  <a:r>
                    <a:rPr lang="en-US" dirty="0" smtClean="0">
                      <a:latin typeface="Segoe UI Light"/>
                      <a:cs typeface="Segoe UI Light"/>
                    </a:rPr>
                    <a:t>Xamarin (managed)</a:t>
                  </a:r>
                </a:p>
              </p:txBody>
            </p:sp>
            <p:sp>
              <p:nvSpPr>
                <p:cNvPr id="10" name="TextBox 9"/>
                <p:cNvSpPr txBox="1"/>
                <p:nvPr/>
              </p:nvSpPr>
              <p:spPr>
                <a:xfrm>
                  <a:off x="5365424" y="2428141"/>
                  <a:ext cx="2314575" cy="369332"/>
                </a:xfrm>
                <a:prstGeom prst="rect">
                  <a:avLst/>
                </a:prstGeom>
                <a:noFill/>
              </p:spPr>
              <p:txBody>
                <a:bodyPr wrap="square" rtlCol="0">
                  <a:spAutoFit/>
                </a:bodyPr>
                <a:lstStyle/>
                <a:p>
                  <a:pPr algn="ctr"/>
                  <a:r>
                    <a:rPr lang="en-US" dirty="0" smtClean="0">
                      <a:latin typeface="Segoe UI Light"/>
                      <a:cs typeface="Segoe UI Light"/>
                    </a:rPr>
                    <a:t>Native (iOS/Android)</a:t>
                  </a:r>
                </a:p>
              </p:txBody>
            </p:sp>
            <p:cxnSp>
              <p:nvCxnSpPr>
                <p:cNvPr id="14" name="Straight Arrow Connector 13"/>
                <p:cNvCxnSpPr>
                  <a:endCxn id="7" idx="1"/>
                </p:cNvCxnSpPr>
                <p:nvPr/>
              </p:nvCxnSpPr>
              <p:spPr>
                <a:xfrm>
                  <a:off x="3947161" y="3237061"/>
                  <a:ext cx="1135371" cy="2591"/>
                </a:xfrm>
                <a:prstGeom prst="straightConnector1">
                  <a:avLst/>
                </a:prstGeom>
                <a:ln w="28575" cmpd="sng">
                  <a:solidFill>
                    <a:schemeClr val="accent4"/>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942401" y="4206310"/>
                  <a:ext cx="1135371" cy="2591"/>
                </a:xfrm>
                <a:prstGeom prst="straightConnector1">
                  <a:avLst/>
                </a:prstGeom>
                <a:ln w="28575" cmpd="sng">
                  <a:solidFill>
                    <a:schemeClr val="accent4"/>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4248146" y="2693512"/>
                  <a:ext cx="533400" cy="20702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latin typeface="Segoe UI Light" charset="0"/>
                    </a:rPr>
                    <a:t>Binding Layer</a:t>
                  </a:r>
                  <a:endParaRPr lang="en-US" dirty="0">
                    <a:latin typeface="Segoe UI Light" charset="0"/>
                  </a:endParaRPr>
                </a:p>
              </p:txBody>
            </p:sp>
          </p:gr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41911" y="2864982"/>
                <a:ext cx="683872" cy="683872"/>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97156" y="3810957"/>
                <a:ext cx="773381" cy="773381"/>
              </a:xfrm>
              <a:prstGeom prst="rect">
                <a:avLst/>
              </a:prstGeom>
            </p:spPr>
          </p:pic>
        </p:grpSp>
        <p:pic>
          <p:nvPicPr>
            <p:cNvPr id="13" name="Picture 1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2612" y="3502665"/>
              <a:ext cx="535814" cy="479018"/>
            </a:xfrm>
            <a:prstGeom prst="rect">
              <a:avLst/>
            </a:prstGeom>
          </p:spPr>
        </p:pic>
      </p:grpSp>
    </p:spTree>
    <p:extLst>
      <p:ext uri="{BB962C8B-B14F-4D97-AF65-F5344CB8AC3E}">
        <p14:creationId xmlns:p14="http://schemas.microsoft.com/office/powerpoint/2010/main" val="123512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55245" y="3009811"/>
            <a:ext cx="8233509" cy="731116"/>
          </a:xfrm>
        </p:spPr>
        <p:txBody>
          <a:bodyPr/>
          <a:lstStyle/>
          <a:p>
            <a:r>
              <a:rPr lang="en-US" dirty="0" smtClean="0"/>
              <a:t>Xamarin Profiler to find common .NET memory issues</a:t>
            </a:r>
            <a:endParaRPr lang="en-US" dirty="0"/>
          </a:p>
        </p:txBody>
      </p:sp>
      <p:sp>
        <p:nvSpPr>
          <p:cNvPr id="4" name="Title 3"/>
          <p:cNvSpPr>
            <a:spLocks noGrp="1"/>
          </p:cNvSpPr>
          <p:nvPr>
            <p:ph type="title"/>
          </p:nvPr>
        </p:nvSpPr>
        <p:spPr/>
        <p:txBody>
          <a:bodyPr/>
          <a:lstStyle/>
          <a:p>
            <a:r>
              <a:rPr lang="en-US" dirty="0" smtClean="0"/>
              <a:t>Demonstration</a:t>
            </a:r>
            <a:endParaRPr lang="en-US" dirty="0"/>
          </a:p>
        </p:txBody>
      </p:sp>
    </p:spTree>
    <p:extLst>
      <p:ext uri="{BB962C8B-B14F-4D97-AF65-F5344CB8AC3E}">
        <p14:creationId xmlns:p14="http://schemas.microsoft.com/office/powerpoint/2010/main" val="3842991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Xamarin.iOS</a:t>
            </a:r>
            <a:endParaRPr lang="en-US" dirty="0"/>
          </a:p>
        </p:txBody>
      </p:sp>
    </p:spTree>
    <p:extLst>
      <p:ext uri="{BB962C8B-B14F-4D97-AF65-F5344CB8AC3E}">
        <p14:creationId xmlns:p14="http://schemas.microsoft.com/office/powerpoint/2010/main" val="8235166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78007" y="3444560"/>
            <a:ext cx="7380401" cy="595901"/>
            <a:chOff x="678007" y="3444560"/>
            <a:chExt cx="7380401" cy="595901"/>
          </a:xfrm>
        </p:grpSpPr>
        <p:sp>
          <p:nvSpPr>
            <p:cNvPr id="20" name="Right Arrow 19"/>
            <p:cNvSpPr/>
            <p:nvPr/>
          </p:nvSpPr>
          <p:spPr>
            <a:xfrm>
              <a:off x="750014" y="3444560"/>
              <a:ext cx="7308394" cy="595901"/>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15" name="TextBox 14"/>
            <p:cNvSpPr txBox="1"/>
            <p:nvPr/>
          </p:nvSpPr>
          <p:spPr>
            <a:xfrm>
              <a:off x="678007" y="3588614"/>
              <a:ext cx="1272088" cy="307777"/>
            </a:xfrm>
            <a:prstGeom prst="rect">
              <a:avLst/>
            </a:prstGeom>
            <a:noFill/>
          </p:spPr>
          <p:txBody>
            <a:bodyPr wrap="square" rtlCol="0">
              <a:spAutoFit/>
            </a:bodyPr>
            <a:lstStyle/>
            <a:p>
              <a:pPr algn="ctr"/>
              <a:r>
                <a:rPr lang="en-US" sz="1400" b="1" dirty="0" smtClean="0">
                  <a:latin typeface="Segoe UI Light"/>
                  <a:cs typeface="Segoe UI Light"/>
                </a:rPr>
                <a:t>retain count</a:t>
              </a:r>
            </a:p>
          </p:txBody>
        </p:sp>
      </p:grpSp>
      <p:grpSp>
        <p:nvGrpSpPr>
          <p:cNvPr id="13" name="Group 12"/>
          <p:cNvGrpSpPr/>
          <p:nvPr/>
        </p:nvGrpSpPr>
        <p:grpSpPr>
          <a:xfrm>
            <a:off x="677315" y="2171824"/>
            <a:ext cx="7381094" cy="595901"/>
            <a:chOff x="677315" y="2171824"/>
            <a:chExt cx="7381094" cy="595901"/>
          </a:xfrm>
        </p:grpSpPr>
        <p:sp>
          <p:nvSpPr>
            <p:cNvPr id="8" name="Right Arrow 7"/>
            <p:cNvSpPr/>
            <p:nvPr/>
          </p:nvSpPr>
          <p:spPr>
            <a:xfrm>
              <a:off x="750015" y="2171824"/>
              <a:ext cx="7308394" cy="595901"/>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16" name="TextBox 15"/>
            <p:cNvSpPr txBox="1"/>
            <p:nvPr/>
          </p:nvSpPr>
          <p:spPr>
            <a:xfrm>
              <a:off x="677315" y="2299849"/>
              <a:ext cx="1119675" cy="338554"/>
            </a:xfrm>
            <a:prstGeom prst="rect">
              <a:avLst/>
            </a:prstGeom>
            <a:noFill/>
          </p:spPr>
          <p:txBody>
            <a:bodyPr wrap="square" rtlCol="0">
              <a:spAutoFit/>
            </a:bodyPr>
            <a:lstStyle/>
            <a:p>
              <a:pPr algn="ctr"/>
              <a:r>
                <a:rPr lang="en-US" sz="1600" dirty="0" err="1" smtClean="0">
                  <a:latin typeface="Consolas" charset="0"/>
                  <a:ea typeface="Consolas" charset="0"/>
                  <a:cs typeface="Consolas" charset="0"/>
                </a:rPr>
                <a:t>NSObject</a:t>
              </a:r>
              <a:endParaRPr lang="en-US" sz="1600" dirty="0" smtClean="0">
                <a:latin typeface="Segoe UI Light" charset="0"/>
                <a:ea typeface="Consolas" charset="0"/>
                <a:cs typeface="Consolas" charset="0"/>
              </a:endParaRPr>
            </a:p>
          </p:txBody>
        </p:sp>
      </p:grpSp>
      <p:sp>
        <p:nvSpPr>
          <p:cNvPr id="2" name="Content Placeholder 1"/>
          <p:cNvSpPr>
            <a:spLocks noGrp="1"/>
          </p:cNvSpPr>
          <p:nvPr>
            <p:ph sz="quarter" idx="10"/>
          </p:nvPr>
        </p:nvSpPr>
        <p:spPr/>
        <p:txBody>
          <a:bodyPr/>
          <a:lstStyle/>
          <a:p>
            <a:r>
              <a:rPr lang="en-US" dirty="0" smtClean="0"/>
              <a:t>iOS uses </a:t>
            </a:r>
            <a:r>
              <a:rPr lang="en-US" i="1" dirty="0" smtClean="0"/>
              <a:t>reference counting</a:t>
            </a:r>
            <a:r>
              <a:rPr lang="en-US" dirty="0" smtClean="0"/>
              <a:t> to manage memory (manual or automatic)</a:t>
            </a:r>
            <a:endParaRPr lang="en-US" dirty="0"/>
          </a:p>
        </p:txBody>
      </p:sp>
      <p:sp>
        <p:nvSpPr>
          <p:cNvPr id="3" name="Title 2"/>
          <p:cNvSpPr>
            <a:spLocks noGrp="1"/>
          </p:cNvSpPr>
          <p:nvPr>
            <p:ph type="title"/>
          </p:nvPr>
        </p:nvSpPr>
        <p:spPr/>
        <p:txBody>
          <a:bodyPr/>
          <a:lstStyle/>
          <a:p>
            <a:r>
              <a:rPr lang="en-US" dirty="0" smtClean="0"/>
              <a:t>Memory Management in iOS</a:t>
            </a:r>
            <a:endParaRPr lang="en-US" dirty="0"/>
          </a:p>
        </p:txBody>
      </p:sp>
      <p:grpSp>
        <p:nvGrpSpPr>
          <p:cNvPr id="17" name="Group 16"/>
          <p:cNvGrpSpPr/>
          <p:nvPr/>
        </p:nvGrpSpPr>
        <p:grpSpPr>
          <a:xfrm>
            <a:off x="1523315" y="2161017"/>
            <a:ext cx="1774750" cy="1812648"/>
            <a:chOff x="1523315" y="2161017"/>
            <a:chExt cx="1774750" cy="1812648"/>
          </a:xfrm>
        </p:grpSpPr>
        <p:sp>
          <p:nvSpPr>
            <p:cNvPr id="4" name="Rectangle 3"/>
            <p:cNvSpPr/>
            <p:nvPr/>
          </p:nvSpPr>
          <p:spPr>
            <a:xfrm>
              <a:off x="1900051" y="2161017"/>
              <a:ext cx="1021278" cy="6175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A</a:t>
              </a:r>
              <a:endParaRPr lang="en-US" dirty="0">
                <a:latin typeface="Segoe UI Light" charset="0"/>
              </a:endParaRPr>
            </a:p>
          </p:txBody>
        </p:sp>
        <p:grpSp>
          <p:nvGrpSpPr>
            <p:cNvPr id="12" name="Group 11"/>
            <p:cNvGrpSpPr/>
            <p:nvPr/>
          </p:nvGrpSpPr>
          <p:grpSpPr>
            <a:xfrm>
              <a:off x="2028812" y="3511357"/>
              <a:ext cx="763756" cy="462308"/>
              <a:chOff x="2287720" y="3164441"/>
              <a:chExt cx="763756" cy="462308"/>
            </a:xfrm>
            <a:effectLst/>
          </p:grpSpPr>
          <p:sp>
            <p:nvSpPr>
              <p:cNvPr id="9" name="Oval 8"/>
              <p:cNvSpPr/>
              <p:nvPr/>
            </p:nvSpPr>
            <p:spPr>
              <a:xfrm>
                <a:off x="2438444" y="3164441"/>
                <a:ext cx="462308" cy="462308"/>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10" name="TextBox 9"/>
              <p:cNvSpPr txBox="1"/>
              <p:nvPr/>
            </p:nvSpPr>
            <p:spPr>
              <a:xfrm>
                <a:off x="2287720" y="3210929"/>
                <a:ext cx="763756"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1</a:t>
                </a:r>
              </a:p>
            </p:txBody>
          </p:sp>
        </p:grpSp>
        <p:cxnSp>
          <p:nvCxnSpPr>
            <p:cNvPr id="14" name="Straight Connector 13"/>
            <p:cNvCxnSpPr>
              <a:stCxn id="4" idx="2"/>
              <a:endCxn id="9" idx="0"/>
            </p:cNvCxnSpPr>
            <p:nvPr/>
          </p:nvCxnSpPr>
          <p:spPr>
            <a:xfrm>
              <a:off x="2410690" y="2778534"/>
              <a:ext cx="0" cy="732823"/>
            </a:xfrm>
            <a:prstGeom prst="line">
              <a:avLst/>
            </a:prstGeom>
            <a:ln w="3175" cmpd="sng">
              <a:solidFill>
                <a:schemeClr val="accent6"/>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523315" y="3039216"/>
              <a:ext cx="1774750" cy="276999"/>
            </a:xfrm>
            <a:prstGeom prst="rect">
              <a:avLst/>
            </a:prstGeom>
            <a:solidFill>
              <a:schemeClr val="bg1"/>
            </a:solidFill>
          </p:spPr>
          <p:txBody>
            <a:bodyPr wrap="square" rtlCol="0">
              <a:spAutoFit/>
            </a:bodyPr>
            <a:lstStyle/>
            <a:p>
              <a:pPr algn="ctr"/>
              <a:r>
                <a:rPr lang="en-US" sz="1200" dirty="0" smtClean="0">
                  <a:latin typeface="Consolas" charset="0"/>
                  <a:ea typeface="Consolas" charset="0"/>
                  <a:cs typeface="Consolas" charset="0"/>
                </a:rPr>
                <a:t>[[A </a:t>
              </a:r>
              <a:r>
                <a:rPr lang="en-US" sz="1200" dirty="0" err="1" smtClean="0">
                  <a:latin typeface="Consolas" charset="0"/>
                  <a:ea typeface="Consolas" charset="0"/>
                  <a:cs typeface="Consolas" charset="0"/>
                </a:rPr>
                <a:t>alloc</a:t>
              </a:r>
              <a:r>
                <a:rPr lang="en-US" sz="1200" dirty="0" smtClean="0">
                  <a:latin typeface="Consolas" charset="0"/>
                  <a:ea typeface="Consolas" charset="0"/>
                  <a:cs typeface="Consolas" charset="0"/>
                </a:rPr>
                <a:t>] </a:t>
              </a:r>
              <a:r>
                <a:rPr lang="en-US" sz="1200" dirty="0" err="1" smtClean="0">
                  <a:latin typeface="Consolas" charset="0"/>
                  <a:ea typeface="Consolas" charset="0"/>
                  <a:cs typeface="Consolas" charset="0"/>
                </a:rPr>
                <a:t>init</a:t>
              </a:r>
              <a:r>
                <a:rPr lang="en-US" sz="1200" dirty="0" smtClean="0">
                  <a:latin typeface="Consolas" charset="0"/>
                  <a:ea typeface="Consolas" charset="0"/>
                  <a:cs typeface="Consolas" charset="0"/>
                </a:rPr>
                <a:t>]</a:t>
              </a:r>
            </a:p>
          </p:txBody>
        </p:sp>
      </p:grpSp>
      <p:grpSp>
        <p:nvGrpSpPr>
          <p:cNvPr id="18" name="Group 17"/>
          <p:cNvGrpSpPr/>
          <p:nvPr/>
        </p:nvGrpSpPr>
        <p:grpSpPr>
          <a:xfrm>
            <a:off x="3163773" y="2161017"/>
            <a:ext cx="1383544" cy="1812639"/>
            <a:chOff x="3163773" y="2161017"/>
            <a:chExt cx="1383544" cy="1812639"/>
          </a:xfrm>
        </p:grpSpPr>
        <p:sp>
          <p:nvSpPr>
            <p:cNvPr id="5" name="Rectangle 4"/>
            <p:cNvSpPr/>
            <p:nvPr/>
          </p:nvSpPr>
          <p:spPr>
            <a:xfrm>
              <a:off x="3363118" y="2161017"/>
              <a:ext cx="1021278" cy="6175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B</a:t>
              </a:r>
              <a:endParaRPr lang="en-US" dirty="0">
                <a:solidFill>
                  <a:schemeClr val="tx1"/>
                </a:solidFill>
                <a:latin typeface="Segoe UI Light" charset="0"/>
              </a:endParaRPr>
            </a:p>
          </p:txBody>
        </p:sp>
        <p:grpSp>
          <p:nvGrpSpPr>
            <p:cNvPr id="21" name="Group 20"/>
            <p:cNvGrpSpPr/>
            <p:nvPr/>
          </p:nvGrpSpPr>
          <p:grpSpPr>
            <a:xfrm>
              <a:off x="3493668" y="3511348"/>
              <a:ext cx="763756" cy="462308"/>
              <a:chOff x="2287720" y="3164441"/>
              <a:chExt cx="763756" cy="462308"/>
            </a:xfrm>
            <a:effectLst/>
          </p:grpSpPr>
          <p:sp>
            <p:nvSpPr>
              <p:cNvPr id="22" name="Oval 21"/>
              <p:cNvSpPr/>
              <p:nvPr/>
            </p:nvSpPr>
            <p:spPr>
              <a:xfrm>
                <a:off x="2438444" y="3164441"/>
                <a:ext cx="462308" cy="462308"/>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23" name="TextBox 22"/>
              <p:cNvSpPr txBox="1"/>
              <p:nvPr/>
            </p:nvSpPr>
            <p:spPr>
              <a:xfrm>
                <a:off x="2287720" y="3210929"/>
                <a:ext cx="763756"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2</a:t>
                </a:r>
              </a:p>
            </p:txBody>
          </p:sp>
        </p:grpSp>
        <p:cxnSp>
          <p:nvCxnSpPr>
            <p:cNvPr id="27" name="Straight Connector 26"/>
            <p:cNvCxnSpPr>
              <a:stCxn id="5" idx="2"/>
              <a:endCxn id="22" idx="0"/>
            </p:cNvCxnSpPr>
            <p:nvPr/>
          </p:nvCxnSpPr>
          <p:spPr>
            <a:xfrm>
              <a:off x="3873757" y="2778534"/>
              <a:ext cx="1789" cy="732814"/>
            </a:xfrm>
            <a:prstGeom prst="line">
              <a:avLst/>
            </a:prstGeom>
            <a:ln w="3175" cmpd="sng">
              <a:solidFill>
                <a:schemeClr val="accent6"/>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3163773" y="3039216"/>
              <a:ext cx="1383544" cy="276999"/>
            </a:xfrm>
            <a:prstGeom prst="rect">
              <a:avLst/>
            </a:prstGeom>
            <a:solidFill>
              <a:schemeClr val="bg1"/>
            </a:solidFill>
          </p:spPr>
          <p:txBody>
            <a:bodyPr wrap="square" rtlCol="0">
              <a:spAutoFit/>
            </a:bodyPr>
            <a:lstStyle/>
            <a:p>
              <a:pPr algn="ctr"/>
              <a:r>
                <a:rPr lang="en-US" sz="1200" dirty="0" smtClean="0">
                  <a:latin typeface="Consolas" charset="0"/>
                  <a:ea typeface="Consolas" charset="0"/>
                  <a:cs typeface="Consolas" charset="0"/>
                </a:rPr>
                <a:t>B = [A retain]</a:t>
              </a:r>
            </a:p>
          </p:txBody>
        </p:sp>
      </p:grpSp>
      <p:grpSp>
        <p:nvGrpSpPr>
          <p:cNvPr id="29" name="Group 28"/>
          <p:cNvGrpSpPr/>
          <p:nvPr/>
        </p:nvGrpSpPr>
        <p:grpSpPr>
          <a:xfrm>
            <a:off x="4622803" y="2178230"/>
            <a:ext cx="1383544" cy="1795426"/>
            <a:chOff x="4622803" y="2178230"/>
            <a:chExt cx="1383544" cy="1795426"/>
          </a:xfrm>
        </p:grpSpPr>
        <p:sp>
          <p:nvSpPr>
            <p:cNvPr id="6" name="Rectangle 5"/>
            <p:cNvSpPr/>
            <p:nvPr/>
          </p:nvSpPr>
          <p:spPr>
            <a:xfrm>
              <a:off x="4826185" y="2178230"/>
              <a:ext cx="1021278" cy="6175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A</a:t>
              </a:r>
              <a:endParaRPr lang="en-US" dirty="0">
                <a:latin typeface="Segoe UI Light" charset="0"/>
              </a:endParaRPr>
            </a:p>
          </p:txBody>
        </p:sp>
        <p:grpSp>
          <p:nvGrpSpPr>
            <p:cNvPr id="24" name="Group 23"/>
            <p:cNvGrpSpPr/>
            <p:nvPr/>
          </p:nvGrpSpPr>
          <p:grpSpPr>
            <a:xfrm>
              <a:off x="4954946" y="3511348"/>
              <a:ext cx="763756" cy="462308"/>
              <a:chOff x="2287720" y="3164441"/>
              <a:chExt cx="763756" cy="462308"/>
            </a:xfrm>
            <a:effectLst/>
          </p:grpSpPr>
          <p:sp>
            <p:nvSpPr>
              <p:cNvPr id="25" name="Oval 24"/>
              <p:cNvSpPr/>
              <p:nvPr/>
            </p:nvSpPr>
            <p:spPr>
              <a:xfrm>
                <a:off x="2438444" y="3164441"/>
                <a:ext cx="462308" cy="462308"/>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26" name="TextBox 25"/>
              <p:cNvSpPr txBox="1"/>
              <p:nvPr/>
            </p:nvSpPr>
            <p:spPr>
              <a:xfrm>
                <a:off x="2287720" y="3210929"/>
                <a:ext cx="763756"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1</a:t>
                </a:r>
              </a:p>
            </p:txBody>
          </p:sp>
        </p:grpSp>
        <p:cxnSp>
          <p:nvCxnSpPr>
            <p:cNvPr id="32" name="Straight Connector 31"/>
            <p:cNvCxnSpPr>
              <a:stCxn id="6" idx="2"/>
              <a:endCxn id="25" idx="0"/>
            </p:cNvCxnSpPr>
            <p:nvPr/>
          </p:nvCxnSpPr>
          <p:spPr>
            <a:xfrm>
              <a:off x="5336824" y="2795747"/>
              <a:ext cx="0" cy="715601"/>
            </a:xfrm>
            <a:prstGeom prst="line">
              <a:avLst/>
            </a:prstGeom>
            <a:ln w="3175" cmpd="sng">
              <a:solidFill>
                <a:schemeClr val="accent6"/>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622803" y="3039216"/>
              <a:ext cx="1383544" cy="276999"/>
            </a:xfrm>
            <a:prstGeom prst="rect">
              <a:avLst/>
            </a:prstGeom>
            <a:solidFill>
              <a:schemeClr val="bg1"/>
            </a:solidFill>
          </p:spPr>
          <p:txBody>
            <a:bodyPr wrap="square" rtlCol="0">
              <a:spAutoFit/>
            </a:bodyPr>
            <a:lstStyle/>
            <a:p>
              <a:pPr algn="ctr"/>
              <a:r>
                <a:rPr lang="en-US" sz="1200" dirty="0" smtClean="0">
                  <a:latin typeface="Consolas" charset="0"/>
                  <a:ea typeface="Consolas" charset="0"/>
                  <a:cs typeface="Consolas" charset="0"/>
                </a:rPr>
                <a:t>[A release]</a:t>
              </a:r>
            </a:p>
          </p:txBody>
        </p:sp>
      </p:grpSp>
      <p:grpSp>
        <p:nvGrpSpPr>
          <p:cNvPr id="30" name="Group 29"/>
          <p:cNvGrpSpPr/>
          <p:nvPr/>
        </p:nvGrpSpPr>
        <p:grpSpPr>
          <a:xfrm>
            <a:off x="6124548" y="2178230"/>
            <a:ext cx="1383544" cy="1774848"/>
            <a:chOff x="6124548" y="2178230"/>
            <a:chExt cx="1383544" cy="1774848"/>
          </a:xfrm>
        </p:grpSpPr>
        <p:sp>
          <p:nvSpPr>
            <p:cNvPr id="7" name="Rectangle 6"/>
            <p:cNvSpPr/>
            <p:nvPr/>
          </p:nvSpPr>
          <p:spPr>
            <a:xfrm>
              <a:off x="6289252" y="2178230"/>
              <a:ext cx="1021278" cy="6175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B</a:t>
              </a:r>
              <a:endParaRPr lang="en-US" dirty="0">
                <a:solidFill>
                  <a:schemeClr val="tx1"/>
                </a:solidFill>
                <a:latin typeface="Segoe UI Light" charset="0"/>
              </a:endParaRPr>
            </a:p>
          </p:txBody>
        </p:sp>
        <p:cxnSp>
          <p:nvCxnSpPr>
            <p:cNvPr id="36" name="Straight Connector 35"/>
            <p:cNvCxnSpPr>
              <a:stCxn id="7" idx="2"/>
              <a:endCxn id="39" idx="0"/>
            </p:cNvCxnSpPr>
            <p:nvPr/>
          </p:nvCxnSpPr>
          <p:spPr>
            <a:xfrm>
              <a:off x="6799891" y="2795747"/>
              <a:ext cx="32859" cy="695023"/>
            </a:xfrm>
            <a:prstGeom prst="line">
              <a:avLst/>
            </a:prstGeom>
            <a:ln w="3175" cmpd="sng">
              <a:solidFill>
                <a:schemeClr val="accent6"/>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124548" y="3039216"/>
              <a:ext cx="1383544" cy="276999"/>
            </a:xfrm>
            <a:prstGeom prst="rect">
              <a:avLst/>
            </a:prstGeom>
            <a:solidFill>
              <a:schemeClr val="bg1"/>
            </a:solidFill>
          </p:spPr>
          <p:txBody>
            <a:bodyPr wrap="square" rtlCol="0">
              <a:spAutoFit/>
            </a:bodyPr>
            <a:lstStyle/>
            <a:p>
              <a:pPr algn="ctr"/>
              <a:r>
                <a:rPr lang="en-US" sz="1200" dirty="0" smtClean="0">
                  <a:latin typeface="Consolas" charset="0"/>
                  <a:ea typeface="Consolas" charset="0"/>
                  <a:cs typeface="Consolas" charset="0"/>
                </a:rPr>
                <a:t>[B release]</a:t>
              </a:r>
            </a:p>
          </p:txBody>
        </p:sp>
        <p:grpSp>
          <p:nvGrpSpPr>
            <p:cNvPr id="38" name="Group 37"/>
            <p:cNvGrpSpPr/>
            <p:nvPr/>
          </p:nvGrpSpPr>
          <p:grpSpPr>
            <a:xfrm>
              <a:off x="6450872" y="3490770"/>
              <a:ext cx="763756" cy="462308"/>
              <a:chOff x="2287720" y="3164441"/>
              <a:chExt cx="763756" cy="462308"/>
            </a:xfrm>
            <a:effectLst/>
          </p:grpSpPr>
          <p:sp>
            <p:nvSpPr>
              <p:cNvPr id="39" name="Oval 38"/>
              <p:cNvSpPr/>
              <p:nvPr/>
            </p:nvSpPr>
            <p:spPr>
              <a:xfrm>
                <a:off x="2438444" y="3164441"/>
                <a:ext cx="462308" cy="462308"/>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40" name="TextBox 39"/>
              <p:cNvSpPr txBox="1"/>
              <p:nvPr/>
            </p:nvSpPr>
            <p:spPr>
              <a:xfrm>
                <a:off x="2287720" y="3210929"/>
                <a:ext cx="763756"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0</a:t>
                </a:r>
              </a:p>
            </p:txBody>
          </p:sp>
        </p:grpSp>
      </p:grpSp>
      <p:grpSp>
        <p:nvGrpSpPr>
          <p:cNvPr id="31" name="Group 30"/>
          <p:cNvGrpSpPr/>
          <p:nvPr/>
        </p:nvGrpSpPr>
        <p:grpSpPr>
          <a:xfrm>
            <a:off x="7165844" y="3490770"/>
            <a:ext cx="532755" cy="462308"/>
            <a:chOff x="7165844" y="3490770"/>
            <a:chExt cx="532755" cy="462308"/>
          </a:xfrm>
        </p:grpSpPr>
        <p:sp>
          <p:nvSpPr>
            <p:cNvPr id="44" name="Oval 43"/>
            <p:cNvSpPr/>
            <p:nvPr/>
          </p:nvSpPr>
          <p:spPr>
            <a:xfrm>
              <a:off x="7214425" y="3490770"/>
              <a:ext cx="462308" cy="462308"/>
            </a:xfrm>
            <a:prstGeom prst="ellipse">
              <a:avLst/>
            </a:prstGeom>
            <a:solidFill>
              <a:srgbClr val="C00000"/>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pic>
          <p:nvPicPr>
            <p:cNvPr id="47" name="Picture 4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65844" y="3526874"/>
              <a:ext cx="532755" cy="426204"/>
            </a:xfrm>
            <a:prstGeom prst="rect">
              <a:avLst/>
            </a:prstGeom>
          </p:spPr>
        </p:pic>
      </p:grpSp>
      <p:grpSp>
        <p:nvGrpSpPr>
          <p:cNvPr id="48" name="Group 47"/>
          <p:cNvGrpSpPr/>
          <p:nvPr/>
        </p:nvGrpSpPr>
        <p:grpSpPr>
          <a:xfrm>
            <a:off x="-87104" y="4132117"/>
            <a:ext cx="9231104" cy="1028541"/>
            <a:chOff x="-87104" y="4397163"/>
            <a:chExt cx="9231104" cy="1028541"/>
          </a:xfrm>
        </p:grpSpPr>
        <p:sp>
          <p:nvSpPr>
            <p:cNvPr id="49" name="TextBox 48"/>
            <p:cNvSpPr txBox="1"/>
            <p:nvPr/>
          </p:nvSpPr>
          <p:spPr>
            <a:xfrm>
              <a:off x="0" y="4779373"/>
              <a:ext cx="9144000" cy="646331"/>
            </a:xfrm>
            <a:prstGeom prst="rect">
              <a:avLst/>
            </a:prstGeom>
            <a:solidFill>
              <a:schemeClr val="bg2"/>
            </a:solidFill>
            <a:ln>
              <a:solidFill>
                <a:schemeClr val="bg2">
                  <a:lumMod val="90000"/>
                </a:schemeClr>
              </a:solidFill>
            </a:ln>
          </p:spPr>
          <p:txBody>
            <a:bodyPr wrap="square" rtlCol="0">
              <a:spAutoFit/>
            </a:bodyPr>
            <a:lstStyle/>
            <a:p>
              <a:pPr lvl="1"/>
              <a:r>
                <a:rPr lang="en-US" b="1" dirty="0" smtClean="0">
                  <a:latin typeface="Segoe UI Light"/>
                  <a:cs typeface="Segoe UI Light"/>
                </a:rPr>
                <a:t>ARC</a:t>
              </a:r>
              <a:r>
                <a:rPr lang="en-US" dirty="0" smtClean="0">
                  <a:latin typeface="Segoe UI Light"/>
                  <a:cs typeface="Segoe UI Light"/>
                </a:rPr>
                <a:t> (Automatic Reference Counting) makes this easier to work with in </a:t>
              </a:r>
              <a:r>
                <a:rPr lang="en-US" dirty="0" err="1" smtClean="0">
                  <a:latin typeface="Segoe UI Light"/>
                  <a:cs typeface="Segoe UI Light"/>
                </a:rPr>
                <a:t>Obj</a:t>
              </a:r>
              <a:r>
                <a:rPr lang="en-US" dirty="0" smtClean="0">
                  <a:latin typeface="Segoe UI Light"/>
                  <a:cs typeface="Segoe UI Light"/>
                </a:rPr>
                <a:t>-C and Swift, but memory leaks and dangling pointers are still major pain points in native iOS </a:t>
              </a:r>
              <a:r>
                <a:rPr lang="en-US" dirty="0" err="1" smtClean="0">
                  <a:latin typeface="Segoe UI Light"/>
                  <a:cs typeface="Segoe UI Light"/>
                </a:rPr>
                <a:t>dev</a:t>
              </a:r>
              <a:endParaRPr lang="en-US" dirty="0">
                <a:latin typeface="Segoe UI Light"/>
                <a:cs typeface="Segoe UI Light"/>
              </a:endParaRPr>
            </a:p>
          </p:txBody>
        </p:sp>
        <p:pic>
          <p:nvPicPr>
            <p:cNvPr id="50" name="Picture 49"/>
            <p:cNvPicPr>
              <a:picLocks noChangeAspect="1"/>
            </p:cNvPicPr>
            <p:nvPr/>
          </p:nvPicPr>
          <p:blipFill>
            <a:blip r:embed="rId4"/>
            <a:stretch>
              <a:fillRect/>
            </a:stretch>
          </p:blipFill>
          <p:spPr>
            <a:xfrm>
              <a:off x="-87104" y="4397163"/>
              <a:ext cx="764419" cy="764419"/>
            </a:xfrm>
            <a:prstGeom prst="rect">
              <a:avLst/>
            </a:prstGeom>
          </p:spPr>
        </p:pic>
      </p:grpSp>
    </p:spTree>
    <p:extLst>
      <p:ext uri="{BB962C8B-B14F-4D97-AF65-F5344CB8AC3E}">
        <p14:creationId xmlns:p14="http://schemas.microsoft.com/office/powerpoint/2010/main" val="23334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Xamarin.iOS creates a managed wrapper, called a </a:t>
            </a:r>
            <a:r>
              <a:rPr lang="en-US" b="1" dirty="0" smtClean="0"/>
              <a:t>peer object</a:t>
            </a:r>
            <a:r>
              <a:rPr lang="en-US" dirty="0" smtClean="0"/>
              <a:t>, for every native object accessed by the Xamarin.iOS runtime</a:t>
            </a:r>
            <a:endParaRPr lang="en-US" dirty="0"/>
          </a:p>
        </p:txBody>
      </p:sp>
      <p:sp>
        <p:nvSpPr>
          <p:cNvPr id="3" name="Title 2"/>
          <p:cNvSpPr>
            <a:spLocks noGrp="1"/>
          </p:cNvSpPr>
          <p:nvPr>
            <p:ph type="title"/>
          </p:nvPr>
        </p:nvSpPr>
        <p:spPr/>
        <p:txBody>
          <a:bodyPr/>
          <a:lstStyle/>
          <a:p>
            <a:r>
              <a:rPr lang="en-US" dirty="0" smtClean="0"/>
              <a:t>Peer wrapper objects</a:t>
            </a:r>
            <a:endParaRPr lang="en-US" dirty="0"/>
          </a:p>
        </p:txBody>
      </p:sp>
      <p:grpSp>
        <p:nvGrpSpPr>
          <p:cNvPr id="5" name="Group 4"/>
          <p:cNvGrpSpPr/>
          <p:nvPr/>
        </p:nvGrpSpPr>
        <p:grpSpPr>
          <a:xfrm>
            <a:off x="910802" y="2343151"/>
            <a:ext cx="7322396" cy="1683027"/>
            <a:chOff x="958715" y="2441694"/>
            <a:chExt cx="7322396" cy="1683027"/>
          </a:xfrm>
        </p:grpSpPr>
        <p:grpSp>
          <p:nvGrpSpPr>
            <p:cNvPr id="4" name="Group 3"/>
            <p:cNvGrpSpPr/>
            <p:nvPr/>
          </p:nvGrpSpPr>
          <p:grpSpPr>
            <a:xfrm>
              <a:off x="1226622" y="2441694"/>
              <a:ext cx="6872622" cy="1683027"/>
              <a:chOff x="1226622" y="2441694"/>
              <a:chExt cx="6872622" cy="1683027"/>
            </a:xfrm>
          </p:grpSpPr>
          <p:grpSp>
            <p:nvGrpSpPr>
              <p:cNvPr id="6" name="Group 5"/>
              <p:cNvGrpSpPr/>
              <p:nvPr/>
            </p:nvGrpSpPr>
            <p:grpSpPr>
              <a:xfrm>
                <a:off x="1556658" y="2441694"/>
                <a:ext cx="6030684" cy="938152"/>
                <a:chOff x="1294410" y="1911930"/>
                <a:chExt cx="6030684" cy="938152"/>
              </a:xfrm>
            </p:grpSpPr>
            <p:sp>
              <p:nvSpPr>
                <p:cNvPr id="7" name="Rectangle 6"/>
                <p:cNvSpPr/>
                <p:nvPr/>
              </p:nvSpPr>
              <p:spPr>
                <a:xfrm>
                  <a:off x="1294410" y="1911931"/>
                  <a:ext cx="2006929" cy="9381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Consolas" charset="0"/>
                      <a:ea typeface="Consolas" charset="0"/>
                      <a:cs typeface="Consolas" charset="0"/>
                    </a:rPr>
                    <a:t>UIKit.UIButton</a:t>
                  </a:r>
                  <a:endParaRPr lang="en-US" dirty="0" smtClean="0">
                    <a:latin typeface="Consolas" charset="0"/>
                    <a:ea typeface="Consolas" charset="0"/>
                    <a:cs typeface="Consolas" charset="0"/>
                  </a:endParaRPr>
                </a:p>
                <a:p>
                  <a:pPr algn="ctr"/>
                  <a:r>
                    <a:rPr lang="en-US" dirty="0">
                      <a:latin typeface="Segoe UI Light" charset="0"/>
                    </a:rPr>
                    <a:t>(peer object)</a:t>
                  </a:r>
                </a:p>
              </p:txBody>
            </p:sp>
            <p:sp>
              <p:nvSpPr>
                <p:cNvPr id="8" name="Rectangle 7"/>
                <p:cNvSpPr/>
                <p:nvPr/>
              </p:nvSpPr>
              <p:spPr>
                <a:xfrm>
                  <a:off x="5318165" y="1911930"/>
                  <a:ext cx="2006929" cy="9381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nsolas" charset="0"/>
                      <a:ea typeface="Consolas" charset="0"/>
                      <a:cs typeface="Consolas" charset="0"/>
                    </a:rPr>
                    <a:t>[</a:t>
                  </a:r>
                  <a:r>
                    <a:rPr lang="en-US" dirty="0" err="1" smtClean="0">
                      <a:latin typeface="Consolas" charset="0"/>
                      <a:ea typeface="Consolas" charset="0"/>
                      <a:cs typeface="Consolas" charset="0"/>
                    </a:rPr>
                    <a:t>UIButton</a:t>
                  </a:r>
                  <a:r>
                    <a:rPr lang="en-US" dirty="0" smtClean="0">
                      <a:latin typeface="Consolas" charset="0"/>
                      <a:ea typeface="Consolas" charset="0"/>
                      <a:cs typeface="Consolas" charset="0"/>
                    </a:rPr>
                    <a:t>]</a:t>
                  </a:r>
                </a:p>
                <a:p>
                  <a:pPr algn="ctr"/>
                  <a:r>
                    <a:rPr lang="en-US" dirty="0">
                      <a:latin typeface="Segoe UI Light" charset="0"/>
                    </a:rPr>
                    <a:t>(native object)</a:t>
                  </a:r>
                  <a:endParaRPr lang="en-US" dirty="0">
                    <a:latin typeface="Consolas" charset="0"/>
                    <a:ea typeface="Consolas" charset="0"/>
                    <a:cs typeface="Consolas" charset="0"/>
                  </a:endParaRPr>
                </a:p>
              </p:txBody>
            </p:sp>
            <p:cxnSp>
              <p:nvCxnSpPr>
                <p:cNvPr id="9" name="Straight Arrow Connector 8"/>
                <p:cNvCxnSpPr/>
                <p:nvPr/>
              </p:nvCxnSpPr>
              <p:spPr>
                <a:xfrm flipV="1">
                  <a:off x="3301339" y="2381006"/>
                  <a:ext cx="2016826" cy="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301338" y="2381005"/>
                  <a:ext cx="2006929" cy="338554"/>
                </a:xfrm>
                <a:prstGeom prst="rect">
                  <a:avLst/>
                </a:prstGeom>
                <a:noFill/>
              </p:spPr>
              <p:txBody>
                <a:bodyPr wrap="square" rtlCol="0">
                  <a:spAutoFit/>
                </a:bodyPr>
                <a:lstStyle/>
                <a:p>
                  <a:pPr algn="ctr"/>
                  <a:r>
                    <a:rPr lang="en-US" sz="1600" dirty="0" err="1" smtClean="0">
                      <a:solidFill>
                        <a:srgbClr val="0432FF"/>
                      </a:solidFill>
                      <a:latin typeface="Consolas" charset="0"/>
                      <a:ea typeface="Consolas" charset="0"/>
                      <a:cs typeface="Consolas" charset="0"/>
                    </a:rPr>
                    <a:t>IntPtr</a:t>
                  </a:r>
                  <a:r>
                    <a:rPr lang="en-US" sz="1600" dirty="0" smtClean="0">
                      <a:latin typeface="Consolas" charset="0"/>
                      <a:ea typeface="Consolas" charset="0"/>
                      <a:cs typeface="Consolas" charset="0"/>
                    </a:rPr>
                    <a:t> Handle</a:t>
                  </a:r>
                </a:p>
              </p:txBody>
            </p:sp>
          </p:grpSp>
          <p:sp>
            <p:nvSpPr>
              <p:cNvPr id="11" name="TextBox 10"/>
              <p:cNvSpPr txBox="1"/>
              <p:nvPr/>
            </p:nvSpPr>
            <p:spPr>
              <a:xfrm>
                <a:off x="1226622" y="3478390"/>
                <a:ext cx="2667000" cy="646331"/>
              </a:xfrm>
              <a:prstGeom prst="rect">
                <a:avLst/>
              </a:prstGeom>
              <a:noFill/>
            </p:spPr>
            <p:txBody>
              <a:bodyPr wrap="square" rtlCol="0">
                <a:spAutoFit/>
              </a:bodyPr>
              <a:lstStyle/>
              <a:p>
                <a:pPr algn="ctr"/>
                <a:r>
                  <a:rPr lang="en-US" dirty="0" smtClean="0">
                    <a:latin typeface="Segoe UI Light"/>
                    <a:cs typeface="Segoe UI Light"/>
                  </a:rPr>
                  <a:t>Allocated by Xamarin.iOS and collected by the GC</a:t>
                </a:r>
              </a:p>
            </p:txBody>
          </p:sp>
          <p:sp>
            <p:nvSpPr>
              <p:cNvPr id="12" name="TextBox 11"/>
              <p:cNvSpPr txBox="1"/>
              <p:nvPr/>
            </p:nvSpPr>
            <p:spPr>
              <a:xfrm>
                <a:off x="5068510" y="3478387"/>
                <a:ext cx="3030734" cy="646331"/>
              </a:xfrm>
              <a:prstGeom prst="rect">
                <a:avLst/>
              </a:prstGeom>
              <a:noFill/>
            </p:spPr>
            <p:txBody>
              <a:bodyPr wrap="square" rtlCol="0">
                <a:spAutoFit/>
              </a:bodyPr>
              <a:lstStyle/>
              <a:p>
                <a:pPr algn="ctr"/>
                <a:r>
                  <a:rPr lang="en-US" dirty="0" smtClean="0">
                    <a:latin typeface="Segoe UI Light"/>
                    <a:cs typeface="Segoe UI Light"/>
                  </a:rPr>
                  <a:t>Allocated by the iOS runtime and reference counted</a:t>
                </a:r>
              </a:p>
            </p:txBody>
          </p:sp>
        </p:gr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8715" y="2671260"/>
              <a:ext cx="535814" cy="47901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97239" y="2568833"/>
              <a:ext cx="683872" cy="683872"/>
            </a:xfrm>
            <a:prstGeom prst="rect">
              <a:avLst/>
            </a:prstGeom>
          </p:spPr>
        </p:pic>
      </p:grpSp>
    </p:spTree>
    <p:extLst>
      <p:ext uri="{BB962C8B-B14F-4D97-AF65-F5344CB8AC3E}">
        <p14:creationId xmlns:p14="http://schemas.microsoft.com/office/powerpoint/2010/main" val="89673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Peer object increment the retain count; it is released when the managed peer is </a:t>
            </a:r>
            <a:r>
              <a:rPr lang="en-US" b="1" dirty="0" smtClean="0"/>
              <a:t>disposed</a:t>
            </a:r>
            <a:r>
              <a:rPr lang="en-US" dirty="0" smtClean="0"/>
              <a:t> or </a:t>
            </a:r>
            <a:r>
              <a:rPr lang="en-US" b="1" dirty="0" smtClean="0"/>
              <a:t>finalized</a:t>
            </a:r>
            <a:endParaRPr lang="en-US" b="1" dirty="0"/>
          </a:p>
        </p:txBody>
      </p:sp>
      <p:sp>
        <p:nvSpPr>
          <p:cNvPr id="3" name="Title 2"/>
          <p:cNvSpPr>
            <a:spLocks noGrp="1"/>
          </p:cNvSpPr>
          <p:nvPr>
            <p:ph type="title"/>
          </p:nvPr>
        </p:nvSpPr>
        <p:spPr/>
        <p:txBody>
          <a:bodyPr/>
          <a:lstStyle/>
          <a:p>
            <a:r>
              <a:rPr lang="en-US" dirty="0" smtClean="0"/>
              <a:t>Peers: retain count</a:t>
            </a:r>
            <a:endParaRPr lang="en-US" dirty="0"/>
          </a:p>
        </p:txBody>
      </p:sp>
      <p:grpSp>
        <p:nvGrpSpPr>
          <p:cNvPr id="4" name="Group 3"/>
          <p:cNvGrpSpPr/>
          <p:nvPr/>
        </p:nvGrpSpPr>
        <p:grpSpPr>
          <a:xfrm>
            <a:off x="777342" y="2118632"/>
            <a:ext cx="7713778" cy="442576"/>
            <a:chOff x="777342" y="2118632"/>
            <a:chExt cx="7713778" cy="442576"/>
          </a:xfrm>
        </p:grpSpPr>
        <p:sp>
          <p:nvSpPr>
            <p:cNvPr id="19" name="TextBox 18"/>
            <p:cNvSpPr txBox="1"/>
            <p:nvPr/>
          </p:nvSpPr>
          <p:spPr>
            <a:xfrm>
              <a:off x="777342" y="2153946"/>
              <a:ext cx="3347183" cy="369332"/>
            </a:xfrm>
            <a:prstGeom prst="rect">
              <a:avLst/>
            </a:prstGeom>
            <a:noFill/>
          </p:spPr>
          <p:txBody>
            <a:bodyPr wrap="square" rtlCol="0">
              <a:spAutoFit/>
            </a:bodyPr>
            <a:lstStyle/>
            <a:p>
              <a:r>
                <a:rPr lang="en-US" dirty="0" err="1" smtClean="0">
                  <a:solidFill>
                    <a:srgbClr val="0432FF"/>
                  </a:solidFill>
                  <a:latin typeface="Consolas" charset="0"/>
                  <a:ea typeface="Consolas" charset="0"/>
                  <a:cs typeface="Consolas" charset="0"/>
                </a:rPr>
                <a:t>var</a:t>
              </a:r>
              <a:r>
                <a:rPr lang="en-US" dirty="0" smtClean="0">
                  <a:latin typeface="Consolas" charset="0"/>
                  <a:ea typeface="Consolas" charset="0"/>
                  <a:cs typeface="Consolas" charset="0"/>
                </a:rPr>
                <a:t> b = </a:t>
              </a:r>
              <a:r>
                <a:rPr lang="en-US" dirty="0" smtClean="0">
                  <a:solidFill>
                    <a:srgbClr val="0432FF"/>
                  </a:solidFill>
                  <a:latin typeface="Consolas" charset="0"/>
                  <a:ea typeface="Consolas" charset="0"/>
                  <a:cs typeface="Consolas" charset="0"/>
                </a:rPr>
                <a:t>new</a:t>
              </a:r>
              <a:r>
                <a:rPr lang="en-US" dirty="0" smtClean="0">
                  <a:latin typeface="Consolas" charset="0"/>
                  <a:ea typeface="Consolas" charset="0"/>
                  <a:cs typeface="Consolas" charset="0"/>
                </a:rPr>
                <a:t> </a:t>
              </a:r>
              <a:r>
                <a:rPr lang="en-US" dirty="0" err="1" smtClean="0">
                  <a:solidFill>
                    <a:srgbClr val="00B0F0"/>
                  </a:solidFill>
                  <a:latin typeface="Consolas" charset="0"/>
                  <a:ea typeface="Consolas" charset="0"/>
                  <a:cs typeface="Consolas" charset="0"/>
                </a:rPr>
                <a:t>UIButton</a:t>
              </a:r>
              <a:r>
                <a:rPr lang="en-US" dirty="0" smtClean="0">
                  <a:latin typeface="Consolas" charset="0"/>
                  <a:ea typeface="Consolas" charset="0"/>
                  <a:cs typeface="Consolas" charset="0"/>
                </a:rPr>
                <a:t>(</a:t>
              </a:r>
              <a:r>
                <a:rPr lang="is-IS" dirty="0" smtClean="0">
                  <a:latin typeface="Consolas" charset="0"/>
                  <a:ea typeface="Consolas" charset="0"/>
                  <a:cs typeface="Consolas" charset="0"/>
                </a:rPr>
                <a:t>...)</a:t>
              </a:r>
              <a:endParaRPr lang="en-US" dirty="0" smtClean="0">
                <a:latin typeface="Consolas" charset="0"/>
                <a:ea typeface="Consolas" charset="0"/>
                <a:cs typeface="Consolas" charset="0"/>
              </a:endParaRPr>
            </a:p>
          </p:txBody>
        </p:sp>
        <p:sp>
          <p:nvSpPr>
            <p:cNvPr id="20" name="Right Arrow 19"/>
            <p:cNvSpPr/>
            <p:nvPr/>
          </p:nvSpPr>
          <p:spPr>
            <a:xfrm>
              <a:off x="4099034" y="2118632"/>
              <a:ext cx="3917253" cy="442576"/>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21" name="TextBox 20"/>
            <p:cNvSpPr txBox="1"/>
            <p:nvPr/>
          </p:nvSpPr>
          <p:spPr>
            <a:xfrm>
              <a:off x="4194497" y="2149211"/>
              <a:ext cx="3584059" cy="369332"/>
            </a:xfrm>
            <a:prstGeom prst="rect">
              <a:avLst/>
            </a:prstGeom>
            <a:noFill/>
          </p:spPr>
          <p:txBody>
            <a:bodyPr wrap="square" rtlCol="0">
              <a:spAutoFit/>
            </a:bodyPr>
            <a:lstStyle/>
            <a:p>
              <a:r>
                <a:rPr lang="en-US" dirty="0" smtClean="0">
                  <a:latin typeface="Consolas" charset="0"/>
                  <a:ea typeface="Consolas" charset="0"/>
                  <a:cs typeface="Consolas" charset="0"/>
                </a:rPr>
                <a:t>[[</a:t>
              </a:r>
              <a:r>
                <a:rPr lang="en-US" dirty="0" err="1" smtClean="0">
                  <a:latin typeface="Consolas" charset="0"/>
                  <a:ea typeface="Consolas" charset="0"/>
                  <a:cs typeface="Consolas" charset="0"/>
                </a:rPr>
                <a:t>UIButton</a:t>
              </a:r>
              <a:r>
                <a:rPr lang="en-US" dirty="0" smtClean="0">
                  <a:latin typeface="Consolas" charset="0"/>
                  <a:ea typeface="Consolas" charset="0"/>
                  <a:cs typeface="Consolas" charset="0"/>
                </a:rPr>
                <a:t> </a:t>
              </a:r>
              <a:r>
                <a:rPr lang="en-US" dirty="0" err="1" smtClean="0">
                  <a:solidFill>
                    <a:srgbClr val="0432FF"/>
                  </a:solidFill>
                  <a:latin typeface="Consolas" charset="0"/>
                  <a:ea typeface="Consolas" charset="0"/>
                  <a:cs typeface="Consolas" charset="0"/>
                </a:rPr>
                <a:t>alloc</a:t>
              </a:r>
              <a:r>
                <a:rPr lang="en-US" dirty="0" smtClean="0">
                  <a:latin typeface="Consolas" charset="0"/>
                  <a:ea typeface="Consolas" charset="0"/>
                  <a:cs typeface="Consolas" charset="0"/>
                </a:rPr>
                <a:t>] </a:t>
              </a:r>
              <a:r>
                <a:rPr lang="en-US" dirty="0" err="1" smtClean="0">
                  <a:solidFill>
                    <a:srgbClr val="0432FF"/>
                  </a:solidFill>
                  <a:latin typeface="Consolas" charset="0"/>
                  <a:ea typeface="Consolas" charset="0"/>
                  <a:cs typeface="Consolas" charset="0"/>
                </a:rPr>
                <a:t>init</a:t>
              </a:r>
              <a:r>
                <a:rPr lang="en-US" dirty="0" smtClean="0">
                  <a:latin typeface="Consolas" charset="0"/>
                  <a:ea typeface="Consolas" charset="0"/>
                  <a:cs typeface="Consolas" charset="0"/>
                </a:rPr>
                <a:t>]</a:t>
              </a:r>
            </a:p>
          </p:txBody>
        </p:sp>
        <p:grpSp>
          <p:nvGrpSpPr>
            <p:cNvPr id="24" name="Group 23"/>
            <p:cNvGrpSpPr>
              <a:grpSpLocks noChangeAspect="1"/>
            </p:cNvGrpSpPr>
            <p:nvPr/>
          </p:nvGrpSpPr>
          <p:grpSpPr>
            <a:xfrm>
              <a:off x="7886866" y="2139848"/>
              <a:ext cx="604254" cy="365760"/>
              <a:chOff x="2287720" y="3203399"/>
              <a:chExt cx="763756" cy="462308"/>
            </a:xfrm>
            <a:effectLst/>
          </p:grpSpPr>
          <p:sp>
            <p:nvSpPr>
              <p:cNvPr id="26" name="Oval 25"/>
              <p:cNvSpPr/>
              <p:nvPr/>
            </p:nvSpPr>
            <p:spPr>
              <a:xfrm>
                <a:off x="2451430" y="3203399"/>
                <a:ext cx="462308" cy="462308"/>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27" name="TextBox 26"/>
              <p:cNvSpPr txBox="1"/>
              <p:nvPr/>
            </p:nvSpPr>
            <p:spPr>
              <a:xfrm>
                <a:off x="2287720" y="3210929"/>
                <a:ext cx="763756"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1</a:t>
                </a:r>
              </a:p>
            </p:txBody>
          </p:sp>
        </p:grpSp>
      </p:grpSp>
      <p:grpSp>
        <p:nvGrpSpPr>
          <p:cNvPr id="35" name="Group 34"/>
          <p:cNvGrpSpPr/>
          <p:nvPr/>
        </p:nvGrpSpPr>
        <p:grpSpPr>
          <a:xfrm>
            <a:off x="8491120" y="3934035"/>
            <a:ext cx="532755" cy="462308"/>
            <a:chOff x="7165844" y="3490770"/>
            <a:chExt cx="532755" cy="462308"/>
          </a:xfrm>
        </p:grpSpPr>
        <p:sp>
          <p:nvSpPr>
            <p:cNvPr id="36" name="Oval 35"/>
            <p:cNvSpPr/>
            <p:nvPr/>
          </p:nvSpPr>
          <p:spPr>
            <a:xfrm>
              <a:off x="7214425" y="3490770"/>
              <a:ext cx="462308" cy="462308"/>
            </a:xfrm>
            <a:prstGeom prst="ellipse">
              <a:avLst/>
            </a:prstGeom>
            <a:solidFill>
              <a:srgbClr val="C00000"/>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65844" y="3526874"/>
              <a:ext cx="532755" cy="426204"/>
            </a:xfrm>
            <a:prstGeom prst="rect">
              <a:avLst/>
            </a:prstGeom>
          </p:spPr>
        </p:pic>
      </p:grpSp>
      <p:grpSp>
        <p:nvGrpSpPr>
          <p:cNvPr id="6" name="Group 5"/>
          <p:cNvGrpSpPr/>
          <p:nvPr/>
        </p:nvGrpSpPr>
        <p:grpSpPr>
          <a:xfrm>
            <a:off x="809896" y="2892481"/>
            <a:ext cx="7739270" cy="603146"/>
            <a:chOff x="751849" y="3733159"/>
            <a:chExt cx="7739270" cy="603146"/>
          </a:xfrm>
        </p:grpSpPr>
        <p:sp>
          <p:nvSpPr>
            <p:cNvPr id="14" name="Right Arrow 13"/>
            <p:cNvSpPr/>
            <p:nvPr/>
          </p:nvSpPr>
          <p:spPr>
            <a:xfrm>
              <a:off x="4040987" y="3881150"/>
              <a:ext cx="3917354" cy="442576"/>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nvGrpSpPr>
            <p:cNvPr id="28" name="Group 27"/>
            <p:cNvGrpSpPr/>
            <p:nvPr/>
          </p:nvGrpSpPr>
          <p:grpSpPr>
            <a:xfrm>
              <a:off x="2382009" y="3863694"/>
              <a:ext cx="1516873" cy="472611"/>
              <a:chOff x="2343044" y="3049573"/>
              <a:chExt cx="1516873" cy="472611"/>
            </a:xfrm>
          </p:grpSpPr>
          <p:sp>
            <p:nvSpPr>
              <p:cNvPr id="29" name="Lightning Bolt 28"/>
              <p:cNvSpPr/>
              <p:nvPr/>
            </p:nvSpPr>
            <p:spPr>
              <a:xfrm flipH="1">
                <a:off x="2343044" y="3049573"/>
                <a:ext cx="368070" cy="472611"/>
              </a:xfrm>
              <a:prstGeom prst="lightningBolt">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30" name="TextBox 29"/>
              <p:cNvSpPr txBox="1"/>
              <p:nvPr/>
            </p:nvSpPr>
            <p:spPr>
              <a:xfrm>
                <a:off x="2652319" y="3131989"/>
                <a:ext cx="1207598" cy="307777"/>
              </a:xfrm>
              <a:prstGeom prst="rect">
                <a:avLst/>
              </a:prstGeom>
              <a:noFill/>
            </p:spPr>
            <p:txBody>
              <a:bodyPr wrap="square" rtlCol="0">
                <a:spAutoFit/>
              </a:bodyPr>
              <a:lstStyle/>
              <a:p>
                <a:r>
                  <a:rPr lang="en-US" sz="1400" dirty="0" smtClean="0">
                    <a:latin typeface="Segoe UI Light" charset="0"/>
                    <a:ea typeface="Consolas" charset="0"/>
                    <a:cs typeface="Consolas" charset="0"/>
                  </a:rPr>
                  <a:t>GC Collect</a:t>
                </a:r>
              </a:p>
            </p:txBody>
          </p:sp>
        </p:grpSp>
        <p:sp>
          <p:nvSpPr>
            <p:cNvPr id="31" name="TextBox 30"/>
            <p:cNvSpPr txBox="1"/>
            <p:nvPr/>
          </p:nvSpPr>
          <p:spPr>
            <a:xfrm>
              <a:off x="4136450" y="3928569"/>
              <a:ext cx="1677508" cy="369332"/>
            </a:xfrm>
            <a:prstGeom prst="rect">
              <a:avLst/>
            </a:prstGeom>
            <a:noFill/>
          </p:spPr>
          <p:txBody>
            <a:bodyPr wrap="square" rtlCol="0">
              <a:spAutoFit/>
            </a:bodyPr>
            <a:lstStyle/>
            <a:p>
              <a:r>
                <a:rPr lang="en-US" dirty="0" smtClean="0">
                  <a:latin typeface="Consolas" charset="0"/>
                  <a:ea typeface="Consolas" charset="0"/>
                  <a:cs typeface="Consolas" charset="0"/>
                </a:rPr>
                <a:t>[b </a:t>
              </a:r>
              <a:r>
                <a:rPr lang="en-US" dirty="0" smtClean="0">
                  <a:solidFill>
                    <a:srgbClr val="0432FF"/>
                  </a:solidFill>
                  <a:latin typeface="Consolas" charset="0"/>
                  <a:ea typeface="Consolas" charset="0"/>
                  <a:cs typeface="Consolas" charset="0"/>
                </a:rPr>
                <a:t>release</a:t>
              </a:r>
              <a:r>
                <a:rPr lang="en-US" dirty="0" smtClean="0">
                  <a:latin typeface="Consolas" charset="0"/>
                  <a:ea typeface="Consolas" charset="0"/>
                  <a:cs typeface="Consolas" charset="0"/>
                </a:rPr>
                <a:t>]</a:t>
              </a:r>
            </a:p>
          </p:txBody>
        </p:sp>
        <p:grpSp>
          <p:nvGrpSpPr>
            <p:cNvPr id="32" name="Group 31"/>
            <p:cNvGrpSpPr>
              <a:grpSpLocks noChangeAspect="1"/>
            </p:cNvGrpSpPr>
            <p:nvPr/>
          </p:nvGrpSpPr>
          <p:grpSpPr>
            <a:xfrm>
              <a:off x="7886865" y="3928569"/>
              <a:ext cx="604254" cy="369332"/>
              <a:chOff x="2287720" y="3211871"/>
              <a:chExt cx="763756" cy="466822"/>
            </a:xfrm>
            <a:effectLst/>
          </p:grpSpPr>
          <p:sp>
            <p:nvSpPr>
              <p:cNvPr id="33" name="Oval 32"/>
              <p:cNvSpPr/>
              <p:nvPr/>
            </p:nvSpPr>
            <p:spPr>
              <a:xfrm>
                <a:off x="2438444" y="3216385"/>
                <a:ext cx="462308" cy="462308"/>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34" name="TextBox 33"/>
              <p:cNvSpPr txBox="1"/>
              <p:nvPr/>
            </p:nvSpPr>
            <p:spPr>
              <a:xfrm>
                <a:off x="2287720" y="3211871"/>
                <a:ext cx="763756" cy="466822"/>
              </a:xfrm>
              <a:prstGeom prst="rect">
                <a:avLst/>
              </a:prstGeom>
              <a:noFill/>
            </p:spPr>
            <p:txBody>
              <a:bodyPr wrap="square" rtlCol="0">
                <a:spAutoFit/>
              </a:bodyPr>
              <a:lstStyle/>
              <a:p>
                <a:pPr algn="ctr"/>
                <a:r>
                  <a:rPr lang="en-US" b="1" dirty="0" smtClean="0">
                    <a:solidFill>
                      <a:schemeClr val="bg1"/>
                    </a:solidFill>
                    <a:latin typeface="Segoe UI Light"/>
                    <a:cs typeface="Segoe UI Light"/>
                  </a:rPr>
                  <a:t>0</a:t>
                </a:r>
              </a:p>
            </p:txBody>
          </p:sp>
        </p:grpSp>
        <p:sp>
          <p:nvSpPr>
            <p:cNvPr id="38" name="TextBox 37"/>
            <p:cNvSpPr txBox="1"/>
            <p:nvPr/>
          </p:nvSpPr>
          <p:spPr>
            <a:xfrm>
              <a:off x="751849" y="3733159"/>
              <a:ext cx="3347183" cy="369332"/>
            </a:xfrm>
            <a:prstGeom prst="rect">
              <a:avLst/>
            </a:prstGeom>
            <a:noFill/>
          </p:spPr>
          <p:txBody>
            <a:bodyPr wrap="square" rtlCol="0">
              <a:spAutoFit/>
            </a:bodyPr>
            <a:lstStyle/>
            <a:p>
              <a:r>
                <a:rPr lang="en-US" dirty="0">
                  <a:latin typeface="Consolas" charset="0"/>
                  <a:ea typeface="Consolas" charset="0"/>
                  <a:cs typeface="Consolas" charset="0"/>
                </a:rPr>
                <a:t>b</a:t>
              </a:r>
              <a:r>
                <a:rPr lang="en-US" dirty="0" smtClean="0">
                  <a:latin typeface="Consolas" charset="0"/>
                  <a:ea typeface="Consolas" charset="0"/>
                  <a:cs typeface="Consolas" charset="0"/>
                </a:rPr>
                <a:t> = </a:t>
              </a:r>
              <a:r>
                <a:rPr lang="is-IS" dirty="0" smtClean="0">
                  <a:solidFill>
                    <a:srgbClr val="0432FF"/>
                  </a:solidFill>
                  <a:latin typeface="Consolas" charset="0"/>
                  <a:ea typeface="Consolas" charset="0"/>
                  <a:cs typeface="Consolas" charset="0"/>
                </a:rPr>
                <a:t>null</a:t>
              </a:r>
              <a:r>
                <a:rPr lang="is-IS" dirty="0" smtClean="0">
                  <a:latin typeface="Consolas" charset="0"/>
                  <a:ea typeface="Consolas" charset="0"/>
                  <a:cs typeface="Consolas" charset="0"/>
                </a:rPr>
                <a:t>;</a:t>
              </a:r>
              <a:endParaRPr lang="en-US" dirty="0" smtClean="0">
                <a:latin typeface="Consolas" charset="0"/>
                <a:ea typeface="Consolas" charset="0"/>
                <a:cs typeface="Consolas" charset="0"/>
              </a:endParaRPr>
            </a:p>
          </p:txBody>
        </p:sp>
      </p:grpSp>
      <p:grpSp>
        <p:nvGrpSpPr>
          <p:cNvPr id="5" name="Group 4"/>
          <p:cNvGrpSpPr/>
          <p:nvPr/>
        </p:nvGrpSpPr>
        <p:grpSpPr>
          <a:xfrm>
            <a:off x="777342" y="3964928"/>
            <a:ext cx="7731217" cy="442576"/>
            <a:chOff x="777341" y="2939585"/>
            <a:chExt cx="7731217" cy="442576"/>
          </a:xfrm>
        </p:grpSpPr>
        <p:sp>
          <p:nvSpPr>
            <p:cNvPr id="52" name="TextBox 51"/>
            <p:cNvSpPr txBox="1"/>
            <p:nvPr/>
          </p:nvSpPr>
          <p:spPr>
            <a:xfrm>
              <a:off x="777341" y="2974899"/>
              <a:ext cx="3347183" cy="369332"/>
            </a:xfrm>
            <a:prstGeom prst="rect">
              <a:avLst/>
            </a:prstGeom>
            <a:noFill/>
          </p:spPr>
          <p:txBody>
            <a:bodyPr wrap="square" rtlCol="0">
              <a:spAutoFit/>
            </a:bodyPr>
            <a:lstStyle/>
            <a:p>
              <a:r>
                <a:rPr lang="en-US" dirty="0" err="1" smtClean="0">
                  <a:latin typeface="Consolas" charset="0"/>
                  <a:ea typeface="Consolas" charset="0"/>
                  <a:cs typeface="Consolas" charset="0"/>
                </a:rPr>
                <a:t>b.Dispose</a:t>
              </a:r>
              <a:r>
                <a:rPr lang="en-US" dirty="0" smtClean="0">
                  <a:latin typeface="Consolas" charset="0"/>
                  <a:ea typeface="Consolas" charset="0"/>
                  <a:cs typeface="Consolas" charset="0"/>
                </a:rPr>
                <a:t>();</a:t>
              </a:r>
            </a:p>
          </p:txBody>
        </p:sp>
        <p:sp>
          <p:nvSpPr>
            <p:cNvPr id="53" name="Right Arrow 52"/>
            <p:cNvSpPr/>
            <p:nvPr/>
          </p:nvSpPr>
          <p:spPr>
            <a:xfrm>
              <a:off x="4099033" y="2939585"/>
              <a:ext cx="3917253" cy="442576"/>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54" name="TextBox 53"/>
            <p:cNvSpPr txBox="1"/>
            <p:nvPr/>
          </p:nvSpPr>
          <p:spPr>
            <a:xfrm>
              <a:off x="4194496" y="2970164"/>
              <a:ext cx="3584059" cy="369332"/>
            </a:xfrm>
            <a:prstGeom prst="rect">
              <a:avLst/>
            </a:prstGeom>
            <a:noFill/>
          </p:spPr>
          <p:txBody>
            <a:bodyPr wrap="square" rtlCol="0">
              <a:spAutoFit/>
            </a:bodyPr>
            <a:lstStyle/>
            <a:p>
              <a:r>
                <a:rPr lang="en-US" dirty="0" smtClean="0">
                  <a:latin typeface="Consolas" charset="0"/>
                  <a:ea typeface="Consolas" charset="0"/>
                  <a:cs typeface="Consolas" charset="0"/>
                </a:rPr>
                <a:t>[b </a:t>
              </a:r>
              <a:r>
                <a:rPr lang="en-US" dirty="0" smtClean="0">
                  <a:solidFill>
                    <a:srgbClr val="0432FF"/>
                  </a:solidFill>
                  <a:latin typeface="Consolas" charset="0"/>
                  <a:ea typeface="Consolas" charset="0"/>
                  <a:cs typeface="Consolas" charset="0"/>
                </a:rPr>
                <a:t>release</a:t>
              </a:r>
              <a:r>
                <a:rPr lang="en-US" dirty="0" smtClean="0">
                  <a:latin typeface="Consolas" charset="0"/>
                  <a:ea typeface="Consolas" charset="0"/>
                  <a:cs typeface="Consolas" charset="0"/>
                </a:rPr>
                <a:t>]</a:t>
              </a:r>
            </a:p>
          </p:txBody>
        </p:sp>
        <p:grpSp>
          <p:nvGrpSpPr>
            <p:cNvPr id="55" name="Group 54"/>
            <p:cNvGrpSpPr>
              <a:grpSpLocks noChangeAspect="1"/>
            </p:cNvGrpSpPr>
            <p:nvPr/>
          </p:nvGrpSpPr>
          <p:grpSpPr>
            <a:xfrm>
              <a:off x="7904304" y="2960805"/>
              <a:ext cx="604254" cy="378056"/>
              <a:chOff x="2309762" y="3203399"/>
              <a:chExt cx="763756" cy="477849"/>
            </a:xfrm>
            <a:effectLst/>
          </p:grpSpPr>
          <p:sp>
            <p:nvSpPr>
              <p:cNvPr id="56" name="Oval 55"/>
              <p:cNvSpPr/>
              <p:nvPr/>
            </p:nvSpPr>
            <p:spPr>
              <a:xfrm>
                <a:off x="2451430" y="3203399"/>
                <a:ext cx="462308" cy="462308"/>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57" name="TextBox 56"/>
              <p:cNvSpPr txBox="1"/>
              <p:nvPr/>
            </p:nvSpPr>
            <p:spPr>
              <a:xfrm>
                <a:off x="2309762" y="3214425"/>
                <a:ext cx="763756" cy="466823"/>
              </a:xfrm>
              <a:prstGeom prst="rect">
                <a:avLst/>
              </a:prstGeom>
              <a:noFill/>
            </p:spPr>
            <p:txBody>
              <a:bodyPr wrap="square" rtlCol="0">
                <a:spAutoFit/>
              </a:bodyPr>
              <a:lstStyle/>
              <a:p>
                <a:pPr algn="ctr"/>
                <a:r>
                  <a:rPr lang="en-US" b="1" dirty="0" smtClean="0">
                    <a:solidFill>
                      <a:schemeClr val="bg1"/>
                    </a:solidFill>
                    <a:latin typeface="Segoe UI Light"/>
                    <a:cs typeface="Segoe UI Light"/>
                  </a:rPr>
                  <a:t>0</a:t>
                </a:r>
              </a:p>
            </p:txBody>
          </p:sp>
        </p:grpSp>
      </p:grpSp>
      <p:sp>
        <p:nvSpPr>
          <p:cNvPr id="58" name="TextBox 57"/>
          <p:cNvSpPr txBox="1"/>
          <p:nvPr/>
        </p:nvSpPr>
        <p:spPr>
          <a:xfrm>
            <a:off x="999826" y="2523149"/>
            <a:ext cx="1019375" cy="369332"/>
          </a:xfrm>
          <a:prstGeom prst="rect">
            <a:avLst/>
          </a:prstGeom>
          <a:noFill/>
        </p:spPr>
        <p:txBody>
          <a:bodyPr wrap="square" rtlCol="0">
            <a:spAutoFit/>
          </a:bodyPr>
          <a:lstStyle/>
          <a:p>
            <a:pPr algn="ctr"/>
            <a:r>
              <a:rPr lang="is-IS" b="1" dirty="0" smtClean="0">
                <a:latin typeface="Segoe UI Light"/>
                <a:cs typeface="Segoe UI Light"/>
              </a:rPr>
              <a:t>…</a:t>
            </a:r>
            <a:endParaRPr lang="en-US" b="1" dirty="0" smtClean="0">
              <a:latin typeface="Segoe UI Light"/>
              <a:cs typeface="Segoe UI Light"/>
            </a:endParaRPr>
          </a:p>
        </p:txBody>
      </p:sp>
      <p:grpSp>
        <p:nvGrpSpPr>
          <p:cNvPr id="59" name="Group 58"/>
          <p:cNvGrpSpPr>
            <a:grpSpLocks noChangeAspect="1"/>
          </p:cNvGrpSpPr>
          <p:nvPr/>
        </p:nvGrpSpPr>
        <p:grpSpPr>
          <a:xfrm>
            <a:off x="1020722" y="3390912"/>
            <a:ext cx="604254" cy="387258"/>
            <a:chOff x="2287720" y="3176227"/>
            <a:chExt cx="763756" cy="489480"/>
          </a:xfrm>
          <a:effectLst/>
        </p:grpSpPr>
        <p:sp>
          <p:nvSpPr>
            <p:cNvPr id="60" name="Oval 59"/>
            <p:cNvSpPr/>
            <p:nvPr/>
          </p:nvSpPr>
          <p:spPr>
            <a:xfrm>
              <a:off x="2451430" y="3203399"/>
              <a:ext cx="462308" cy="462308"/>
            </a:xfrm>
            <a:prstGeom prst="ellipse">
              <a:avLst/>
            </a:prstGeom>
            <a:solidFill>
              <a:schemeClr val="accent4"/>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61" name="TextBox 60"/>
            <p:cNvSpPr txBox="1"/>
            <p:nvPr/>
          </p:nvSpPr>
          <p:spPr>
            <a:xfrm>
              <a:off x="2287720" y="3176227"/>
              <a:ext cx="763756" cy="466823"/>
            </a:xfrm>
            <a:prstGeom prst="rect">
              <a:avLst/>
            </a:prstGeom>
            <a:noFill/>
          </p:spPr>
          <p:txBody>
            <a:bodyPr wrap="square" rtlCol="0">
              <a:spAutoFit/>
            </a:bodyPr>
            <a:lstStyle/>
            <a:p>
              <a:pPr algn="ctr"/>
              <a:r>
                <a:rPr lang="en-US" b="1" dirty="0" smtClean="0">
                  <a:latin typeface="Segoe UI Light"/>
                  <a:cs typeface="Segoe UI Light"/>
                </a:rPr>
                <a:t>or</a:t>
              </a:r>
            </a:p>
          </p:txBody>
        </p:sp>
      </p:grpSp>
      <p:grpSp>
        <p:nvGrpSpPr>
          <p:cNvPr id="39" name="Group 38"/>
          <p:cNvGrpSpPr/>
          <p:nvPr/>
        </p:nvGrpSpPr>
        <p:grpSpPr>
          <a:xfrm>
            <a:off x="8520086" y="3023016"/>
            <a:ext cx="532755" cy="462308"/>
            <a:chOff x="7165844" y="3490770"/>
            <a:chExt cx="532755" cy="462308"/>
          </a:xfrm>
        </p:grpSpPr>
        <p:sp>
          <p:nvSpPr>
            <p:cNvPr id="40" name="Oval 39"/>
            <p:cNvSpPr/>
            <p:nvPr/>
          </p:nvSpPr>
          <p:spPr>
            <a:xfrm>
              <a:off x="7214425" y="3490770"/>
              <a:ext cx="462308" cy="462308"/>
            </a:xfrm>
            <a:prstGeom prst="ellipse">
              <a:avLst/>
            </a:prstGeom>
            <a:solidFill>
              <a:srgbClr val="C00000"/>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pic>
          <p:nvPicPr>
            <p:cNvPr id="41" name="Picture 4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65844" y="3526874"/>
              <a:ext cx="532755" cy="426204"/>
            </a:xfrm>
            <a:prstGeom prst="rect">
              <a:avLst/>
            </a:prstGeom>
          </p:spPr>
        </p:pic>
      </p:grpSp>
    </p:spTree>
    <p:extLst>
      <p:ext uri="{BB962C8B-B14F-4D97-AF65-F5344CB8AC3E}">
        <p14:creationId xmlns:p14="http://schemas.microsoft.com/office/powerpoint/2010/main" val="48596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22" presetClass="entr" presetSubtype="8"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22" presetClass="entr" presetSubtype="8" fill="hold" nodeType="withEffect">
                                  <p:stCondLst>
                                    <p:cond delay="25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750"/>
                            </p:stCondLst>
                            <p:childTnLst>
                              <p:par>
                                <p:cTn id="27" presetID="10" presetClass="entr" presetSubtype="0"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Xamarin.iOS supports </a:t>
            </a:r>
            <a:r>
              <a:rPr lang="en-US" i="1" dirty="0" smtClean="0"/>
              <a:t>two</a:t>
            </a:r>
            <a:r>
              <a:rPr lang="en-US" dirty="0" smtClean="0"/>
              <a:t> types of peer objects:</a:t>
            </a:r>
            <a:endParaRPr lang="en-US" dirty="0"/>
          </a:p>
        </p:txBody>
      </p:sp>
      <p:sp>
        <p:nvSpPr>
          <p:cNvPr id="3" name="Title 2"/>
          <p:cNvSpPr>
            <a:spLocks noGrp="1"/>
          </p:cNvSpPr>
          <p:nvPr>
            <p:ph type="title"/>
          </p:nvPr>
        </p:nvSpPr>
        <p:spPr/>
        <p:txBody>
          <a:bodyPr/>
          <a:lstStyle/>
          <a:p>
            <a:r>
              <a:rPr lang="en-US" dirty="0" smtClean="0"/>
              <a:t>Peer object types</a:t>
            </a:r>
            <a:endParaRPr lang="en-US" dirty="0"/>
          </a:p>
        </p:txBody>
      </p:sp>
      <p:grpSp>
        <p:nvGrpSpPr>
          <p:cNvPr id="10" name="Group 9"/>
          <p:cNvGrpSpPr/>
          <p:nvPr/>
        </p:nvGrpSpPr>
        <p:grpSpPr>
          <a:xfrm>
            <a:off x="4867656" y="2167179"/>
            <a:ext cx="2350008" cy="1792121"/>
            <a:chOff x="5407152" y="1640451"/>
            <a:chExt cx="2350008" cy="1792121"/>
          </a:xfrm>
        </p:grpSpPr>
        <p:sp>
          <p:nvSpPr>
            <p:cNvPr id="5" name="TextBox 4"/>
            <p:cNvSpPr txBox="1"/>
            <p:nvPr/>
          </p:nvSpPr>
          <p:spPr>
            <a:xfrm>
              <a:off x="5407152" y="3063240"/>
              <a:ext cx="2350008" cy="369332"/>
            </a:xfrm>
            <a:prstGeom prst="rect">
              <a:avLst/>
            </a:prstGeom>
            <a:noFill/>
          </p:spPr>
          <p:txBody>
            <a:bodyPr wrap="square" rtlCol="0">
              <a:spAutoFit/>
            </a:bodyPr>
            <a:lstStyle/>
            <a:p>
              <a:pPr algn="ctr"/>
              <a:r>
                <a:rPr lang="en-US" b="1" u="sng" dirty="0" smtClean="0">
                  <a:latin typeface="Segoe UI Light"/>
                  <a:cs typeface="Segoe UI Light"/>
                </a:rPr>
                <a:t>User</a:t>
              </a:r>
              <a:r>
                <a:rPr lang="en-US" b="1" dirty="0" smtClean="0">
                  <a:latin typeface="Segoe UI Light"/>
                  <a:cs typeface="Segoe UI Light"/>
                </a:rPr>
                <a:t> </a:t>
              </a:r>
              <a:r>
                <a:rPr lang="en-US" dirty="0" smtClean="0">
                  <a:latin typeface="Segoe UI Light"/>
                  <a:cs typeface="Segoe UI Light"/>
                </a:rPr>
                <a:t>Peers</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80913" y="1640451"/>
              <a:ext cx="1602486" cy="1602486"/>
            </a:xfrm>
            <a:prstGeom prst="rect">
              <a:avLst/>
            </a:prstGeom>
          </p:spPr>
        </p:pic>
      </p:grpSp>
      <p:grpSp>
        <p:nvGrpSpPr>
          <p:cNvPr id="9" name="Group 8"/>
          <p:cNvGrpSpPr/>
          <p:nvPr/>
        </p:nvGrpSpPr>
        <p:grpSpPr>
          <a:xfrm>
            <a:off x="1926336" y="2167179"/>
            <a:ext cx="2350008" cy="1792121"/>
            <a:chOff x="1386840" y="1640451"/>
            <a:chExt cx="2350008" cy="1792121"/>
          </a:xfrm>
        </p:grpSpPr>
        <p:sp>
          <p:nvSpPr>
            <p:cNvPr id="4" name="TextBox 3"/>
            <p:cNvSpPr txBox="1"/>
            <p:nvPr/>
          </p:nvSpPr>
          <p:spPr>
            <a:xfrm>
              <a:off x="1386840" y="3063240"/>
              <a:ext cx="2350008" cy="369332"/>
            </a:xfrm>
            <a:prstGeom prst="rect">
              <a:avLst/>
            </a:prstGeom>
            <a:noFill/>
          </p:spPr>
          <p:txBody>
            <a:bodyPr wrap="square" rtlCol="0">
              <a:spAutoFit/>
            </a:bodyPr>
            <a:lstStyle/>
            <a:p>
              <a:pPr algn="ctr"/>
              <a:r>
                <a:rPr lang="en-US" b="1" u="sng" dirty="0" smtClean="0">
                  <a:latin typeface="Segoe UI Light"/>
                  <a:cs typeface="Segoe UI Light"/>
                </a:rPr>
                <a:t>Framework</a:t>
              </a:r>
              <a:r>
                <a:rPr lang="en-US" dirty="0" smtClean="0">
                  <a:latin typeface="Segoe UI Light"/>
                  <a:cs typeface="Segoe UI Light"/>
                </a:rPr>
                <a:t> Peers</a:t>
              </a:r>
            </a:p>
          </p:txBody>
        </p:sp>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46326" y="1640451"/>
              <a:ext cx="1427226" cy="1427226"/>
            </a:xfrm>
            <a:prstGeom prst="rect">
              <a:avLst/>
            </a:prstGeom>
          </p:spPr>
        </p:pic>
      </p:grpSp>
    </p:spTree>
    <p:extLst>
      <p:ext uri="{BB962C8B-B14F-4D97-AF65-F5344CB8AC3E}">
        <p14:creationId xmlns:p14="http://schemas.microsoft.com/office/powerpoint/2010/main" val="117708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900" decel="100000" fill="hold"/>
                                        <p:tgtEl>
                                          <p:spTgt spid="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900" decel="100000" fill="hold"/>
                                        <p:tgtEl>
                                          <p:spTgt spid="10"/>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smtClean="0"/>
              <a:t>Framework peers</a:t>
            </a:r>
            <a:r>
              <a:rPr lang="en-US" dirty="0" smtClean="0"/>
              <a:t> are built-in, stateless types that wrap known iOS objects</a:t>
            </a:r>
            <a:endParaRPr lang="en-US" dirty="0"/>
          </a:p>
        </p:txBody>
      </p:sp>
      <p:sp>
        <p:nvSpPr>
          <p:cNvPr id="3" name="Title 2"/>
          <p:cNvSpPr>
            <a:spLocks noGrp="1"/>
          </p:cNvSpPr>
          <p:nvPr>
            <p:ph type="title"/>
          </p:nvPr>
        </p:nvSpPr>
        <p:spPr/>
        <p:txBody>
          <a:bodyPr/>
          <a:lstStyle/>
          <a:p>
            <a:r>
              <a:rPr lang="en-US" dirty="0" smtClean="0"/>
              <a:t>What is a Framework Peer?</a:t>
            </a:r>
            <a:endParaRPr lang="en-US" dirty="0"/>
          </a:p>
        </p:txBody>
      </p:sp>
      <p:pic>
        <p:nvPicPr>
          <p:cNvPr id="5" name="Picture 4"/>
          <p:cNvPicPr>
            <a:picLocks noChangeAspect="1"/>
          </p:cNvPicPr>
          <p:nvPr/>
        </p:nvPicPr>
        <p:blipFill>
          <a:blip r:embed="rId3"/>
          <a:stretch>
            <a:fillRect/>
          </a:stretch>
        </p:blipFill>
        <p:spPr>
          <a:xfrm>
            <a:off x="1756830" y="1932948"/>
            <a:ext cx="2076602" cy="2671309"/>
          </a:xfrm>
          <a:prstGeom prst="rect">
            <a:avLst/>
          </a:prstGeom>
        </p:spPr>
      </p:pic>
      <p:grpSp>
        <p:nvGrpSpPr>
          <p:cNvPr id="14" name="Group 13"/>
          <p:cNvGrpSpPr/>
          <p:nvPr/>
        </p:nvGrpSpPr>
        <p:grpSpPr>
          <a:xfrm>
            <a:off x="3833432" y="1979298"/>
            <a:ext cx="3433631" cy="2578608"/>
            <a:chOff x="3833432" y="1979298"/>
            <a:chExt cx="3433631" cy="2578608"/>
          </a:xfrm>
        </p:grpSpPr>
        <p:sp>
          <p:nvSpPr>
            <p:cNvPr id="7" name="Left Bracket 6"/>
            <p:cNvSpPr/>
            <p:nvPr/>
          </p:nvSpPr>
          <p:spPr>
            <a:xfrm>
              <a:off x="4681847" y="1979298"/>
              <a:ext cx="457319" cy="2578608"/>
            </a:xfrm>
            <a:prstGeom prst="leftBracket">
              <a:avLst/>
            </a:prstGeom>
            <a:ln w="28575" cmpd="sng">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Segoe UI Light" charset="0"/>
              </a:endParaRPr>
            </a:p>
          </p:txBody>
        </p:sp>
        <p:cxnSp>
          <p:nvCxnSpPr>
            <p:cNvPr id="9" name="Straight Connector 8"/>
            <p:cNvCxnSpPr>
              <a:stCxn id="5" idx="3"/>
              <a:endCxn id="7" idx="1"/>
            </p:cNvCxnSpPr>
            <p:nvPr/>
          </p:nvCxnSpPr>
          <p:spPr>
            <a:xfrm flipV="1">
              <a:off x="3833432" y="3268602"/>
              <a:ext cx="848415" cy="1"/>
            </a:xfrm>
            <a:prstGeom prst="line">
              <a:avLst/>
            </a:prstGeom>
            <a:ln w="28575" cmpd="sng">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871335" y="2114440"/>
              <a:ext cx="2395728" cy="2308324"/>
            </a:xfrm>
            <a:prstGeom prst="rect">
              <a:avLst/>
            </a:prstGeom>
            <a:noFill/>
          </p:spPr>
          <p:txBody>
            <a:bodyPr wrap="square" rtlCol="0">
              <a:spAutoFit/>
            </a:bodyPr>
            <a:lstStyle/>
            <a:p>
              <a:r>
                <a:rPr lang="en-US" dirty="0" err="1" smtClean="0">
                  <a:latin typeface="Consolas" charset="0"/>
                  <a:ea typeface="Consolas" charset="0"/>
                  <a:cs typeface="Consolas" charset="0"/>
                </a:rPr>
                <a:t>UIViewController</a:t>
              </a:r>
              <a:endParaRPr lang="en-US" dirty="0" smtClean="0">
                <a:latin typeface="Consolas" charset="0"/>
                <a:ea typeface="Consolas" charset="0"/>
                <a:cs typeface="Consolas" charset="0"/>
              </a:endParaRPr>
            </a:p>
            <a:p>
              <a:r>
                <a:rPr lang="en-US" dirty="0" err="1" smtClean="0">
                  <a:latin typeface="Consolas" charset="0"/>
                  <a:ea typeface="Consolas" charset="0"/>
                  <a:cs typeface="Consolas" charset="0"/>
                </a:rPr>
                <a:t>UIView</a:t>
              </a:r>
              <a:endParaRPr lang="en-US" dirty="0" smtClean="0">
                <a:latin typeface="Consolas" charset="0"/>
                <a:ea typeface="Consolas" charset="0"/>
                <a:cs typeface="Consolas" charset="0"/>
              </a:endParaRPr>
            </a:p>
            <a:p>
              <a:r>
                <a:rPr lang="en-US" dirty="0" err="1" smtClean="0">
                  <a:latin typeface="Consolas" charset="0"/>
                  <a:ea typeface="Consolas" charset="0"/>
                  <a:cs typeface="Consolas" charset="0"/>
                </a:rPr>
                <a:t>UIButton</a:t>
              </a:r>
              <a:endParaRPr lang="en-US" dirty="0" smtClean="0">
                <a:latin typeface="Consolas" charset="0"/>
                <a:ea typeface="Consolas" charset="0"/>
                <a:cs typeface="Consolas" charset="0"/>
              </a:endParaRPr>
            </a:p>
            <a:p>
              <a:r>
                <a:rPr lang="en-US" dirty="0" err="1" smtClean="0">
                  <a:latin typeface="Consolas" charset="0"/>
                  <a:ea typeface="Consolas" charset="0"/>
                  <a:cs typeface="Consolas" charset="0"/>
                </a:rPr>
                <a:t>CNContact</a:t>
              </a:r>
              <a:endParaRPr lang="en-US" dirty="0" smtClean="0">
                <a:latin typeface="Consolas" charset="0"/>
                <a:ea typeface="Consolas" charset="0"/>
                <a:cs typeface="Consolas" charset="0"/>
              </a:endParaRPr>
            </a:p>
            <a:p>
              <a:r>
                <a:rPr lang="en-US" dirty="0" err="1" smtClean="0">
                  <a:latin typeface="Consolas" charset="0"/>
                  <a:ea typeface="Consolas" charset="0"/>
                  <a:cs typeface="Consolas" charset="0"/>
                </a:rPr>
                <a:t>CGPDFDocument</a:t>
              </a:r>
              <a:endParaRPr lang="en-US" dirty="0" smtClean="0">
                <a:latin typeface="Consolas" charset="0"/>
                <a:ea typeface="Consolas" charset="0"/>
                <a:cs typeface="Consolas" charset="0"/>
              </a:endParaRPr>
            </a:p>
            <a:p>
              <a:r>
                <a:rPr lang="en-US" dirty="0" err="1" smtClean="0">
                  <a:latin typeface="Consolas" charset="0"/>
                  <a:ea typeface="Consolas" charset="0"/>
                  <a:cs typeface="Consolas" charset="0"/>
                </a:rPr>
                <a:t>WKWebView</a:t>
              </a:r>
              <a:endParaRPr lang="en-US" dirty="0" smtClean="0">
                <a:latin typeface="Consolas" charset="0"/>
                <a:ea typeface="Consolas" charset="0"/>
                <a:cs typeface="Consolas" charset="0"/>
              </a:endParaRPr>
            </a:p>
            <a:p>
              <a:r>
                <a:rPr lang="en-US" dirty="0" err="1" smtClean="0">
                  <a:latin typeface="Consolas" charset="0"/>
                  <a:ea typeface="Consolas" charset="0"/>
                  <a:cs typeface="Consolas" charset="0"/>
                </a:rPr>
                <a:t>MKMapView</a:t>
              </a:r>
              <a:endParaRPr lang="en-US" dirty="0" smtClean="0">
                <a:latin typeface="Consolas" charset="0"/>
                <a:ea typeface="Consolas" charset="0"/>
                <a:cs typeface="Consolas" charset="0"/>
              </a:endParaRPr>
            </a:p>
            <a:p>
              <a:r>
                <a:rPr lang="is-IS" dirty="0" smtClean="0">
                  <a:latin typeface="Consolas" charset="0"/>
                  <a:ea typeface="Consolas" charset="0"/>
                  <a:cs typeface="Consolas" charset="0"/>
                </a:rPr>
                <a:t>...</a:t>
              </a:r>
              <a:endParaRPr lang="en-US" dirty="0" smtClean="0">
                <a:latin typeface="Consolas" charset="0"/>
                <a:ea typeface="Consolas" charset="0"/>
                <a:cs typeface="Consolas" charset="0"/>
              </a:endParaRPr>
            </a:p>
          </p:txBody>
        </p:sp>
      </p:grpSp>
    </p:spTree>
    <p:extLst>
      <p:ext uri="{BB962C8B-B14F-4D97-AF65-F5344CB8AC3E}">
        <p14:creationId xmlns:p14="http://schemas.microsoft.com/office/powerpoint/2010/main" val="13282912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Peers always call the native </a:t>
            </a:r>
            <a:r>
              <a:rPr lang="en-US" dirty="0" smtClean="0"/>
              <a:t>object to get or set the state</a:t>
            </a:r>
            <a:endParaRPr lang="en-US" dirty="0"/>
          </a:p>
          <a:p>
            <a:endParaRPr lang="en-US" dirty="0"/>
          </a:p>
        </p:txBody>
      </p:sp>
      <p:sp>
        <p:nvSpPr>
          <p:cNvPr id="3" name="Title 2"/>
          <p:cNvSpPr>
            <a:spLocks noGrp="1"/>
          </p:cNvSpPr>
          <p:nvPr>
            <p:ph type="title"/>
          </p:nvPr>
        </p:nvSpPr>
        <p:spPr/>
        <p:txBody>
          <a:bodyPr/>
          <a:lstStyle/>
          <a:p>
            <a:r>
              <a:rPr lang="en-US" dirty="0" smtClean="0"/>
              <a:t>What is a Framework Peer?</a:t>
            </a:r>
            <a:endParaRPr lang="en-US" dirty="0"/>
          </a:p>
        </p:txBody>
      </p:sp>
      <p:grpSp>
        <p:nvGrpSpPr>
          <p:cNvPr id="9" name="Group 8"/>
          <p:cNvGrpSpPr/>
          <p:nvPr/>
        </p:nvGrpSpPr>
        <p:grpSpPr>
          <a:xfrm>
            <a:off x="1521866" y="3681722"/>
            <a:ext cx="5893918" cy="616407"/>
            <a:chOff x="623969" y="1921723"/>
            <a:chExt cx="5893918" cy="616407"/>
          </a:xfrm>
        </p:grpSpPr>
        <p:grpSp>
          <p:nvGrpSpPr>
            <p:cNvPr id="25" name="Group 24"/>
            <p:cNvGrpSpPr/>
            <p:nvPr/>
          </p:nvGrpSpPr>
          <p:grpSpPr>
            <a:xfrm>
              <a:off x="623969" y="1921723"/>
              <a:ext cx="5546446" cy="616407"/>
              <a:chOff x="1294409" y="1911930"/>
              <a:chExt cx="5546446" cy="616407"/>
            </a:xfrm>
          </p:grpSpPr>
          <p:sp>
            <p:nvSpPr>
              <p:cNvPr id="12" name="Rectangle 11"/>
              <p:cNvSpPr/>
              <p:nvPr/>
            </p:nvSpPr>
            <p:spPr>
              <a:xfrm>
                <a:off x="1294409" y="1985596"/>
                <a:ext cx="2006929" cy="4690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latin typeface="Consolas" charset="0"/>
                    <a:ea typeface="Consolas" charset="0"/>
                    <a:cs typeface="Consolas" charset="0"/>
                  </a:rPr>
                  <a:t>UIKit.UIButton</a:t>
                </a:r>
                <a:endParaRPr lang="en-US" sz="1600" dirty="0">
                  <a:latin typeface="Consolas" charset="0"/>
                  <a:ea typeface="Consolas" charset="0"/>
                  <a:cs typeface="Consolas" charset="0"/>
                </a:endParaRPr>
              </a:p>
            </p:txBody>
          </p:sp>
          <p:sp>
            <p:nvSpPr>
              <p:cNvPr id="13" name="Rectangle 12"/>
              <p:cNvSpPr/>
              <p:nvPr/>
            </p:nvSpPr>
            <p:spPr>
              <a:xfrm>
                <a:off x="5318166" y="1911930"/>
                <a:ext cx="1522689" cy="61640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UIButton</a:t>
                </a:r>
                <a:r>
                  <a:rPr lang="en-US" sz="1600" dirty="0" smtClean="0">
                    <a:latin typeface="Consolas" charset="0"/>
                    <a:ea typeface="Consolas" charset="0"/>
                    <a:cs typeface="Consolas" charset="0"/>
                  </a:rPr>
                  <a:t>]</a:t>
                </a:r>
                <a:endParaRPr lang="en-US" sz="1600" dirty="0">
                  <a:latin typeface="Consolas" charset="0"/>
                  <a:ea typeface="Consolas" charset="0"/>
                  <a:cs typeface="Consolas" charset="0"/>
                </a:endParaRPr>
              </a:p>
            </p:txBody>
          </p:sp>
          <p:cxnSp>
            <p:nvCxnSpPr>
              <p:cNvPr id="15" name="Straight Arrow Connector 14"/>
              <p:cNvCxnSpPr>
                <a:stCxn id="12" idx="3"/>
                <a:endCxn id="13" idx="1"/>
              </p:cNvCxnSpPr>
              <p:nvPr/>
            </p:nvCxnSpPr>
            <p:spPr>
              <a:xfrm>
                <a:off x="3301338" y="2220133"/>
                <a:ext cx="2016828" cy="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301338" y="2220132"/>
                <a:ext cx="2006929" cy="307777"/>
              </a:xfrm>
              <a:prstGeom prst="rect">
                <a:avLst/>
              </a:prstGeom>
              <a:noFill/>
            </p:spPr>
            <p:txBody>
              <a:bodyPr wrap="square" rtlCol="0">
                <a:spAutoFit/>
              </a:bodyPr>
              <a:lstStyle/>
              <a:p>
                <a:pPr algn="ctr"/>
                <a:r>
                  <a:rPr lang="en-US" sz="1400" dirty="0" smtClean="0">
                    <a:latin typeface="Consolas" charset="0"/>
                    <a:ea typeface="Consolas" charset="0"/>
                    <a:cs typeface="Consolas" charset="0"/>
                  </a:rPr>
                  <a:t>Handle</a:t>
                </a:r>
              </a:p>
            </p:txBody>
          </p:sp>
        </p:grpSp>
        <p:sp>
          <p:nvSpPr>
            <p:cNvPr id="6" name="Rounded Rectangle 5"/>
            <p:cNvSpPr/>
            <p:nvPr/>
          </p:nvSpPr>
          <p:spPr>
            <a:xfrm>
              <a:off x="5873749" y="2039719"/>
              <a:ext cx="644138" cy="38826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Segoe UI Light" charset="0"/>
                </a:rPr>
                <a:t>state</a:t>
              </a:r>
              <a:endParaRPr lang="en-US" sz="1400" dirty="0">
                <a:solidFill>
                  <a:schemeClr val="tx1"/>
                </a:solidFill>
                <a:latin typeface="Segoe UI Light" charset="0"/>
              </a:endParaRPr>
            </a:p>
          </p:txBody>
        </p:sp>
      </p:grpSp>
      <p:grpSp>
        <p:nvGrpSpPr>
          <p:cNvPr id="29" name="Group 28"/>
          <p:cNvGrpSpPr/>
          <p:nvPr/>
        </p:nvGrpSpPr>
        <p:grpSpPr>
          <a:xfrm>
            <a:off x="1310492" y="1918554"/>
            <a:ext cx="6742710" cy="923330"/>
            <a:chOff x="1310492" y="1918554"/>
            <a:chExt cx="6742710" cy="923330"/>
          </a:xfrm>
        </p:grpSpPr>
        <p:sp>
          <p:nvSpPr>
            <p:cNvPr id="17" name="Rectangle 16"/>
            <p:cNvSpPr/>
            <p:nvPr/>
          </p:nvSpPr>
          <p:spPr>
            <a:xfrm>
              <a:off x="1310492" y="1918554"/>
              <a:ext cx="6742710" cy="923330"/>
            </a:xfrm>
            <a:prstGeom prst="rect">
              <a:avLst/>
            </a:prstGeom>
            <a:ln>
              <a:solidFill>
                <a:schemeClr val="bg2"/>
              </a:solidFill>
            </a:ln>
          </p:spPr>
          <p:txBody>
            <a:bodyPr wrap="square">
              <a:spAutoFit/>
            </a:bodyPr>
            <a:lstStyle/>
            <a:p>
              <a:r>
                <a:rPr lang="en-US" dirty="0" err="1" smtClean="0">
                  <a:solidFill>
                    <a:srgbClr val="2B8FAF"/>
                  </a:solidFill>
                  <a:latin typeface="Consolas" charset="0"/>
                </a:rPr>
                <a:t>UIButton</a:t>
              </a:r>
              <a:r>
                <a:rPr lang="en-US" dirty="0">
                  <a:solidFill>
                    <a:srgbClr val="000000"/>
                  </a:solidFill>
                  <a:latin typeface="Consolas" charset="0"/>
                </a:rPr>
                <a:t> button = </a:t>
              </a:r>
              <a:r>
                <a:rPr lang="en-US" dirty="0">
                  <a:solidFill>
                    <a:srgbClr val="0000FF"/>
                  </a:solidFill>
                  <a:latin typeface="Consolas" charset="0"/>
                </a:rPr>
                <a:t>new</a:t>
              </a:r>
              <a:r>
                <a:rPr lang="en-US" dirty="0">
                  <a:solidFill>
                    <a:srgbClr val="000000"/>
                  </a:solidFill>
                  <a:latin typeface="Consolas" charset="0"/>
                </a:rPr>
                <a:t> </a:t>
              </a:r>
              <a:r>
                <a:rPr lang="en-US" dirty="0" err="1">
                  <a:solidFill>
                    <a:srgbClr val="2B8FAF"/>
                  </a:solidFill>
                  <a:latin typeface="Consolas" charset="0"/>
                </a:rPr>
                <a:t>UIButton</a:t>
              </a:r>
              <a:r>
                <a:rPr lang="en-US" dirty="0" smtClean="0">
                  <a:solidFill>
                    <a:srgbClr val="000000"/>
                  </a:solidFill>
                  <a:latin typeface="Consolas" charset="0"/>
                </a:rPr>
                <a:t>();</a:t>
              </a:r>
            </a:p>
            <a:p>
              <a:r>
                <a:rPr lang="en-US" dirty="0" err="1">
                  <a:solidFill>
                    <a:srgbClr val="000000"/>
                  </a:solidFill>
                  <a:latin typeface="Consolas" charset="0"/>
                </a:rPr>
                <a:t>button.SetTitle</a:t>
              </a:r>
              <a:r>
                <a:rPr lang="en-US" dirty="0">
                  <a:solidFill>
                    <a:srgbClr val="000000"/>
                  </a:solidFill>
                  <a:latin typeface="Consolas" charset="0"/>
                </a:rPr>
                <a:t>(</a:t>
              </a:r>
              <a:r>
                <a:rPr lang="en-US" dirty="0">
                  <a:solidFill>
                    <a:srgbClr val="A31515"/>
                  </a:solidFill>
                  <a:latin typeface="Consolas" charset="0"/>
                </a:rPr>
                <a:t>"Click Me"</a:t>
              </a:r>
              <a:r>
                <a:rPr lang="en-US" dirty="0">
                  <a:solidFill>
                    <a:srgbClr val="000000"/>
                  </a:solidFill>
                  <a:latin typeface="Consolas" charset="0"/>
                </a:rPr>
                <a:t>, </a:t>
              </a:r>
              <a:r>
                <a:rPr lang="en-US" dirty="0" err="1">
                  <a:solidFill>
                    <a:srgbClr val="2B8FAF"/>
                  </a:solidFill>
                  <a:latin typeface="Consolas" charset="0"/>
                </a:rPr>
                <a:t>UIControlState</a:t>
              </a:r>
              <a:r>
                <a:rPr lang="en-US" dirty="0" err="1">
                  <a:solidFill>
                    <a:srgbClr val="000000"/>
                  </a:solidFill>
                  <a:latin typeface="Consolas" charset="0"/>
                </a:rPr>
                <a:t>.Normal</a:t>
              </a:r>
              <a:r>
                <a:rPr lang="en-US" dirty="0" smtClean="0">
                  <a:solidFill>
                    <a:srgbClr val="000000"/>
                  </a:solidFill>
                  <a:latin typeface="Consolas" charset="0"/>
                </a:rPr>
                <a:t>);</a:t>
              </a:r>
            </a:p>
            <a:p>
              <a:r>
                <a:rPr lang="en-US" dirty="0" smtClean="0">
                  <a:solidFill>
                    <a:srgbClr val="0432FF"/>
                  </a:solidFill>
                  <a:latin typeface="Consolas" charset="0"/>
                </a:rPr>
                <a:t>if</a:t>
              </a:r>
              <a:r>
                <a:rPr lang="en-US" dirty="0" smtClean="0">
                  <a:solidFill>
                    <a:srgbClr val="000000"/>
                  </a:solidFill>
                  <a:latin typeface="Consolas" charset="0"/>
                </a:rPr>
                <a:t> (</a:t>
              </a:r>
              <a:r>
                <a:rPr lang="en-US" dirty="0" err="1" smtClean="0">
                  <a:solidFill>
                    <a:srgbClr val="000000"/>
                  </a:solidFill>
                  <a:latin typeface="Consolas" charset="0"/>
                </a:rPr>
                <a:t>button.CurrentTitle</a:t>
              </a:r>
              <a:r>
                <a:rPr lang="en-US" dirty="0" smtClean="0">
                  <a:solidFill>
                    <a:srgbClr val="000000"/>
                  </a:solidFill>
                  <a:latin typeface="Consolas" charset="0"/>
                </a:rPr>
                <a:t> == </a:t>
              </a:r>
              <a:r>
                <a:rPr lang="en-US" dirty="0">
                  <a:solidFill>
                    <a:srgbClr val="A31515"/>
                  </a:solidFill>
                  <a:latin typeface="Consolas" charset="0"/>
                </a:rPr>
                <a:t>"Click Me"</a:t>
              </a:r>
              <a:r>
                <a:rPr lang="en-US" dirty="0" smtClean="0">
                  <a:solidFill>
                    <a:srgbClr val="000000"/>
                  </a:solidFill>
                  <a:latin typeface="Consolas" charset="0"/>
                </a:rPr>
                <a:t>) { </a:t>
              </a:r>
              <a:r>
                <a:rPr lang="is-IS" dirty="0" smtClean="0">
                  <a:solidFill>
                    <a:srgbClr val="000000"/>
                  </a:solidFill>
                  <a:latin typeface="Consolas" charset="0"/>
                </a:rPr>
                <a:t>... }</a:t>
              </a:r>
              <a:r>
                <a:rPr lang="en-US" dirty="0" smtClean="0">
                  <a:solidFill>
                    <a:srgbClr val="000000"/>
                  </a:solidFill>
                  <a:latin typeface="Consolas" charset="0"/>
                </a:rPr>
                <a:t> </a:t>
              </a:r>
              <a:r>
                <a:rPr lang="en-US" dirty="0" smtClean="0">
                  <a:latin typeface="Segoe UI Light" charset="0"/>
                </a:rPr>
                <a:t> </a:t>
              </a:r>
              <a:endParaRPr lang="en-US" dirty="0">
                <a:latin typeface="Segoe UI Light" charset="0"/>
              </a:endParaRPr>
            </a:p>
          </p:txBody>
        </p:sp>
        <p:sp>
          <p:nvSpPr>
            <p:cNvPr id="19" name="TextBox 18"/>
            <p:cNvSpPr txBox="1"/>
            <p:nvPr/>
          </p:nvSpPr>
          <p:spPr>
            <a:xfrm>
              <a:off x="7705730" y="2587968"/>
              <a:ext cx="347472" cy="253916"/>
            </a:xfrm>
            <a:prstGeom prst="rect">
              <a:avLst/>
            </a:prstGeom>
            <a:solidFill>
              <a:schemeClr val="tx1"/>
            </a:solidFill>
          </p:spPr>
          <p:txBody>
            <a:bodyPr wrap="square" rtlCol="0">
              <a:spAutoFit/>
            </a:bodyPr>
            <a:lstStyle/>
            <a:p>
              <a:pPr algn="ctr"/>
              <a:r>
                <a:rPr lang="en-US" sz="1050" dirty="0" smtClean="0">
                  <a:solidFill>
                    <a:schemeClr val="bg1"/>
                  </a:solidFill>
                  <a:latin typeface="Segoe UI Light"/>
                  <a:cs typeface="Segoe UI Light"/>
                </a:rPr>
                <a:t>C#</a:t>
              </a:r>
            </a:p>
          </p:txBody>
        </p:sp>
      </p:grpSp>
      <p:sp>
        <p:nvSpPr>
          <p:cNvPr id="20" name="Rectangle 19"/>
          <p:cNvSpPr/>
          <p:nvPr/>
        </p:nvSpPr>
        <p:spPr>
          <a:xfrm>
            <a:off x="1310491" y="4005742"/>
            <a:ext cx="6742711" cy="584775"/>
          </a:xfrm>
          <a:prstGeom prst="rect">
            <a:avLst/>
          </a:prstGeom>
          <a:solidFill>
            <a:schemeClr val="accent6">
              <a:lumMod val="20000"/>
              <a:lumOff val="80000"/>
            </a:schemeClr>
          </a:solidFill>
          <a:ln w="3175">
            <a:solidFill>
              <a:schemeClr val="accent6"/>
            </a:solidFill>
            <a:prstDash val="sysDot"/>
          </a:ln>
        </p:spPr>
        <p:txBody>
          <a:bodyPr wrap="square">
            <a:spAutoFit/>
          </a:bodyPr>
          <a:lstStyle/>
          <a:p>
            <a:r>
              <a:rPr lang="en-US" sz="1600" dirty="0" smtClean="0">
                <a:solidFill>
                  <a:srgbClr val="2E3133"/>
                </a:solidFill>
                <a:latin typeface="Consolas" charset="0"/>
                <a:ea typeface="Consolas" charset="0"/>
                <a:cs typeface="Consolas" charset="0"/>
              </a:rPr>
              <a:t>[</a:t>
            </a:r>
            <a:r>
              <a:rPr lang="en-US" sz="1600" dirty="0">
                <a:solidFill>
                  <a:srgbClr val="0432FF"/>
                </a:solidFill>
                <a:latin typeface="Consolas" charset="0"/>
                <a:ea typeface="Consolas" charset="0"/>
                <a:cs typeface="Consolas" charset="0"/>
              </a:rPr>
              <a:t>b</a:t>
            </a:r>
            <a:r>
              <a:rPr lang="en-US" sz="1600" dirty="0" smtClean="0">
                <a:solidFill>
                  <a:srgbClr val="0432FF"/>
                </a:solidFill>
                <a:latin typeface="Consolas" charset="0"/>
                <a:ea typeface="Consolas" charset="0"/>
                <a:cs typeface="Consolas" charset="0"/>
              </a:rPr>
              <a:t>utton</a:t>
            </a:r>
            <a:r>
              <a:rPr lang="en-US" sz="1600" dirty="0" smtClean="0">
                <a:solidFill>
                  <a:srgbClr val="2E3133"/>
                </a:solidFill>
                <a:latin typeface="Consolas" charset="0"/>
                <a:ea typeface="Consolas" charset="0"/>
                <a:cs typeface="Consolas" charset="0"/>
              </a:rPr>
              <a:t> </a:t>
            </a:r>
            <a:r>
              <a:rPr lang="en-US" sz="1600" dirty="0" err="1">
                <a:solidFill>
                  <a:srgbClr val="2E3133"/>
                </a:solidFill>
                <a:latin typeface="Consolas" charset="0"/>
                <a:ea typeface="Consolas" charset="0"/>
                <a:cs typeface="Consolas" charset="0"/>
              </a:rPr>
              <a:t>setTitle</a:t>
            </a:r>
            <a:r>
              <a:rPr lang="en-US" sz="1600" dirty="0" smtClean="0">
                <a:solidFill>
                  <a:srgbClr val="2E3133"/>
                </a:solidFill>
                <a:latin typeface="Consolas" charset="0"/>
                <a:ea typeface="Consolas" charset="0"/>
                <a:cs typeface="Consolas" charset="0"/>
              </a:rPr>
              <a:t>:@</a:t>
            </a:r>
            <a:r>
              <a:rPr lang="en-US" sz="1600" dirty="0" smtClean="0">
                <a:solidFill>
                  <a:srgbClr val="6B291B"/>
                </a:solidFill>
                <a:latin typeface="Consolas" charset="0"/>
                <a:ea typeface="Consolas" charset="0"/>
                <a:cs typeface="Consolas" charset="0"/>
              </a:rPr>
              <a:t>"Click Me"</a:t>
            </a:r>
            <a:r>
              <a:rPr lang="en-US" sz="1600" dirty="0" smtClean="0">
                <a:solidFill>
                  <a:srgbClr val="2E3133"/>
                </a:solidFill>
                <a:latin typeface="Consolas" charset="0"/>
                <a:ea typeface="Consolas" charset="0"/>
                <a:cs typeface="Consolas" charset="0"/>
              </a:rPr>
              <a:t> </a:t>
            </a:r>
            <a:r>
              <a:rPr lang="en-US" sz="1600" dirty="0" err="1">
                <a:solidFill>
                  <a:srgbClr val="2E3133"/>
                </a:solidFill>
                <a:latin typeface="Consolas" charset="0"/>
                <a:ea typeface="Consolas" charset="0"/>
                <a:cs typeface="Consolas" charset="0"/>
              </a:rPr>
              <a:t>forState:</a:t>
            </a:r>
            <a:r>
              <a:rPr lang="en-US" sz="1600" dirty="0" err="1">
                <a:solidFill>
                  <a:srgbClr val="2B91AF"/>
                </a:solidFill>
                <a:latin typeface="Consolas" charset="0"/>
                <a:ea typeface="Consolas" charset="0"/>
                <a:cs typeface="Consolas" charset="0"/>
              </a:rPr>
              <a:t>UIControlStateNormal</a:t>
            </a:r>
            <a:r>
              <a:rPr lang="en-US" sz="1600" dirty="0" smtClean="0">
                <a:solidFill>
                  <a:srgbClr val="2E3133"/>
                </a:solidFill>
                <a:latin typeface="Consolas" charset="0"/>
                <a:ea typeface="Consolas" charset="0"/>
                <a:cs typeface="Consolas" charset="0"/>
              </a:rPr>
              <a:t>]</a:t>
            </a:r>
          </a:p>
          <a:p>
            <a:r>
              <a:rPr lang="en-US" sz="1600" dirty="0" err="1" smtClean="0">
                <a:solidFill>
                  <a:srgbClr val="0432FF"/>
                </a:solidFill>
                <a:latin typeface="Consolas" charset="0"/>
                <a:ea typeface="Consolas" charset="0"/>
                <a:cs typeface="Consolas" charset="0"/>
              </a:rPr>
              <a:t>button</a:t>
            </a:r>
            <a:r>
              <a:rPr lang="en-US" sz="1600" dirty="0" err="1" smtClean="0">
                <a:solidFill>
                  <a:srgbClr val="2E3133"/>
                </a:solidFill>
                <a:latin typeface="Consolas" charset="0"/>
                <a:ea typeface="Consolas" charset="0"/>
                <a:cs typeface="Consolas" charset="0"/>
              </a:rPr>
              <a:t>.</a:t>
            </a:r>
            <a:r>
              <a:rPr lang="en-US" sz="1600" dirty="0" err="1" smtClean="0">
                <a:latin typeface="Consolas" charset="0"/>
                <a:ea typeface="Consolas" charset="0"/>
                <a:cs typeface="Consolas" charset="0"/>
              </a:rPr>
              <a:t>currentTitle</a:t>
            </a:r>
            <a:endParaRPr lang="en-US" sz="1600" dirty="0">
              <a:latin typeface="Consolas" charset="0"/>
              <a:ea typeface="Consolas" charset="0"/>
              <a:cs typeface="Consolas" charset="0"/>
            </a:endParaRPr>
          </a:p>
        </p:txBody>
      </p:sp>
    </p:spTree>
    <p:extLst>
      <p:ext uri="{BB962C8B-B14F-4D97-AF65-F5344CB8AC3E}">
        <p14:creationId xmlns:p14="http://schemas.microsoft.com/office/powerpoint/2010/main" val="78476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2222E-6 2.71605E-6 L 0.00121 -0.11605 " pathEditMode="relative" rAng="0" ptsTypes="AA">
                                      <p:cBhvr>
                                        <p:cTn id="6" dur="500" fill="hold"/>
                                        <p:tgtEl>
                                          <p:spTgt spid="9"/>
                                        </p:tgtEl>
                                        <p:attrNameLst>
                                          <p:attrName>ppt_x</p:attrName>
                                          <p:attrName>ppt_y</p:attrName>
                                        </p:attrNameLst>
                                      </p:cBhvr>
                                      <p:rCtr x="52" y="-5802"/>
                                    </p:animMotion>
                                  </p:childTnLst>
                                </p:cTn>
                              </p:par>
                              <p:par>
                                <p:cTn id="7" presetID="10"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smtClean="0"/>
              <a:t>.NET/Mono uses a </a:t>
            </a:r>
            <a:r>
              <a:rPr lang="en-US" b="1" dirty="0" smtClean="0"/>
              <a:t>Garbage Collector</a:t>
            </a:r>
            <a:r>
              <a:rPr lang="en-US" dirty="0"/>
              <a:t> </a:t>
            </a:r>
            <a:r>
              <a:rPr lang="en-US" dirty="0" smtClean="0"/>
              <a:t>(referred to as </a:t>
            </a:r>
            <a:r>
              <a:rPr lang="en-US" b="1" dirty="0" smtClean="0"/>
              <a:t>GC</a:t>
            </a:r>
            <a:r>
              <a:rPr lang="en-US" dirty="0" smtClean="0"/>
              <a:t>) which periodically stops your program and frees the memory your app is no longer using </a:t>
            </a:r>
          </a:p>
          <a:p>
            <a:endParaRPr lang="en-US" dirty="0"/>
          </a:p>
          <a:p>
            <a:r>
              <a:rPr lang="en-US" dirty="0" smtClean="0"/>
              <a:t>This happens automatically as needed</a:t>
            </a:r>
          </a:p>
        </p:txBody>
      </p:sp>
      <p:pic>
        <p:nvPicPr>
          <p:cNvPr id="6" name="Picture Placeholder 5"/>
          <p:cNvPicPr>
            <a:picLocks noGrp="1" noChangeAspect="1"/>
          </p:cNvPicPr>
          <p:nvPr>
            <p:ph type="pic" sz="quarter" idx="11"/>
          </p:nvPr>
        </p:nvPicPr>
        <p:blipFill>
          <a:blip r:embed="rId3" cstate="print">
            <a:extLst>
              <a:ext uri="{28A0092B-C50C-407E-A947-70E740481C1C}">
                <a14:useLocalDpi xmlns:a14="http://schemas.microsoft.com/office/drawing/2010/main"/>
              </a:ext>
            </a:extLst>
          </a:blip>
          <a:srcRect t="2" b="2"/>
          <a:stretch>
            <a:fillRect/>
          </a:stretch>
        </p:blipFill>
        <p:spPr/>
      </p:pic>
      <p:sp>
        <p:nvSpPr>
          <p:cNvPr id="3" name="Title 2"/>
          <p:cNvSpPr>
            <a:spLocks noGrp="1"/>
          </p:cNvSpPr>
          <p:nvPr>
            <p:ph type="title"/>
          </p:nvPr>
        </p:nvSpPr>
        <p:spPr/>
        <p:txBody>
          <a:bodyPr/>
          <a:lstStyle/>
          <a:p>
            <a:r>
              <a:rPr lang="en-US" dirty="0" smtClean="0"/>
              <a:t>Garbage Collection</a:t>
            </a:r>
            <a:endParaRPr lang="en-US" dirty="0"/>
          </a:p>
        </p:txBody>
      </p:sp>
    </p:spTree>
    <p:extLst>
      <p:ext uri="{BB962C8B-B14F-4D97-AF65-F5344CB8AC3E}">
        <p14:creationId xmlns:p14="http://schemas.microsoft.com/office/powerpoint/2010/main" val="48614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4">
                                            <p:txEl>
                                              <p:pRg st="2" end="2"/>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Framework peers are created to represent a native object when your code first accesses the object (e.g. when it is created, or accessed through a property)</a:t>
            </a:r>
            <a:endParaRPr lang="en-US" dirty="0">
              <a:latin typeface="Consolas" charset="0"/>
              <a:ea typeface="Consolas" charset="0"/>
              <a:cs typeface="Consolas" charset="0"/>
            </a:endParaRPr>
          </a:p>
        </p:txBody>
      </p:sp>
      <p:sp>
        <p:nvSpPr>
          <p:cNvPr id="3" name="Title 2"/>
          <p:cNvSpPr>
            <a:spLocks noGrp="1"/>
          </p:cNvSpPr>
          <p:nvPr>
            <p:ph type="title"/>
          </p:nvPr>
        </p:nvSpPr>
        <p:spPr/>
        <p:txBody>
          <a:bodyPr/>
          <a:lstStyle/>
          <a:p>
            <a:r>
              <a:rPr lang="en-US" dirty="0" smtClean="0"/>
              <a:t>Framework Peers: creation</a:t>
            </a:r>
            <a:endParaRPr lang="en-US" dirty="0"/>
          </a:p>
        </p:txBody>
      </p:sp>
      <p:sp>
        <p:nvSpPr>
          <p:cNvPr id="19" name="Rectangle 18"/>
          <p:cNvSpPr/>
          <p:nvPr/>
        </p:nvSpPr>
        <p:spPr>
          <a:xfrm>
            <a:off x="1534391" y="2569212"/>
            <a:ext cx="6075218" cy="369332"/>
          </a:xfrm>
          <a:prstGeom prst="rect">
            <a:avLst/>
          </a:prstGeom>
          <a:ln>
            <a:solidFill>
              <a:schemeClr val="bg2"/>
            </a:solidFill>
          </a:ln>
        </p:spPr>
        <p:txBody>
          <a:bodyPr wrap="square">
            <a:spAutoFit/>
          </a:bodyPr>
          <a:lstStyle/>
          <a:p>
            <a:r>
              <a:rPr lang="en-US" dirty="0" err="1">
                <a:solidFill>
                  <a:srgbClr val="2B8FAF"/>
                </a:solidFill>
                <a:latin typeface="Consolas" charset="0"/>
              </a:rPr>
              <a:t>UIButton</a:t>
            </a:r>
            <a:r>
              <a:rPr lang="en-US" dirty="0">
                <a:solidFill>
                  <a:srgbClr val="000000"/>
                </a:solidFill>
                <a:latin typeface="Consolas" charset="0"/>
              </a:rPr>
              <a:t> button = (</a:t>
            </a:r>
            <a:r>
              <a:rPr lang="en-US" dirty="0" err="1">
                <a:solidFill>
                  <a:srgbClr val="2B8FAF"/>
                </a:solidFill>
                <a:latin typeface="Consolas" charset="0"/>
              </a:rPr>
              <a:t>UIButton</a:t>
            </a:r>
            <a:r>
              <a:rPr lang="en-US" dirty="0">
                <a:solidFill>
                  <a:srgbClr val="000000"/>
                </a:solidFill>
                <a:latin typeface="Consolas" charset="0"/>
              </a:rPr>
              <a:t>) </a:t>
            </a:r>
            <a:r>
              <a:rPr lang="en-US" dirty="0" err="1">
                <a:solidFill>
                  <a:srgbClr val="000000"/>
                </a:solidFill>
                <a:latin typeface="Consolas" charset="0"/>
              </a:rPr>
              <a:t>View.Subviews</a:t>
            </a:r>
            <a:r>
              <a:rPr lang="en-US" dirty="0">
                <a:solidFill>
                  <a:srgbClr val="000000"/>
                </a:solidFill>
                <a:latin typeface="Consolas" charset="0"/>
              </a:rPr>
              <a:t>[0</a:t>
            </a:r>
            <a:r>
              <a:rPr lang="en-US" dirty="0" smtClean="0">
                <a:solidFill>
                  <a:srgbClr val="000000"/>
                </a:solidFill>
                <a:latin typeface="Consolas" charset="0"/>
              </a:rPr>
              <a:t>];</a:t>
            </a:r>
            <a:endParaRPr lang="en-US" dirty="0">
              <a:latin typeface="Segoe UI Light" charset="0"/>
            </a:endParaRPr>
          </a:p>
        </p:txBody>
      </p:sp>
      <p:grpSp>
        <p:nvGrpSpPr>
          <p:cNvPr id="4" name="Group 3"/>
          <p:cNvGrpSpPr/>
          <p:nvPr/>
        </p:nvGrpSpPr>
        <p:grpSpPr>
          <a:xfrm>
            <a:off x="3854779" y="3009984"/>
            <a:ext cx="4640777" cy="1057058"/>
            <a:chOff x="3854779" y="3009984"/>
            <a:chExt cx="4640777" cy="1057058"/>
          </a:xfrm>
        </p:grpSpPr>
        <p:sp>
          <p:nvSpPr>
            <p:cNvPr id="20" name="TextBox 19"/>
            <p:cNvSpPr txBox="1"/>
            <p:nvPr/>
          </p:nvSpPr>
          <p:spPr>
            <a:xfrm>
              <a:off x="3854779" y="3420711"/>
              <a:ext cx="4640777" cy="646331"/>
            </a:xfrm>
            <a:prstGeom prst="rect">
              <a:avLst/>
            </a:prstGeom>
            <a:noFill/>
          </p:spPr>
          <p:txBody>
            <a:bodyPr wrap="square" rtlCol="0">
              <a:spAutoFit/>
            </a:bodyPr>
            <a:lstStyle/>
            <a:p>
              <a:r>
                <a:rPr lang="en-US" dirty="0" smtClean="0">
                  <a:latin typeface="Segoe UI Light"/>
                  <a:cs typeface="Segoe UI Light"/>
                </a:rPr>
                <a:t>Runtime will construct a new wrapper to represent the button if one did </a:t>
              </a:r>
              <a:r>
                <a:rPr lang="en-US" smtClean="0">
                  <a:latin typeface="Segoe UI Light"/>
                  <a:cs typeface="Segoe UI Light"/>
                </a:rPr>
                <a:t>not exist yet</a:t>
              </a:r>
              <a:endParaRPr lang="en-US" dirty="0" smtClean="0">
                <a:latin typeface="Segoe UI Light"/>
                <a:cs typeface="Segoe UI Light"/>
              </a:endParaRPr>
            </a:p>
          </p:txBody>
        </p:sp>
        <p:cxnSp>
          <p:nvCxnSpPr>
            <p:cNvPr id="5" name="Straight Arrow Connector 4"/>
            <p:cNvCxnSpPr/>
            <p:nvPr/>
          </p:nvCxnSpPr>
          <p:spPr>
            <a:xfrm flipV="1">
              <a:off x="6187279" y="3009984"/>
              <a:ext cx="0" cy="410727"/>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3832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Framework peers can be </a:t>
            </a:r>
            <a:r>
              <a:rPr lang="en-US" b="1" dirty="0" smtClean="0"/>
              <a:t>collected</a:t>
            </a:r>
            <a:r>
              <a:rPr lang="en-US" dirty="0" smtClean="0"/>
              <a:t> when not referenced by managed code; runtime will re-create a new wrapper if necessary</a:t>
            </a:r>
            <a:endParaRPr lang="en-US" dirty="0"/>
          </a:p>
        </p:txBody>
      </p:sp>
      <p:sp>
        <p:nvSpPr>
          <p:cNvPr id="3" name="Title 2"/>
          <p:cNvSpPr>
            <a:spLocks noGrp="1"/>
          </p:cNvSpPr>
          <p:nvPr>
            <p:ph type="title"/>
          </p:nvPr>
        </p:nvSpPr>
        <p:spPr/>
        <p:txBody>
          <a:bodyPr/>
          <a:lstStyle/>
          <a:p>
            <a:r>
              <a:rPr lang="en-US" dirty="0" smtClean="0"/>
              <a:t>Framework Peers + GC</a:t>
            </a:r>
            <a:endParaRPr lang="en-US" dirty="0"/>
          </a:p>
        </p:txBody>
      </p:sp>
      <p:sp>
        <p:nvSpPr>
          <p:cNvPr id="19" name="Rectangle 18"/>
          <p:cNvSpPr/>
          <p:nvPr/>
        </p:nvSpPr>
        <p:spPr>
          <a:xfrm>
            <a:off x="1534391" y="2343151"/>
            <a:ext cx="6075218" cy="1200329"/>
          </a:xfrm>
          <a:prstGeom prst="rect">
            <a:avLst/>
          </a:prstGeom>
          <a:ln>
            <a:solidFill>
              <a:schemeClr val="bg2"/>
            </a:solidFill>
          </a:ln>
        </p:spPr>
        <p:txBody>
          <a:bodyPr wrap="square">
            <a:spAutoFit/>
          </a:bodyPr>
          <a:lstStyle/>
          <a:p>
            <a:r>
              <a:rPr lang="en-US" dirty="0" smtClean="0">
                <a:solidFill>
                  <a:srgbClr val="0000FF"/>
                </a:solidFill>
                <a:latin typeface="Consolas" charset="0"/>
              </a:rPr>
              <a:t>partial</a:t>
            </a:r>
            <a:r>
              <a:rPr lang="en-US" dirty="0">
                <a:solidFill>
                  <a:srgbClr val="000000"/>
                </a:solidFill>
                <a:latin typeface="Consolas" charset="0"/>
              </a:rPr>
              <a:t> </a:t>
            </a:r>
            <a:r>
              <a:rPr lang="en-US" dirty="0">
                <a:solidFill>
                  <a:srgbClr val="0000FF"/>
                </a:solidFill>
                <a:latin typeface="Consolas" charset="0"/>
              </a:rPr>
              <a:t>void</a:t>
            </a:r>
            <a:r>
              <a:rPr lang="en-US" dirty="0">
                <a:solidFill>
                  <a:srgbClr val="000000"/>
                </a:solidFill>
                <a:latin typeface="Consolas" charset="0"/>
              </a:rPr>
              <a:t> </a:t>
            </a:r>
            <a:r>
              <a:rPr lang="en-US" dirty="0" err="1">
                <a:solidFill>
                  <a:srgbClr val="000000"/>
                </a:solidFill>
                <a:latin typeface="Consolas" charset="0"/>
              </a:rPr>
              <a:t>OnShowDetails</a:t>
            </a:r>
            <a:r>
              <a:rPr lang="en-US" dirty="0">
                <a:solidFill>
                  <a:srgbClr val="000000"/>
                </a:solidFill>
                <a:latin typeface="Consolas" charset="0"/>
              </a:rPr>
              <a:t>(</a:t>
            </a:r>
            <a:r>
              <a:rPr lang="en-US" dirty="0" err="1">
                <a:solidFill>
                  <a:srgbClr val="2B8FAF"/>
                </a:solidFill>
                <a:latin typeface="Consolas" charset="0"/>
              </a:rPr>
              <a:t>UIButton</a:t>
            </a:r>
            <a:r>
              <a:rPr lang="en-US" dirty="0">
                <a:solidFill>
                  <a:srgbClr val="000000"/>
                </a:solidFill>
                <a:latin typeface="Consolas" charset="0"/>
              </a:rPr>
              <a:t> sender)</a:t>
            </a:r>
            <a:r>
              <a:rPr lang="en-US" dirty="0">
                <a:latin typeface="Consolas" charset="0"/>
              </a:rPr>
              <a:t/>
            </a:r>
            <a:br>
              <a:rPr lang="en-US" dirty="0">
                <a:latin typeface="Consolas" charset="0"/>
              </a:rPr>
            </a:br>
            <a:r>
              <a:rPr lang="en-US" dirty="0" smtClean="0">
                <a:solidFill>
                  <a:srgbClr val="000000"/>
                </a:solidFill>
                <a:latin typeface="Consolas" charset="0"/>
              </a:rPr>
              <a:t>{</a:t>
            </a:r>
            <a:r>
              <a:rPr lang="en-US" dirty="0">
                <a:latin typeface="Consolas" charset="0"/>
              </a:rPr>
              <a:t/>
            </a:r>
            <a:br>
              <a:rPr lang="en-US" dirty="0">
                <a:latin typeface="Consolas" charset="0"/>
              </a:rPr>
            </a:br>
            <a:r>
              <a:rPr lang="en-US" dirty="0" smtClean="0">
                <a:latin typeface="Consolas" charset="0"/>
              </a:rPr>
              <a:t>   </a:t>
            </a:r>
            <a:r>
              <a:rPr lang="is-IS" dirty="0" smtClean="0">
                <a:latin typeface="Consolas" charset="0"/>
              </a:rPr>
              <a:t>... </a:t>
            </a:r>
            <a:r>
              <a:rPr lang="is-IS" dirty="0" smtClean="0">
                <a:solidFill>
                  <a:schemeClr val="accent3">
                    <a:lumMod val="50000"/>
                  </a:schemeClr>
                </a:solidFill>
                <a:latin typeface="Consolas" charset="0"/>
              </a:rPr>
              <a:t>// Use button</a:t>
            </a:r>
          </a:p>
          <a:p>
            <a:r>
              <a:rPr lang="is-IS" dirty="0">
                <a:latin typeface="Consolas" charset="0"/>
              </a:rPr>
              <a:t>}</a:t>
            </a:r>
            <a:endParaRPr lang="en-US" dirty="0">
              <a:latin typeface="Segoe UI Light" charset="0"/>
            </a:endParaRPr>
          </a:p>
        </p:txBody>
      </p:sp>
      <p:grpSp>
        <p:nvGrpSpPr>
          <p:cNvPr id="4" name="Group 3"/>
          <p:cNvGrpSpPr/>
          <p:nvPr/>
        </p:nvGrpSpPr>
        <p:grpSpPr>
          <a:xfrm>
            <a:off x="1107807" y="2629356"/>
            <a:ext cx="7148080" cy="1723519"/>
            <a:chOff x="1107807" y="2629356"/>
            <a:chExt cx="7148080" cy="1723519"/>
          </a:xfrm>
        </p:grpSpPr>
        <p:sp>
          <p:nvSpPr>
            <p:cNvPr id="20" name="TextBox 19"/>
            <p:cNvSpPr txBox="1"/>
            <p:nvPr/>
          </p:nvSpPr>
          <p:spPr>
            <a:xfrm>
              <a:off x="1107807" y="3706544"/>
              <a:ext cx="7148080" cy="646331"/>
            </a:xfrm>
            <a:prstGeom prst="rect">
              <a:avLst/>
            </a:prstGeom>
            <a:noFill/>
          </p:spPr>
          <p:txBody>
            <a:bodyPr wrap="square" rtlCol="0">
              <a:spAutoFit/>
            </a:bodyPr>
            <a:lstStyle/>
            <a:p>
              <a:r>
                <a:rPr lang="en-US" dirty="0" smtClean="0">
                  <a:latin typeface="Segoe UI Light"/>
                  <a:cs typeface="Segoe UI Light"/>
                </a:rPr>
                <a:t>Passed peer instance may, or may not be the same instance seen </a:t>
              </a:r>
              <a:br>
                <a:rPr lang="en-US" dirty="0" smtClean="0">
                  <a:latin typeface="Segoe UI Light"/>
                  <a:cs typeface="Segoe UI Light"/>
                </a:rPr>
              </a:br>
              <a:r>
                <a:rPr lang="en-US" dirty="0" smtClean="0">
                  <a:latin typeface="Segoe UI Light"/>
                  <a:cs typeface="Segoe UI Light"/>
                </a:rPr>
                <a:t>previously – however it will </a:t>
              </a:r>
              <a:r>
                <a:rPr lang="en-US" i="1" dirty="0" smtClean="0">
                  <a:latin typeface="Segoe UI Light"/>
                  <a:cs typeface="Segoe UI Light"/>
                </a:rPr>
                <a:t>always</a:t>
              </a:r>
              <a:r>
                <a:rPr lang="en-US" dirty="0" smtClean="0">
                  <a:latin typeface="Segoe UI Light"/>
                  <a:cs typeface="Segoe UI Light"/>
                </a:rPr>
                <a:t> refer to the same native object handle</a:t>
              </a:r>
            </a:p>
          </p:txBody>
        </p:sp>
        <p:cxnSp>
          <p:nvCxnSpPr>
            <p:cNvPr id="5" name="Straight Arrow Connector 4"/>
            <p:cNvCxnSpPr/>
            <p:nvPr/>
          </p:nvCxnSpPr>
          <p:spPr>
            <a:xfrm flipV="1">
              <a:off x="6495803" y="2629356"/>
              <a:ext cx="0" cy="981938"/>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2896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User peers (sometimes called derived objects) are </a:t>
            </a:r>
            <a:r>
              <a:rPr lang="en-US" i="1" dirty="0" smtClean="0"/>
              <a:t>custom</a:t>
            </a:r>
            <a:r>
              <a:rPr lang="en-US" dirty="0"/>
              <a:t> </a:t>
            </a:r>
            <a:r>
              <a:rPr lang="en-US" dirty="0" smtClean="0"/>
              <a:t>managed types which derive from a built-in iOS wrapper</a:t>
            </a:r>
            <a:endParaRPr lang="en-US" dirty="0"/>
          </a:p>
        </p:txBody>
      </p:sp>
      <p:sp>
        <p:nvSpPr>
          <p:cNvPr id="3" name="Title 2"/>
          <p:cNvSpPr>
            <a:spLocks noGrp="1"/>
          </p:cNvSpPr>
          <p:nvPr>
            <p:ph type="title"/>
          </p:nvPr>
        </p:nvSpPr>
        <p:spPr/>
        <p:txBody>
          <a:bodyPr/>
          <a:lstStyle/>
          <a:p>
            <a:r>
              <a:rPr lang="en-US" dirty="0" smtClean="0"/>
              <a:t>What is a User Peer?</a:t>
            </a:r>
            <a:endParaRPr lang="en-US" dirty="0"/>
          </a:p>
        </p:txBody>
      </p:sp>
      <p:grpSp>
        <p:nvGrpSpPr>
          <p:cNvPr id="4" name="Group 3"/>
          <p:cNvGrpSpPr/>
          <p:nvPr/>
        </p:nvGrpSpPr>
        <p:grpSpPr>
          <a:xfrm>
            <a:off x="1472541" y="2186541"/>
            <a:ext cx="5915890" cy="2378032"/>
            <a:chOff x="1472541" y="2186541"/>
            <a:chExt cx="5915890" cy="2378032"/>
          </a:xfrm>
        </p:grpSpPr>
        <p:sp>
          <p:nvSpPr>
            <p:cNvPr id="6" name="Rectangle 5"/>
            <p:cNvSpPr/>
            <p:nvPr/>
          </p:nvSpPr>
          <p:spPr>
            <a:xfrm>
              <a:off x="1472541" y="3626422"/>
              <a:ext cx="2281051" cy="9381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Consolas" charset="0"/>
                  <a:ea typeface="Consolas" charset="0"/>
                  <a:cs typeface="Consolas" charset="0"/>
                </a:rPr>
                <a:t>UIView</a:t>
              </a:r>
              <a:endParaRPr lang="en-US" dirty="0">
                <a:latin typeface="Consolas" charset="0"/>
                <a:ea typeface="Consolas" charset="0"/>
                <a:cs typeface="Consolas" charset="0"/>
              </a:endParaRPr>
            </a:p>
          </p:txBody>
        </p:sp>
        <p:sp>
          <p:nvSpPr>
            <p:cNvPr id="7" name="Rectangle 6"/>
            <p:cNvSpPr/>
            <p:nvPr/>
          </p:nvSpPr>
          <p:spPr>
            <a:xfrm>
              <a:off x="4846122" y="3626422"/>
              <a:ext cx="2542309" cy="9381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nsolas" charset="0"/>
                  <a:ea typeface="Consolas" charset="0"/>
                  <a:cs typeface="Consolas" charset="0"/>
                </a:rPr>
                <a:t>[</a:t>
              </a:r>
              <a:r>
                <a:rPr lang="en-US" dirty="0" err="1" smtClean="0">
                  <a:latin typeface="Consolas" charset="0"/>
                  <a:ea typeface="Consolas" charset="0"/>
                  <a:cs typeface="Consolas" charset="0"/>
                </a:rPr>
                <a:t>UIView</a:t>
              </a:r>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cxnSp>
          <p:nvCxnSpPr>
            <p:cNvPr id="8" name="Straight Arrow Connector 7"/>
            <p:cNvCxnSpPr>
              <a:endCxn id="7" idx="1"/>
            </p:cNvCxnSpPr>
            <p:nvPr/>
          </p:nvCxnSpPr>
          <p:spPr>
            <a:xfrm flipV="1">
              <a:off x="3753592" y="4095498"/>
              <a:ext cx="1092530"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753592" y="4160759"/>
              <a:ext cx="1092530" cy="338554"/>
            </a:xfrm>
            <a:prstGeom prst="rect">
              <a:avLst/>
            </a:prstGeom>
            <a:noFill/>
          </p:spPr>
          <p:txBody>
            <a:bodyPr wrap="square" rtlCol="0">
              <a:spAutoFit/>
            </a:bodyPr>
            <a:lstStyle/>
            <a:p>
              <a:pPr algn="ctr"/>
              <a:r>
                <a:rPr lang="en-US" sz="1600" dirty="0" smtClean="0">
                  <a:latin typeface="Consolas" charset="0"/>
                  <a:ea typeface="Consolas" charset="0"/>
                  <a:cs typeface="Consolas" charset="0"/>
                </a:rPr>
                <a:t>retains</a:t>
              </a:r>
            </a:p>
          </p:txBody>
        </p:sp>
        <p:sp>
          <p:nvSpPr>
            <p:cNvPr id="10" name="Rectangle 9"/>
            <p:cNvSpPr/>
            <p:nvPr/>
          </p:nvSpPr>
          <p:spPr>
            <a:xfrm>
              <a:off x="1472541" y="2186541"/>
              <a:ext cx="2281051" cy="9381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Consolas" charset="0"/>
                  <a:ea typeface="Consolas" charset="0"/>
                  <a:cs typeface="Consolas" charset="0"/>
                </a:rPr>
                <a:t>FootnoteView</a:t>
              </a:r>
              <a:endParaRPr lang="en-US" dirty="0">
                <a:latin typeface="Consolas" charset="0"/>
                <a:ea typeface="Consolas" charset="0"/>
                <a:cs typeface="Consolas" charset="0"/>
              </a:endParaRPr>
            </a:p>
          </p:txBody>
        </p:sp>
        <p:cxnSp>
          <p:nvCxnSpPr>
            <p:cNvPr id="13" name="Straight Arrow Connector 12"/>
            <p:cNvCxnSpPr>
              <a:stCxn id="10" idx="2"/>
              <a:endCxn id="6" idx="0"/>
            </p:cNvCxnSpPr>
            <p:nvPr/>
          </p:nvCxnSpPr>
          <p:spPr>
            <a:xfrm>
              <a:off x="2613067" y="3124692"/>
              <a:ext cx="0" cy="501730"/>
            </a:xfrm>
            <a:prstGeom prst="straightConnector1">
              <a:avLst/>
            </a:prstGeom>
            <a:ln w="28575" cmpd="sng">
              <a:solidFill>
                <a:schemeClr val="accent5"/>
              </a:solidFill>
              <a:prstDash val="sys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5247488" y="2295994"/>
            <a:ext cx="3256432" cy="923330"/>
          </a:xfrm>
          <a:prstGeom prst="accentCallout1">
            <a:avLst>
              <a:gd name="adj1" fmla="val 46479"/>
              <a:gd name="adj2" fmla="val -8333"/>
              <a:gd name="adj3" fmla="val 122403"/>
              <a:gd name="adj4" fmla="val -50688"/>
            </a:avLst>
          </a:prstGeom>
          <a:noFill/>
          <a:ln w="38100">
            <a:solidFill>
              <a:schemeClr val="accent4"/>
            </a:solidFill>
          </a:ln>
        </p:spPr>
        <p:txBody>
          <a:bodyPr wrap="square" rtlCol="0">
            <a:spAutoFit/>
          </a:bodyPr>
          <a:lstStyle/>
          <a:p>
            <a:r>
              <a:rPr lang="en-US" dirty="0" smtClean="0">
                <a:latin typeface="Segoe UI Light"/>
                <a:cs typeface="Segoe UI Light"/>
              </a:rPr>
              <a:t>We are deriving from </a:t>
            </a:r>
            <a:r>
              <a:rPr lang="en-US" dirty="0" err="1" smtClean="0">
                <a:latin typeface="Consolas" charset="0"/>
                <a:ea typeface="Consolas" charset="0"/>
                <a:cs typeface="Consolas" charset="0"/>
              </a:rPr>
              <a:t>UIView</a:t>
            </a:r>
            <a:r>
              <a:rPr lang="en-US" dirty="0" smtClean="0">
                <a:latin typeface="Segoe UI Light"/>
                <a:cs typeface="Segoe UI Light"/>
              </a:rPr>
              <a:t>, but user peers are created from any framework peer base class</a:t>
            </a:r>
          </a:p>
        </p:txBody>
      </p:sp>
    </p:spTree>
    <p:extLst>
      <p:ext uri="{BB962C8B-B14F-4D97-AF65-F5344CB8AC3E}">
        <p14:creationId xmlns:p14="http://schemas.microsoft.com/office/powerpoint/2010/main" val="10994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User peers can hold </a:t>
            </a:r>
            <a:r>
              <a:rPr lang="en-US" b="1" dirty="0" smtClean="0"/>
              <a:t>managed state</a:t>
            </a:r>
            <a:r>
              <a:rPr lang="en-US" dirty="0" smtClean="0"/>
              <a:t> – e.g. things which are </a:t>
            </a:r>
            <a:r>
              <a:rPr lang="en-US" i="1" dirty="0" smtClean="0"/>
              <a:t>not</a:t>
            </a:r>
            <a:r>
              <a:rPr lang="en-US" dirty="0" smtClean="0"/>
              <a:t> part of the native control state</a:t>
            </a:r>
            <a:endParaRPr lang="en-US" dirty="0"/>
          </a:p>
        </p:txBody>
      </p:sp>
      <p:sp>
        <p:nvSpPr>
          <p:cNvPr id="3" name="Title 2"/>
          <p:cNvSpPr>
            <a:spLocks noGrp="1"/>
          </p:cNvSpPr>
          <p:nvPr>
            <p:ph type="title"/>
          </p:nvPr>
        </p:nvSpPr>
        <p:spPr/>
        <p:txBody>
          <a:bodyPr/>
          <a:lstStyle/>
          <a:p>
            <a:r>
              <a:rPr lang="en-US" dirty="0" smtClean="0"/>
              <a:t>How are user peers different?</a:t>
            </a:r>
            <a:endParaRPr lang="en-US" dirty="0"/>
          </a:p>
        </p:txBody>
      </p:sp>
      <p:sp>
        <p:nvSpPr>
          <p:cNvPr id="4" name="Rectangle 3"/>
          <p:cNvSpPr/>
          <p:nvPr/>
        </p:nvSpPr>
        <p:spPr>
          <a:xfrm>
            <a:off x="855023" y="2165734"/>
            <a:ext cx="7433953" cy="1754326"/>
          </a:xfrm>
          <a:prstGeom prst="rect">
            <a:avLst/>
          </a:prstGeom>
          <a:ln>
            <a:solidFill>
              <a:schemeClr val="bg2"/>
            </a:solidFill>
          </a:ln>
        </p:spPr>
        <p:txBody>
          <a:bodyPr wrap="square">
            <a:spAutoFit/>
          </a:bodyPr>
          <a:lstStyle/>
          <a:p>
            <a:r>
              <a:rPr lang="en-US" dirty="0" smtClean="0">
                <a:solidFill>
                  <a:srgbClr val="0000FF"/>
                </a:solidFill>
                <a:latin typeface="Consolas" charset="0"/>
              </a:rPr>
              <a:t>public</a:t>
            </a:r>
            <a:r>
              <a:rPr lang="en-US" dirty="0">
                <a:solidFill>
                  <a:srgbClr val="000000"/>
                </a:solidFill>
                <a:latin typeface="Consolas" charset="0"/>
              </a:rPr>
              <a:t> </a:t>
            </a:r>
            <a:r>
              <a:rPr lang="en-US" dirty="0" smtClean="0">
                <a:solidFill>
                  <a:srgbClr val="0000FF"/>
                </a:solidFill>
                <a:latin typeface="Consolas" charset="0"/>
              </a:rPr>
              <a:t>class</a:t>
            </a:r>
            <a:r>
              <a:rPr lang="en-US" dirty="0">
                <a:solidFill>
                  <a:srgbClr val="000000"/>
                </a:solidFill>
                <a:latin typeface="Consolas" charset="0"/>
              </a:rPr>
              <a:t> </a:t>
            </a:r>
            <a:r>
              <a:rPr lang="en-US" dirty="0" err="1" smtClean="0">
                <a:solidFill>
                  <a:srgbClr val="2B8FAF"/>
                </a:solidFill>
                <a:latin typeface="Consolas" charset="0"/>
              </a:rPr>
              <a:t>FootnoteView</a:t>
            </a:r>
            <a:r>
              <a:rPr lang="en-US" dirty="0">
                <a:solidFill>
                  <a:srgbClr val="000000"/>
                </a:solidFill>
                <a:latin typeface="Consolas" charset="0"/>
              </a:rPr>
              <a:t> : </a:t>
            </a:r>
            <a:r>
              <a:rPr lang="en-US" dirty="0" err="1" smtClean="0">
                <a:solidFill>
                  <a:srgbClr val="2B8FAF"/>
                </a:solidFill>
                <a:latin typeface="Consolas" charset="0"/>
              </a:rPr>
              <a:t>UIView</a:t>
            </a:r>
            <a:r>
              <a:rPr lang="en-US" dirty="0">
                <a:latin typeface="Consolas" charset="0"/>
              </a:rPr>
              <a:t/>
            </a:r>
            <a:br>
              <a:rPr lang="en-US" dirty="0">
                <a:latin typeface="Consolas" charset="0"/>
              </a:rPr>
            </a:br>
            <a:r>
              <a:rPr lang="en-US" dirty="0" smtClean="0">
                <a:solidFill>
                  <a:srgbClr val="000000"/>
                </a:solidFill>
                <a:latin typeface="Consolas" charset="0"/>
              </a:rPr>
              <a:t>{</a:t>
            </a:r>
          </a:p>
          <a:p>
            <a:r>
              <a:rPr lang="en-US" dirty="0">
                <a:solidFill>
                  <a:srgbClr val="0000FF"/>
                </a:solidFill>
                <a:latin typeface="Consolas" charset="0"/>
              </a:rPr>
              <a:t> </a:t>
            </a:r>
            <a:r>
              <a:rPr lang="en-US" dirty="0" smtClean="0">
                <a:solidFill>
                  <a:srgbClr val="0000FF"/>
                </a:solidFill>
                <a:latin typeface="Consolas" charset="0"/>
              </a:rPr>
              <a:t>  public</a:t>
            </a:r>
            <a:r>
              <a:rPr lang="en-US" dirty="0">
                <a:solidFill>
                  <a:srgbClr val="000000"/>
                </a:solidFill>
                <a:latin typeface="Consolas" charset="0"/>
              </a:rPr>
              <a:t> </a:t>
            </a:r>
            <a:r>
              <a:rPr lang="en-US" dirty="0" err="1">
                <a:solidFill>
                  <a:srgbClr val="0000FF"/>
                </a:solidFill>
                <a:latin typeface="Consolas" charset="0"/>
              </a:rPr>
              <a:t>int</a:t>
            </a:r>
            <a:r>
              <a:rPr lang="en-US" dirty="0">
                <a:solidFill>
                  <a:srgbClr val="000000"/>
                </a:solidFill>
                <a:latin typeface="Consolas" charset="0"/>
              </a:rPr>
              <a:t> </a:t>
            </a:r>
            <a:r>
              <a:rPr lang="en-US" dirty="0" err="1">
                <a:solidFill>
                  <a:srgbClr val="000000"/>
                </a:solidFill>
                <a:latin typeface="Consolas" charset="0"/>
              </a:rPr>
              <a:t>FootnoteId</a:t>
            </a:r>
            <a:r>
              <a:rPr lang="en-US" dirty="0">
                <a:solidFill>
                  <a:srgbClr val="000000"/>
                </a:solidFill>
                <a:latin typeface="Consolas" charset="0"/>
              </a:rPr>
              <a:t> { </a:t>
            </a:r>
            <a:r>
              <a:rPr lang="en-US" dirty="0">
                <a:solidFill>
                  <a:srgbClr val="0432FF"/>
                </a:solidFill>
                <a:latin typeface="Consolas" charset="0"/>
              </a:rPr>
              <a:t>get</a:t>
            </a:r>
            <a:r>
              <a:rPr lang="en-US" dirty="0">
                <a:solidFill>
                  <a:srgbClr val="000000"/>
                </a:solidFill>
                <a:latin typeface="Consolas" charset="0"/>
              </a:rPr>
              <a:t>; </a:t>
            </a:r>
            <a:r>
              <a:rPr lang="en-US" dirty="0">
                <a:solidFill>
                  <a:srgbClr val="0432FF"/>
                </a:solidFill>
                <a:latin typeface="Consolas" charset="0"/>
              </a:rPr>
              <a:t>set</a:t>
            </a:r>
            <a:r>
              <a:rPr lang="en-US" dirty="0">
                <a:solidFill>
                  <a:srgbClr val="000000"/>
                </a:solidFill>
                <a:latin typeface="Consolas" charset="0"/>
              </a:rPr>
              <a:t>; }</a:t>
            </a:r>
            <a:r>
              <a:rPr lang="en-US" dirty="0">
                <a:latin typeface="Consolas" charset="0"/>
              </a:rPr>
              <a:t/>
            </a:r>
            <a:br>
              <a:rPr lang="en-US" dirty="0">
                <a:latin typeface="Consolas" charset="0"/>
              </a:rPr>
            </a:br>
            <a:r>
              <a:rPr lang="en-US" dirty="0" smtClean="0">
                <a:solidFill>
                  <a:srgbClr val="0000FF"/>
                </a:solidFill>
                <a:latin typeface="Consolas" charset="0"/>
              </a:rPr>
              <a:t>   public</a:t>
            </a:r>
            <a:r>
              <a:rPr lang="en-US" dirty="0">
                <a:solidFill>
                  <a:srgbClr val="000000"/>
                </a:solidFill>
                <a:latin typeface="Consolas" charset="0"/>
              </a:rPr>
              <a:t> </a:t>
            </a:r>
            <a:r>
              <a:rPr lang="en-US" dirty="0" smtClean="0">
                <a:solidFill>
                  <a:srgbClr val="0000FF"/>
                </a:solidFill>
                <a:latin typeface="Consolas" charset="0"/>
              </a:rPr>
              <a:t>string</a:t>
            </a:r>
            <a:r>
              <a:rPr lang="en-US" dirty="0">
                <a:solidFill>
                  <a:srgbClr val="000000"/>
                </a:solidFill>
                <a:latin typeface="Consolas" charset="0"/>
              </a:rPr>
              <a:t> </a:t>
            </a:r>
            <a:r>
              <a:rPr lang="en-US" dirty="0" err="1" smtClean="0">
                <a:solidFill>
                  <a:srgbClr val="000000"/>
                </a:solidFill>
                <a:latin typeface="Consolas" charset="0"/>
              </a:rPr>
              <a:t>FootnoteText</a:t>
            </a:r>
            <a:r>
              <a:rPr lang="en-US" dirty="0" smtClean="0">
                <a:solidFill>
                  <a:srgbClr val="000000"/>
                </a:solidFill>
                <a:latin typeface="Consolas" charset="0"/>
              </a:rPr>
              <a:t> { </a:t>
            </a:r>
            <a:r>
              <a:rPr lang="en-US" dirty="0" smtClean="0">
                <a:solidFill>
                  <a:srgbClr val="0432FF"/>
                </a:solidFill>
                <a:latin typeface="Consolas" charset="0"/>
              </a:rPr>
              <a:t>get</a:t>
            </a:r>
            <a:r>
              <a:rPr lang="en-US" dirty="0" smtClean="0">
                <a:solidFill>
                  <a:srgbClr val="000000"/>
                </a:solidFill>
                <a:latin typeface="Consolas" charset="0"/>
              </a:rPr>
              <a:t>; </a:t>
            </a:r>
            <a:r>
              <a:rPr lang="en-US" dirty="0" smtClean="0">
                <a:solidFill>
                  <a:srgbClr val="0432FF"/>
                </a:solidFill>
                <a:latin typeface="Consolas" charset="0"/>
              </a:rPr>
              <a:t>set</a:t>
            </a:r>
            <a:r>
              <a:rPr lang="en-US" dirty="0" smtClean="0">
                <a:solidFill>
                  <a:srgbClr val="000000"/>
                </a:solidFill>
                <a:latin typeface="Consolas" charset="0"/>
              </a:rPr>
              <a:t>; }</a:t>
            </a:r>
            <a:r>
              <a:rPr lang="en-US" dirty="0">
                <a:latin typeface="Consolas" charset="0"/>
              </a:rPr>
              <a:t/>
            </a:r>
            <a:br>
              <a:rPr lang="en-US" dirty="0">
                <a:latin typeface="Consolas" charset="0"/>
              </a:rPr>
            </a:br>
            <a:r>
              <a:rPr lang="en-US" dirty="0" smtClean="0">
                <a:solidFill>
                  <a:srgbClr val="000000"/>
                </a:solidFill>
                <a:latin typeface="Consolas" charset="0"/>
              </a:rPr>
              <a:t>   </a:t>
            </a:r>
            <a:r>
              <a:rPr lang="is-IS" dirty="0" smtClean="0">
                <a:solidFill>
                  <a:srgbClr val="000000"/>
                </a:solidFill>
                <a:latin typeface="Consolas" charset="0"/>
              </a:rPr>
              <a:t>...</a:t>
            </a:r>
          </a:p>
          <a:p>
            <a:r>
              <a:rPr lang="is-IS" dirty="0" smtClean="0">
                <a:solidFill>
                  <a:srgbClr val="000000"/>
                </a:solidFill>
                <a:latin typeface="Consolas" charset="0"/>
              </a:rPr>
              <a:t>}</a:t>
            </a:r>
            <a:endParaRPr lang="en-US" dirty="0">
              <a:latin typeface="Segoe UI Light" charset="0"/>
            </a:endParaRPr>
          </a:p>
        </p:txBody>
      </p:sp>
      <p:grpSp>
        <p:nvGrpSpPr>
          <p:cNvPr id="5" name="Group 4"/>
          <p:cNvGrpSpPr/>
          <p:nvPr/>
        </p:nvGrpSpPr>
        <p:grpSpPr>
          <a:xfrm>
            <a:off x="457200" y="3306090"/>
            <a:ext cx="7960862" cy="1153104"/>
            <a:chOff x="457200" y="3306090"/>
            <a:chExt cx="7960862" cy="1153104"/>
          </a:xfrm>
        </p:grpSpPr>
        <p:sp>
          <p:nvSpPr>
            <p:cNvPr id="6" name="TextBox 5"/>
            <p:cNvSpPr txBox="1"/>
            <p:nvPr/>
          </p:nvSpPr>
          <p:spPr>
            <a:xfrm>
              <a:off x="457200" y="4089862"/>
              <a:ext cx="7960862" cy="369332"/>
            </a:xfrm>
            <a:prstGeom prst="rect">
              <a:avLst/>
            </a:prstGeom>
            <a:noFill/>
          </p:spPr>
          <p:txBody>
            <a:bodyPr wrap="square" rtlCol="0">
              <a:spAutoFit/>
            </a:bodyPr>
            <a:lstStyle/>
            <a:p>
              <a:r>
                <a:rPr lang="en-US" dirty="0" smtClean="0">
                  <a:latin typeface="Segoe UI Light"/>
                  <a:cs typeface="Segoe UI Light"/>
                </a:rPr>
                <a:t>These fields are part of the </a:t>
              </a:r>
              <a:r>
                <a:rPr lang="en-US" i="1" dirty="0" smtClean="0">
                  <a:latin typeface="Segoe UI Light"/>
                  <a:cs typeface="Segoe UI Light"/>
                </a:rPr>
                <a:t>managed object only</a:t>
              </a:r>
              <a:r>
                <a:rPr lang="en-US" dirty="0" smtClean="0">
                  <a:latin typeface="Segoe UI Light"/>
                  <a:cs typeface="Segoe UI Light"/>
                </a:rPr>
                <a:t>, iOS knows nothing </a:t>
              </a:r>
              <a:r>
                <a:rPr lang="en-US" smtClean="0">
                  <a:latin typeface="Segoe UI Light"/>
                  <a:cs typeface="Segoe UI Light"/>
                </a:rPr>
                <a:t>about them</a:t>
              </a:r>
              <a:endParaRPr lang="en-US" dirty="0" smtClean="0">
                <a:latin typeface="Segoe UI Light"/>
                <a:cs typeface="Segoe UI Light"/>
              </a:endParaRPr>
            </a:p>
          </p:txBody>
        </p:sp>
        <p:cxnSp>
          <p:nvCxnSpPr>
            <p:cNvPr id="8" name="Straight Arrow Connector 7"/>
            <p:cNvCxnSpPr/>
            <p:nvPr/>
          </p:nvCxnSpPr>
          <p:spPr>
            <a:xfrm flipV="1">
              <a:off x="3577323" y="3306090"/>
              <a:ext cx="0" cy="78377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804320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Having managed state changes how the runtime must treat the object</a:t>
            </a:r>
            <a:endParaRPr lang="en-US" dirty="0"/>
          </a:p>
        </p:txBody>
      </p:sp>
      <p:sp>
        <p:nvSpPr>
          <p:cNvPr id="3" name="Title 2"/>
          <p:cNvSpPr>
            <a:spLocks noGrp="1"/>
          </p:cNvSpPr>
          <p:nvPr>
            <p:ph type="title"/>
          </p:nvPr>
        </p:nvSpPr>
        <p:spPr/>
        <p:txBody>
          <a:bodyPr/>
          <a:lstStyle/>
          <a:p>
            <a:r>
              <a:rPr lang="en-US" dirty="0" smtClean="0"/>
              <a:t>User peers + GC</a:t>
            </a:r>
            <a:endParaRPr lang="en-US" dirty="0"/>
          </a:p>
        </p:txBody>
      </p:sp>
      <p:sp>
        <p:nvSpPr>
          <p:cNvPr id="4" name="Rectangle 3"/>
          <p:cNvSpPr/>
          <p:nvPr/>
        </p:nvSpPr>
        <p:spPr>
          <a:xfrm>
            <a:off x="985652" y="2104856"/>
            <a:ext cx="7172696" cy="1754326"/>
          </a:xfrm>
          <a:prstGeom prst="rect">
            <a:avLst/>
          </a:prstGeom>
          <a:ln>
            <a:solidFill>
              <a:schemeClr val="bg2"/>
            </a:solidFill>
          </a:ln>
        </p:spPr>
        <p:txBody>
          <a:bodyPr wrap="square">
            <a:spAutoFit/>
          </a:bodyPr>
          <a:lstStyle/>
          <a:p>
            <a:r>
              <a:rPr lang="en-US" dirty="0" smtClean="0">
                <a:solidFill>
                  <a:srgbClr val="0000FF"/>
                </a:solidFill>
                <a:latin typeface="Consolas" charset="0"/>
              </a:rPr>
              <a:t>public override</a:t>
            </a:r>
            <a:r>
              <a:rPr lang="en-US" dirty="0" smtClean="0">
                <a:solidFill>
                  <a:srgbClr val="000000"/>
                </a:solidFill>
                <a:latin typeface="Consolas" charset="0"/>
              </a:rPr>
              <a:t> </a:t>
            </a:r>
            <a:r>
              <a:rPr lang="en-US" dirty="0" smtClean="0">
                <a:solidFill>
                  <a:srgbClr val="0000FF"/>
                </a:solidFill>
                <a:latin typeface="Consolas" charset="0"/>
              </a:rPr>
              <a:t>void</a:t>
            </a:r>
            <a:r>
              <a:rPr lang="en-US" dirty="0" smtClean="0">
                <a:solidFill>
                  <a:srgbClr val="000000"/>
                </a:solidFill>
                <a:latin typeface="Consolas" charset="0"/>
              </a:rPr>
              <a:t> </a:t>
            </a:r>
            <a:r>
              <a:rPr lang="en-US" dirty="0" err="1" smtClean="0">
                <a:solidFill>
                  <a:srgbClr val="000000"/>
                </a:solidFill>
                <a:latin typeface="Consolas" charset="0"/>
              </a:rPr>
              <a:t>ViewDidLoad</a:t>
            </a:r>
            <a:r>
              <a:rPr lang="en-US" dirty="0" smtClean="0">
                <a:solidFill>
                  <a:srgbClr val="000000"/>
                </a:solidFill>
                <a:latin typeface="Consolas" charset="0"/>
              </a:rPr>
              <a:t>()</a:t>
            </a:r>
            <a:r>
              <a:rPr lang="en-US" dirty="0" smtClean="0">
                <a:latin typeface="Consolas" charset="0"/>
              </a:rPr>
              <a:t/>
            </a:r>
            <a:br>
              <a:rPr lang="en-US" dirty="0" smtClean="0">
                <a:latin typeface="Consolas" charset="0"/>
              </a:rPr>
            </a:br>
            <a:r>
              <a:rPr lang="en-US" dirty="0" smtClean="0">
                <a:solidFill>
                  <a:srgbClr val="000000"/>
                </a:solidFill>
                <a:latin typeface="Consolas" charset="0"/>
              </a:rPr>
              <a:t>{</a:t>
            </a:r>
          </a:p>
          <a:p>
            <a:r>
              <a:rPr lang="en-US" dirty="0" smtClean="0">
                <a:solidFill>
                  <a:srgbClr val="000000"/>
                </a:solidFill>
                <a:latin typeface="Consolas" charset="0"/>
              </a:rPr>
              <a:t>   </a:t>
            </a:r>
            <a:r>
              <a:rPr lang="is-IS" dirty="0" smtClean="0">
                <a:solidFill>
                  <a:srgbClr val="0432FF"/>
                </a:solidFill>
                <a:latin typeface="Consolas" charset="0"/>
              </a:rPr>
              <a:t>base</a:t>
            </a:r>
            <a:r>
              <a:rPr lang="is-IS" dirty="0" smtClean="0">
                <a:solidFill>
                  <a:srgbClr val="000000"/>
                </a:solidFill>
                <a:latin typeface="Consolas" charset="0"/>
              </a:rPr>
              <a:t>.ViewDidLoad();</a:t>
            </a:r>
          </a:p>
          <a:p>
            <a:r>
              <a:rPr lang="is-IS" dirty="0">
                <a:solidFill>
                  <a:srgbClr val="000000"/>
                </a:solidFill>
                <a:latin typeface="Consolas" charset="0"/>
              </a:rPr>
              <a:t> </a:t>
            </a:r>
            <a:r>
              <a:rPr lang="is-IS" dirty="0" smtClean="0">
                <a:solidFill>
                  <a:srgbClr val="000000"/>
                </a:solidFill>
                <a:latin typeface="Consolas" charset="0"/>
              </a:rPr>
              <a:t>  </a:t>
            </a:r>
            <a:r>
              <a:rPr lang="is-IS" dirty="0" smtClean="0">
                <a:solidFill>
                  <a:srgbClr val="0432FF"/>
                </a:solidFill>
                <a:latin typeface="Consolas" charset="0"/>
              </a:rPr>
              <a:t>this</a:t>
            </a:r>
            <a:r>
              <a:rPr lang="is-IS" dirty="0" smtClean="0">
                <a:solidFill>
                  <a:srgbClr val="000000"/>
                </a:solidFill>
                <a:latin typeface="Consolas" charset="0"/>
              </a:rPr>
              <a:t>.Add(</a:t>
            </a:r>
            <a:r>
              <a:rPr lang="en-US" dirty="0" smtClean="0">
                <a:solidFill>
                  <a:srgbClr val="0000FF"/>
                </a:solidFill>
                <a:latin typeface="Consolas" charset="0"/>
              </a:rPr>
              <a:t>new</a:t>
            </a:r>
            <a:r>
              <a:rPr lang="en-US" dirty="0" smtClean="0">
                <a:solidFill>
                  <a:srgbClr val="000000"/>
                </a:solidFill>
                <a:latin typeface="Consolas" charset="0"/>
              </a:rPr>
              <a:t> </a:t>
            </a:r>
            <a:r>
              <a:rPr lang="en-US" dirty="0" err="1" smtClean="0">
                <a:solidFill>
                  <a:srgbClr val="2B8FAF"/>
                </a:solidFill>
                <a:latin typeface="Consolas" charset="0"/>
              </a:rPr>
              <a:t>FootnoteView</a:t>
            </a:r>
            <a:r>
              <a:rPr lang="en-US" dirty="0" smtClean="0">
                <a:solidFill>
                  <a:srgbClr val="000000"/>
                </a:solidFill>
                <a:latin typeface="Consolas" charset="0"/>
              </a:rPr>
              <a:t> {</a:t>
            </a:r>
            <a:r>
              <a:rPr lang="is-IS" dirty="0">
                <a:solidFill>
                  <a:srgbClr val="000000"/>
                </a:solidFill>
                <a:latin typeface="Consolas" charset="0"/>
              </a:rPr>
              <a:t>FootnoteId = </a:t>
            </a:r>
            <a:r>
              <a:rPr lang="is-IS" dirty="0" smtClean="0">
                <a:solidFill>
                  <a:srgbClr val="000000"/>
                </a:solidFill>
                <a:latin typeface="Consolas" charset="0"/>
              </a:rPr>
              <a:t>1</a:t>
            </a:r>
            <a:r>
              <a:rPr lang="en-US" dirty="0" smtClean="0">
                <a:solidFill>
                  <a:srgbClr val="000000"/>
                </a:solidFill>
                <a:latin typeface="Consolas" charset="0"/>
              </a:rPr>
              <a:t>, </a:t>
            </a:r>
          </a:p>
          <a:p>
            <a:r>
              <a:rPr lang="en-US" dirty="0">
                <a:solidFill>
                  <a:srgbClr val="000000"/>
                </a:solidFill>
                <a:latin typeface="Consolas" charset="0"/>
              </a:rPr>
              <a:t> </a:t>
            </a:r>
            <a:r>
              <a:rPr lang="en-US" dirty="0" smtClean="0">
                <a:solidFill>
                  <a:srgbClr val="000000"/>
                </a:solidFill>
                <a:latin typeface="Consolas" charset="0"/>
              </a:rPr>
              <a:t>                </a:t>
            </a:r>
            <a:r>
              <a:rPr lang="en-US" dirty="0" err="1" smtClean="0">
                <a:solidFill>
                  <a:srgbClr val="000000"/>
                </a:solidFill>
                <a:latin typeface="Consolas" charset="0"/>
              </a:rPr>
              <a:t>FootnoteText</a:t>
            </a:r>
            <a:r>
              <a:rPr lang="en-US" dirty="0" smtClean="0">
                <a:solidFill>
                  <a:srgbClr val="000000"/>
                </a:solidFill>
                <a:latin typeface="Consolas" charset="0"/>
              </a:rPr>
              <a:t> = </a:t>
            </a:r>
            <a:r>
              <a:rPr lang="en-US" dirty="0" smtClean="0">
                <a:solidFill>
                  <a:srgbClr val="C00000"/>
                </a:solidFill>
                <a:latin typeface="Consolas" charset="0"/>
              </a:rPr>
              <a:t>"</a:t>
            </a:r>
            <a:r>
              <a:rPr lang="en-US" dirty="0" smtClean="0">
                <a:solidFill>
                  <a:srgbClr val="C00000"/>
                </a:solidFill>
                <a:latin typeface="Consolas" charset="0"/>
                <a:sym typeface="Wingdings"/>
              </a:rPr>
              <a:t> </a:t>
            </a:r>
            <a:r>
              <a:rPr lang="is-IS" dirty="0" smtClean="0">
                <a:solidFill>
                  <a:srgbClr val="C00000"/>
                </a:solidFill>
                <a:latin typeface="Consolas" charset="0"/>
              </a:rPr>
              <a:t>nobody reads me"</a:t>
            </a:r>
            <a:r>
              <a:rPr lang="is-IS" dirty="0">
                <a:solidFill>
                  <a:srgbClr val="000000"/>
                </a:solidFill>
                <a:latin typeface="Consolas" charset="0"/>
              </a:rPr>
              <a:t> </a:t>
            </a:r>
            <a:r>
              <a:rPr lang="en-US" dirty="0" smtClean="0">
                <a:solidFill>
                  <a:srgbClr val="000000"/>
                </a:solidFill>
                <a:latin typeface="Consolas" charset="0"/>
              </a:rPr>
              <a:t>});</a:t>
            </a:r>
            <a:r>
              <a:rPr lang="en-US" dirty="0" smtClean="0">
                <a:latin typeface="Consolas" charset="0"/>
              </a:rPr>
              <a:t/>
            </a:r>
            <a:br>
              <a:rPr lang="en-US" dirty="0" smtClean="0">
                <a:latin typeface="Consolas" charset="0"/>
              </a:rPr>
            </a:br>
            <a:r>
              <a:rPr lang="en-US" dirty="0" smtClean="0">
                <a:solidFill>
                  <a:srgbClr val="000000"/>
                </a:solidFill>
                <a:latin typeface="Consolas" charset="0"/>
              </a:rPr>
              <a:t>}</a:t>
            </a:r>
            <a:endParaRPr lang="en-US" dirty="0">
              <a:latin typeface="Segoe UI Light" charset="0"/>
            </a:endParaRPr>
          </a:p>
        </p:txBody>
      </p:sp>
      <p:grpSp>
        <p:nvGrpSpPr>
          <p:cNvPr id="6" name="Group 5"/>
          <p:cNvGrpSpPr/>
          <p:nvPr/>
        </p:nvGrpSpPr>
        <p:grpSpPr>
          <a:xfrm>
            <a:off x="985652" y="3257266"/>
            <a:ext cx="7362107" cy="1379893"/>
            <a:chOff x="985652" y="3257266"/>
            <a:chExt cx="7362107" cy="1379893"/>
          </a:xfrm>
        </p:grpSpPr>
        <p:sp>
          <p:nvSpPr>
            <p:cNvPr id="5" name="TextBox 4"/>
            <p:cNvSpPr txBox="1"/>
            <p:nvPr/>
          </p:nvSpPr>
          <p:spPr>
            <a:xfrm>
              <a:off x="985652" y="3990828"/>
              <a:ext cx="7362107" cy="646331"/>
            </a:xfrm>
            <a:prstGeom prst="rect">
              <a:avLst/>
            </a:prstGeom>
            <a:noFill/>
          </p:spPr>
          <p:txBody>
            <a:bodyPr wrap="square" rtlCol="0">
              <a:spAutoFit/>
            </a:bodyPr>
            <a:lstStyle/>
            <a:p>
              <a:r>
                <a:rPr lang="en-US" dirty="0" smtClean="0">
                  <a:latin typeface="Segoe UI Light"/>
                  <a:cs typeface="Segoe UI Light"/>
                </a:rPr>
                <a:t>We are not holding onto the managed object here – it is kept alive because it has been added into the view hierarchy</a:t>
              </a:r>
            </a:p>
          </p:txBody>
        </p:sp>
        <p:cxnSp>
          <p:nvCxnSpPr>
            <p:cNvPr id="7" name="Straight Arrow Connector 6"/>
            <p:cNvCxnSpPr/>
            <p:nvPr/>
          </p:nvCxnSpPr>
          <p:spPr>
            <a:xfrm flipV="1">
              <a:off x="2729865" y="3257266"/>
              <a:ext cx="7362" cy="685937"/>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0579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Xamarin.iOS </a:t>
            </a:r>
            <a:r>
              <a:rPr lang="en-US" b="1" dirty="0" smtClean="0"/>
              <a:t>keeps user peers alive </a:t>
            </a:r>
            <a:r>
              <a:rPr lang="en-US" dirty="0" smtClean="0"/>
              <a:t>even if there are no references in your </a:t>
            </a:r>
            <a:r>
              <a:rPr lang="en-US" dirty="0"/>
              <a:t>managed </a:t>
            </a:r>
            <a:r>
              <a:rPr lang="en-US" dirty="0" smtClean="0"/>
              <a:t>code; this ensures that </a:t>
            </a:r>
            <a:r>
              <a:rPr lang="en-US" b="1" dirty="0"/>
              <a:t>state is preserved</a:t>
            </a:r>
          </a:p>
          <a:p>
            <a:endParaRPr lang="en-US" b="1" dirty="0"/>
          </a:p>
        </p:txBody>
      </p:sp>
      <p:sp>
        <p:nvSpPr>
          <p:cNvPr id="3" name="Title 2"/>
          <p:cNvSpPr>
            <a:spLocks noGrp="1"/>
          </p:cNvSpPr>
          <p:nvPr>
            <p:ph type="title"/>
          </p:nvPr>
        </p:nvSpPr>
        <p:spPr/>
        <p:txBody>
          <a:bodyPr/>
          <a:lstStyle/>
          <a:p>
            <a:r>
              <a:rPr lang="en-US" dirty="0" smtClean="0"/>
              <a:t>User peers</a:t>
            </a:r>
            <a:r>
              <a:rPr lang="en-US" dirty="0"/>
              <a:t> </a:t>
            </a:r>
            <a:r>
              <a:rPr lang="en-US" dirty="0" smtClean="0"/>
              <a:t>+ GC</a:t>
            </a:r>
            <a:endParaRPr lang="en-US" dirty="0"/>
          </a:p>
        </p:txBody>
      </p:sp>
      <p:sp>
        <p:nvSpPr>
          <p:cNvPr id="5" name="Rectangle 4"/>
          <p:cNvSpPr/>
          <p:nvPr/>
        </p:nvSpPr>
        <p:spPr>
          <a:xfrm>
            <a:off x="670956" y="2030605"/>
            <a:ext cx="7802088" cy="2862322"/>
          </a:xfrm>
          <a:prstGeom prst="rect">
            <a:avLst/>
          </a:prstGeom>
          <a:ln>
            <a:solidFill>
              <a:schemeClr val="bg2"/>
            </a:solidFill>
          </a:ln>
        </p:spPr>
        <p:txBody>
          <a:bodyPr wrap="square">
            <a:spAutoFit/>
          </a:bodyPr>
          <a:lstStyle/>
          <a:p>
            <a:r>
              <a:rPr lang="en-US" dirty="0">
                <a:solidFill>
                  <a:srgbClr val="0000FF"/>
                </a:solidFill>
                <a:latin typeface="Consolas" charset="0"/>
              </a:rPr>
              <a:t>public</a:t>
            </a:r>
            <a:r>
              <a:rPr lang="en-US" dirty="0">
                <a:solidFill>
                  <a:srgbClr val="000000"/>
                </a:solidFill>
                <a:latin typeface="Consolas" charset="0"/>
              </a:rPr>
              <a:t> </a:t>
            </a:r>
            <a:r>
              <a:rPr lang="en-US" dirty="0" smtClean="0">
                <a:solidFill>
                  <a:srgbClr val="0000FF"/>
                </a:solidFill>
                <a:latin typeface="Consolas" charset="0"/>
              </a:rPr>
              <a:t>class</a:t>
            </a:r>
            <a:r>
              <a:rPr lang="en-US" dirty="0">
                <a:solidFill>
                  <a:srgbClr val="000000"/>
                </a:solidFill>
                <a:latin typeface="Consolas" charset="0"/>
              </a:rPr>
              <a:t> </a:t>
            </a:r>
            <a:r>
              <a:rPr lang="en-US" dirty="0" err="1" smtClean="0">
                <a:solidFill>
                  <a:srgbClr val="2B8FAF"/>
                </a:solidFill>
                <a:latin typeface="Consolas" charset="0"/>
              </a:rPr>
              <a:t>MyViewController</a:t>
            </a:r>
            <a:r>
              <a:rPr lang="en-US" dirty="0">
                <a:solidFill>
                  <a:srgbClr val="000000"/>
                </a:solidFill>
                <a:latin typeface="Consolas" charset="0"/>
              </a:rPr>
              <a:t> : </a:t>
            </a:r>
            <a:r>
              <a:rPr lang="en-US" dirty="0" err="1">
                <a:solidFill>
                  <a:srgbClr val="2B8FAF"/>
                </a:solidFill>
                <a:latin typeface="Consolas" charset="0"/>
              </a:rPr>
              <a:t>UIViewController</a:t>
            </a:r>
            <a:r>
              <a:rPr lang="en-US" dirty="0">
                <a:solidFill>
                  <a:srgbClr val="000000"/>
                </a:solidFill>
                <a:latin typeface="Consolas" charset="0"/>
              </a:rPr>
              <a:t/>
            </a:r>
            <a:br>
              <a:rPr lang="en-US" dirty="0">
                <a:solidFill>
                  <a:srgbClr val="000000"/>
                </a:solidFill>
                <a:latin typeface="Consolas" charset="0"/>
              </a:rPr>
            </a:br>
            <a:r>
              <a:rPr lang="en-US" dirty="0" smtClean="0">
                <a:solidFill>
                  <a:srgbClr val="000000"/>
                </a:solidFill>
                <a:latin typeface="Consolas" charset="0"/>
              </a:rPr>
              <a:t>{</a:t>
            </a:r>
            <a:r>
              <a:rPr lang="en-US" dirty="0">
                <a:solidFill>
                  <a:srgbClr val="000000"/>
                </a:solidFill>
                <a:latin typeface="Consolas" charset="0"/>
              </a:rPr>
              <a:t/>
            </a:r>
            <a:br>
              <a:rPr lang="en-US" dirty="0">
                <a:solidFill>
                  <a:srgbClr val="000000"/>
                </a:solidFill>
                <a:latin typeface="Consolas" charset="0"/>
              </a:rPr>
            </a:br>
            <a:r>
              <a:rPr lang="en-US" dirty="0" smtClean="0">
                <a:solidFill>
                  <a:srgbClr val="000000"/>
                </a:solidFill>
                <a:latin typeface="Consolas" charset="0"/>
              </a:rPr>
              <a:t>   </a:t>
            </a:r>
            <a:r>
              <a:rPr lang="en-US" dirty="0" smtClean="0">
                <a:solidFill>
                  <a:srgbClr val="0000FF"/>
                </a:solidFill>
                <a:latin typeface="Consolas" charset="0"/>
              </a:rPr>
              <a:t>public override void </a:t>
            </a:r>
            <a:r>
              <a:rPr lang="en-US" dirty="0" err="1" smtClean="0">
                <a:latin typeface="Consolas" charset="0"/>
              </a:rPr>
              <a:t>ViewDidDisappear</a:t>
            </a:r>
            <a:r>
              <a:rPr lang="en-US" dirty="0" smtClean="0">
                <a:solidFill>
                  <a:srgbClr val="000000"/>
                </a:solidFill>
                <a:latin typeface="Consolas" charset="0"/>
              </a:rPr>
              <a:t>() {</a:t>
            </a:r>
          </a:p>
          <a:p>
            <a:r>
              <a:rPr lang="en-US" dirty="0">
                <a:solidFill>
                  <a:srgbClr val="000000"/>
                </a:solidFill>
                <a:latin typeface="Consolas" charset="0"/>
              </a:rPr>
              <a:t> </a:t>
            </a:r>
            <a:r>
              <a:rPr lang="en-US" dirty="0" smtClean="0">
                <a:solidFill>
                  <a:srgbClr val="000000"/>
                </a:solidFill>
                <a:latin typeface="Consolas" charset="0"/>
              </a:rPr>
              <a:t>     </a:t>
            </a:r>
            <a:r>
              <a:rPr lang="en-US" dirty="0" smtClean="0">
                <a:solidFill>
                  <a:schemeClr val="accent3">
                    <a:lumMod val="50000"/>
                  </a:schemeClr>
                </a:solidFill>
                <a:latin typeface="Consolas" charset="0"/>
              </a:rPr>
              <a:t>// Get the footnote we displayed</a:t>
            </a:r>
          </a:p>
          <a:p>
            <a:r>
              <a:rPr lang="en-US" dirty="0">
                <a:solidFill>
                  <a:srgbClr val="000000"/>
                </a:solidFill>
                <a:latin typeface="Consolas" charset="0"/>
              </a:rPr>
              <a:t> </a:t>
            </a:r>
            <a:r>
              <a:rPr lang="en-US" dirty="0" smtClean="0">
                <a:solidFill>
                  <a:srgbClr val="000000"/>
                </a:solidFill>
                <a:latin typeface="Consolas" charset="0"/>
              </a:rPr>
              <a:t>     </a:t>
            </a:r>
            <a:r>
              <a:rPr lang="en-US" dirty="0" err="1" smtClean="0">
                <a:solidFill>
                  <a:srgbClr val="2B8FAF"/>
                </a:solidFill>
                <a:latin typeface="Consolas" charset="0"/>
              </a:rPr>
              <a:t>FootnoteView</a:t>
            </a:r>
            <a:r>
              <a:rPr lang="en-US" dirty="0" smtClean="0">
                <a:solidFill>
                  <a:srgbClr val="000000"/>
                </a:solidFill>
                <a:latin typeface="Consolas" charset="0"/>
              </a:rPr>
              <a:t> </a:t>
            </a:r>
            <a:r>
              <a:rPr lang="en-US" dirty="0" err="1" smtClean="0">
                <a:solidFill>
                  <a:srgbClr val="000000"/>
                </a:solidFill>
                <a:latin typeface="Consolas" charset="0"/>
              </a:rPr>
              <a:t>fn</a:t>
            </a:r>
            <a:r>
              <a:rPr lang="en-US" dirty="0" smtClean="0">
                <a:solidFill>
                  <a:srgbClr val="000000"/>
                </a:solidFill>
                <a:latin typeface="Consolas" charset="0"/>
              </a:rPr>
              <a:t> = (</a:t>
            </a:r>
            <a:r>
              <a:rPr lang="en-US" dirty="0" err="1">
                <a:solidFill>
                  <a:srgbClr val="2B8FAF"/>
                </a:solidFill>
                <a:latin typeface="Consolas" charset="0"/>
              </a:rPr>
              <a:t>FootnoteView</a:t>
            </a:r>
            <a:r>
              <a:rPr lang="en-US" dirty="0" smtClean="0">
                <a:solidFill>
                  <a:srgbClr val="000000"/>
                </a:solidFill>
                <a:latin typeface="Consolas" charset="0"/>
              </a:rPr>
              <a:t>) </a:t>
            </a:r>
            <a:r>
              <a:rPr lang="en-US" dirty="0" err="1" smtClean="0">
                <a:solidFill>
                  <a:srgbClr val="000000"/>
                </a:solidFill>
                <a:latin typeface="Consolas" charset="0"/>
              </a:rPr>
              <a:t>View.Subviews</a:t>
            </a:r>
            <a:r>
              <a:rPr lang="en-US" dirty="0" smtClean="0">
                <a:solidFill>
                  <a:srgbClr val="000000"/>
                </a:solidFill>
                <a:latin typeface="Consolas" charset="0"/>
              </a:rPr>
              <a:t>[0];</a:t>
            </a:r>
          </a:p>
          <a:p>
            <a:r>
              <a:rPr lang="en-US" dirty="0">
                <a:solidFill>
                  <a:srgbClr val="000000"/>
                </a:solidFill>
                <a:latin typeface="Consolas" charset="0"/>
              </a:rPr>
              <a:t> </a:t>
            </a:r>
            <a:r>
              <a:rPr lang="en-US" dirty="0" smtClean="0">
                <a:solidFill>
                  <a:srgbClr val="000000"/>
                </a:solidFill>
                <a:latin typeface="Consolas" charset="0"/>
              </a:rPr>
              <a:t>     </a:t>
            </a:r>
            <a:r>
              <a:rPr lang="en-US" dirty="0" err="1" smtClean="0">
                <a:solidFill>
                  <a:srgbClr val="0432FF"/>
                </a:solidFill>
                <a:latin typeface="Consolas" charset="0"/>
              </a:rPr>
              <a:t>int</a:t>
            </a:r>
            <a:r>
              <a:rPr lang="en-US" dirty="0" smtClean="0">
                <a:solidFill>
                  <a:srgbClr val="000000"/>
                </a:solidFill>
                <a:latin typeface="Consolas" charset="0"/>
              </a:rPr>
              <a:t> id = </a:t>
            </a:r>
            <a:r>
              <a:rPr lang="en-US" dirty="0" err="1" smtClean="0">
                <a:solidFill>
                  <a:srgbClr val="000000"/>
                </a:solidFill>
                <a:latin typeface="Consolas" charset="0"/>
              </a:rPr>
              <a:t>fn.FootnoteId</a:t>
            </a:r>
            <a:r>
              <a:rPr lang="en-US" dirty="0" smtClean="0">
                <a:solidFill>
                  <a:srgbClr val="000000"/>
                </a:solidFill>
                <a:latin typeface="Consolas" charset="0"/>
              </a:rPr>
              <a:t>;</a:t>
            </a:r>
          </a:p>
          <a:p>
            <a:r>
              <a:rPr lang="en-US" dirty="0">
                <a:solidFill>
                  <a:srgbClr val="000000"/>
                </a:solidFill>
                <a:latin typeface="Consolas" charset="0"/>
              </a:rPr>
              <a:t> </a:t>
            </a:r>
            <a:r>
              <a:rPr lang="en-US" dirty="0" smtClean="0">
                <a:solidFill>
                  <a:srgbClr val="000000"/>
                </a:solidFill>
                <a:latin typeface="Consolas" charset="0"/>
              </a:rPr>
              <a:t>     </a:t>
            </a:r>
            <a:r>
              <a:rPr lang="is-IS" dirty="0" smtClean="0">
                <a:solidFill>
                  <a:srgbClr val="000000"/>
                </a:solidFill>
                <a:latin typeface="Consolas" charset="0"/>
              </a:rPr>
              <a:t>... </a:t>
            </a:r>
            <a:r>
              <a:rPr lang="is-IS" dirty="0" smtClean="0">
                <a:solidFill>
                  <a:schemeClr val="accent3">
                    <a:lumMod val="50000"/>
                  </a:schemeClr>
                </a:solidFill>
                <a:latin typeface="Consolas" charset="0"/>
              </a:rPr>
              <a:t>// state is there because it's the same wrapper</a:t>
            </a:r>
            <a:endParaRPr lang="en-US" dirty="0" smtClean="0">
              <a:solidFill>
                <a:schemeClr val="accent3">
                  <a:lumMod val="50000"/>
                </a:schemeClr>
              </a:solidFill>
              <a:latin typeface="Consolas" charset="0"/>
            </a:endParaRPr>
          </a:p>
          <a:p>
            <a:r>
              <a:rPr lang="en-US" dirty="0" smtClean="0">
                <a:solidFill>
                  <a:srgbClr val="000000"/>
                </a:solidFill>
                <a:latin typeface="Consolas" charset="0"/>
              </a:rPr>
              <a:t>   }</a:t>
            </a:r>
            <a:r>
              <a:rPr lang="en-US" dirty="0">
                <a:solidFill>
                  <a:srgbClr val="000000"/>
                </a:solidFill>
                <a:latin typeface="Consolas" charset="0"/>
              </a:rPr>
              <a:t/>
            </a:r>
            <a:br>
              <a:rPr lang="en-US" dirty="0">
                <a:solidFill>
                  <a:srgbClr val="000000"/>
                </a:solidFill>
                <a:latin typeface="Consolas" charset="0"/>
              </a:rPr>
            </a:br>
            <a:r>
              <a:rPr lang="en-US" dirty="0" smtClean="0">
                <a:solidFill>
                  <a:srgbClr val="000000"/>
                </a:solidFill>
                <a:latin typeface="Consolas" charset="0"/>
              </a:rPr>
              <a:t>   </a:t>
            </a:r>
            <a:r>
              <a:rPr lang="is-IS" dirty="0" smtClean="0">
                <a:solidFill>
                  <a:srgbClr val="000000"/>
                </a:solidFill>
                <a:latin typeface="Consolas" charset="0"/>
              </a:rPr>
              <a:t>...</a:t>
            </a:r>
          </a:p>
          <a:p>
            <a:r>
              <a:rPr lang="is-IS" dirty="0">
                <a:solidFill>
                  <a:srgbClr val="000000"/>
                </a:solidFill>
                <a:latin typeface="Consolas" charset="0"/>
              </a:rPr>
              <a:t>}</a:t>
            </a:r>
            <a:endParaRPr lang="en-US" dirty="0">
              <a:latin typeface="Segoe UI Light" charset="0"/>
            </a:endParaRPr>
          </a:p>
        </p:txBody>
      </p:sp>
      <p:sp>
        <p:nvSpPr>
          <p:cNvPr id="9" name="Rectangle 8"/>
          <p:cNvSpPr/>
          <p:nvPr/>
        </p:nvSpPr>
        <p:spPr>
          <a:xfrm>
            <a:off x="2544762" y="3397080"/>
            <a:ext cx="1917510" cy="35667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Tree>
    <p:extLst>
      <p:ext uri="{BB962C8B-B14F-4D97-AF65-F5344CB8AC3E}">
        <p14:creationId xmlns:p14="http://schemas.microsoft.com/office/powerpoint/2010/main" val="39277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Xamarin.iOS ensures state is preserved by </a:t>
            </a:r>
            <a:r>
              <a:rPr lang="en-US" i="1" dirty="0" smtClean="0"/>
              <a:t>rooting</a:t>
            </a:r>
            <a:r>
              <a:rPr lang="en-US" dirty="0" smtClean="0"/>
              <a:t> any user peer that has no managed references; this keeps it from being collected</a:t>
            </a:r>
            <a:endParaRPr lang="en-US" dirty="0"/>
          </a:p>
        </p:txBody>
      </p:sp>
      <p:sp>
        <p:nvSpPr>
          <p:cNvPr id="3" name="Title 2"/>
          <p:cNvSpPr>
            <a:spLocks noGrp="1"/>
          </p:cNvSpPr>
          <p:nvPr>
            <p:ph type="title"/>
          </p:nvPr>
        </p:nvSpPr>
        <p:spPr/>
        <p:txBody>
          <a:bodyPr/>
          <a:lstStyle/>
          <a:p>
            <a:r>
              <a:rPr lang="en-US" dirty="0" smtClean="0"/>
              <a:t>User Peer: preserving state</a:t>
            </a:r>
            <a:endParaRPr lang="en-US" dirty="0"/>
          </a:p>
        </p:txBody>
      </p:sp>
      <p:sp>
        <p:nvSpPr>
          <p:cNvPr id="5" name="Rectangle 4"/>
          <p:cNvSpPr/>
          <p:nvPr/>
        </p:nvSpPr>
        <p:spPr>
          <a:xfrm>
            <a:off x="3390899" y="2251194"/>
            <a:ext cx="1247775" cy="59054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nsolas" charset="0"/>
                <a:ea typeface="Consolas" charset="0"/>
                <a:cs typeface="Consolas" charset="0"/>
              </a:rPr>
              <a:t>Footnote</a:t>
            </a:r>
            <a:br>
              <a:rPr lang="en-US" sz="1400" dirty="0" smtClean="0">
                <a:latin typeface="Consolas" charset="0"/>
                <a:ea typeface="Consolas" charset="0"/>
                <a:cs typeface="Consolas" charset="0"/>
              </a:rPr>
            </a:br>
            <a:r>
              <a:rPr lang="en-US" sz="1400" dirty="0" smtClean="0">
                <a:latin typeface="Consolas" charset="0"/>
                <a:ea typeface="Consolas" charset="0"/>
                <a:cs typeface="Consolas" charset="0"/>
              </a:rPr>
              <a:t>View</a:t>
            </a:r>
            <a:endParaRPr lang="en-US" dirty="0">
              <a:latin typeface="Consolas" charset="0"/>
              <a:ea typeface="Consolas" charset="0"/>
              <a:cs typeface="Consolas" charset="0"/>
            </a:endParaRPr>
          </a:p>
        </p:txBody>
      </p:sp>
      <p:sp>
        <p:nvSpPr>
          <p:cNvPr id="6" name="Rectangle 5"/>
          <p:cNvSpPr/>
          <p:nvPr/>
        </p:nvSpPr>
        <p:spPr>
          <a:xfrm>
            <a:off x="3390900" y="3581285"/>
            <a:ext cx="1247775" cy="59054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Consolas" charset="0"/>
                <a:ea typeface="Consolas" charset="0"/>
                <a:cs typeface="Consolas" charset="0"/>
              </a:rPr>
              <a:t>MyView</a:t>
            </a:r>
            <a:r>
              <a:rPr lang="en-US" sz="1400" dirty="0" smtClean="0">
                <a:latin typeface="Consolas" charset="0"/>
                <a:ea typeface="Consolas" charset="0"/>
                <a:cs typeface="Consolas" charset="0"/>
              </a:rPr>
              <a:t/>
            </a:r>
            <a:br>
              <a:rPr lang="en-US" sz="1400" dirty="0" smtClean="0">
                <a:latin typeface="Consolas" charset="0"/>
                <a:ea typeface="Consolas" charset="0"/>
                <a:cs typeface="Consolas" charset="0"/>
              </a:rPr>
            </a:br>
            <a:r>
              <a:rPr lang="en-US" sz="1400" dirty="0" smtClean="0">
                <a:latin typeface="Consolas" charset="0"/>
                <a:ea typeface="Consolas" charset="0"/>
                <a:cs typeface="Consolas" charset="0"/>
              </a:rPr>
              <a:t>Controller</a:t>
            </a:r>
            <a:endParaRPr lang="en-US" dirty="0">
              <a:latin typeface="Consolas" charset="0"/>
              <a:ea typeface="Consolas" charset="0"/>
              <a:cs typeface="Consolas" charset="0"/>
            </a:endParaRPr>
          </a:p>
        </p:txBody>
      </p:sp>
      <p:sp>
        <p:nvSpPr>
          <p:cNvPr id="7" name="Rectangle 6"/>
          <p:cNvSpPr/>
          <p:nvPr/>
        </p:nvSpPr>
        <p:spPr>
          <a:xfrm>
            <a:off x="5362574" y="2251193"/>
            <a:ext cx="1247775" cy="5905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UIView</a:t>
            </a:r>
            <a:r>
              <a:rPr lang="en-US" sz="1600" dirty="0" smtClean="0">
                <a:latin typeface="Consolas" charset="0"/>
                <a:ea typeface="Consolas" charset="0"/>
                <a:cs typeface="Consolas" charset="0"/>
              </a:rPr>
              <a:t>]</a:t>
            </a:r>
            <a:endParaRPr lang="en-US" sz="1600" dirty="0">
              <a:latin typeface="Consolas" charset="0"/>
              <a:ea typeface="Consolas" charset="0"/>
              <a:cs typeface="Consolas" charset="0"/>
            </a:endParaRPr>
          </a:p>
        </p:txBody>
      </p:sp>
      <p:cxnSp>
        <p:nvCxnSpPr>
          <p:cNvPr id="8" name="Straight Arrow Connector 7"/>
          <p:cNvCxnSpPr/>
          <p:nvPr/>
        </p:nvCxnSpPr>
        <p:spPr>
          <a:xfrm flipV="1">
            <a:off x="4638674" y="2546468"/>
            <a:ext cx="723900" cy="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10086" y="2269857"/>
            <a:ext cx="981076" cy="276999"/>
          </a:xfrm>
          <a:prstGeom prst="rect">
            <a:avLst/>
          </a:prstGeom>
          <a:noFill/>
        </p:spPr>
        <p:txBody>
          <a:bodyPr wrap="square" rtlCol="0">
            <a:spAutoFit/>
          </a:bodyPr>
          <a:lstStyle/>
          <a:p>
            <a:pPr algn="ctr"/>
            <a:r>
              <a:rPr lang="en-US" sz="1200" b="1" dirty="0" smtClean="0">
                <a:latin typeface="Segoe UI Light"/>
                <a:cs typeface="Segoe UI Light"/>
              </a:rPr>
              <a:t>retains</a:t>
            </a:r>
          </a:p>
        </p:txBody>
      </p:sp>
      <p:sp>
        <p:nvSpPr>
          <p:cNvPr id="10" name="Rectangle 9"/>
          <p:cNvSpPr/>
          <p:nvPr/>
        </p:nvSpPr>
        <p:spPr>
          <a:xfrm>
            <a:off x="5362573" y="3581285"/>
            <a:ext cx="1247775" cy="5905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onsolas" charset="0"/>
                <a:ea typeface="Consolas" charset="0"/>
                <a:cs typeface="Consolas" charset="0"/>
              </a:rPr>
              <a:t>[</a:t>
            </a:r>
            <a:r>
              <a:rPr lang="en-US" sz="1200" dirty="0" err="1" smtClean="0">
                <a:latin typeface="Consolas" charset="0"/>
                <a:ea typeface="Consolas" charset="0"/>
                <a:cs typeface="Consolas" charset="0"/>
              </a:rPr>
              <a:t>UIView</a:t>
            </a:r>
            <a:r>
              <a:rPr lang="en-US" sz="1200" dirty="0" smtClean="0">
                <a:latin typeface="Consolas" charset="0"/>
                <a:ea typeface="Consolas" charset="0"/>
                <a:cs typeface="Consolas" charset="0"/>
              </a:rPr>
              <a:t/>
            </a:r>
            <a:br>
              <a:rPr lang="en-US" sz="1200" dirty="0" smtClean="0">
                <a:latin typeface="Consolas" charset="0"/>
                <a:ea typeface="Consolas" charset="0"/>
                <a:cs typeface="Consolas" charset="0"/>
              </a:rPr>
            </a:br>
            <a:r>
              <a:rPr lang="en-US" sz="1200" dirty="0" smtClean="0">
                <a:latin typeface="Consolas" charset="0"/>
                <a:ea typeface="Consolas" charset="0"/>
                <a:cs typeface="Consolas" charset="0"/>
              </a:rPr>
              <a:t>Controller]</a:t>
            </a:r>
            <a:endParaRPr lang="en-US" sz="1200" dirty="0">
              <a:latin typeface="Consolas" charset="0"/>
              <a:ea typeface="Consolas" charset="0"/>
              <a:cs typeface="Consolas" charset="0"/>
            </a:endParaRPr>
          </a:p>
        </p:txBody>
      </p:sp>
      <p:cxnSp>
        <p:nvCxnSpPr>
          <p:cNvPr id="11" name="Straight Arrow Connector 10"/>
          <p:cNvCxnSpPr/>
          <p:nvPr/>
        </p:nvCxnSpPr>
        <p:spPr>
          <a:xfrm>
            <a:off x="4638674" y="3876171"/>
            <a:ext cx="723899" cy="389"/>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510086" y="3599172"/>
            <a:ext cx="981076" cy="276999"/>
          </a:xfrm>
          <a:prstGeom prst="rect">
            <a:avLst/>
          </a:prstGeom>
          <a:noFill/>
        </p:spPr>
        <p:txBody>
          <a:bodyPr wrap="square" rtlCol="0">
            <a:spAutoFit/>
          </a:bodyPr>
          <a:lstStyle/>
          <a:p>
            <a:pPr algn="ctr"/>
            <a:r>
              <a:rPr lang="en-US" sz="1200" b="1" dirty="0" smtClean="0">
                <a:latin typeface="Segoe UI Light"/>
                <a:cs typeface="Segoe UI Light"/>
              </a:rPr>
              <a:t>retains</a:t>
            </a:r>
          </a:p>
        </p:txBody>
      </p:sp>
      <p:cxnSp>
        <p:nvCxnSpPr>
          <p:cNvPr id="13" name="Straight Arrow Connector 12"/>
          <p:cNvCxnSpPr>
            <a:stCxn id="10" idx="0"/>
            <a:endCxn id="7" idx="2"/>
          </p:cNvCxnSpPr>
          <p:nvPr/>
        </p:nvCxnSpPr>
        <p:spPr>
          <a:xfrm flipV="1">
            <a:off x="5986461" y="2841742"/>
            <a:ext cx="1" cy="73954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986460" y="2980681"/>
            <a:ext cx="990600" cy="461665"/>
          </a:xfrm>
          <a:prstGeom prst="rect">
            <a:avLst/>
          </a:prstGeom>
          <a:noFill/>
        </p:spPr>
        <p:txBody>
          <a:bodyPr wrap="square" rtlCol="0">
            <a:spAutoFit/>
          </a:bodyPr>
          <a:lstStyle/>
          <a:p>
            <a:r>
              <a:rPr lang="en-US" sz="1200" b="1" dirty="0" smtClean="0">
                <a:latin typeface="Segoe UI Light"/>
                <a:cs typeface="Segoe UI Light"/>
              </a:rPr>
              <a:t>retains</a:t>
            </a:r>
          </a:p>
          <a:p>
            <a:r>
              <a:rPr lang="en-US" sz="1200" b="1" dirty="0" smtClean="0">
                <a:latin typeface="Segoe UI Light"/>
                <a:cs typeface="Segoe UI Light"/>
              </a:rPr>
              <a:t>(</a:t>
            </a:r>
            <a:r>
              <a:rPr lang="en-US" sz="1200" b="1" dirty="0" err="1" smtClean="0">
                <a:latin typeface="Segoe UI Light"/>
                <a:cs typeface="Segoe UI Light"/>
              </a:rPr>
              <a:t>superview</a:t>
            </a:r>
            <a:r>
              <a:rPr lang="en-US" sz="1200" b="1" dirty="0" smtClean="0">
                <a:latin typeface="Segoe UI Light"/>
                <a:cs typeface="Segoe UI Light"/>
              </a:rPr>
              <a:t>)</a:t>
            </a:r>
          </a:p>
        </p:txBody>
      </p:sp>
      <p:grpSp>
        <p:nvGrpSpPr>
          <p:cNvPr id="39" name="Group 38"/>
          <p:cNvGrpSpPr/>
          <p:nvPr/>
        </p:nvGrpSpPr>
        <p:grpSpPr>
          <a:xfrm>
            <a:off x="457200" y="2195850"/>
            <a:ext cx="2933700" cy="2031325"/>
            <a:chOff x="457200" y="2195850"/>
            <a:chExt cx="2933700" cy="2031325"/>
          </a:xfrm>
        </p:grpSpPr>
        <p:sp>
          <p:nvSpPr>
            <p:cNvPr id="29" name="TextBox 28"/>
            <p:cNvSpPr txBox="1"/>
            <p:nvPr/>
          </p:nvSpPr>
          <p:spPr>
            <a:xfrm>
              <a:off x="457200" y="2195850"/>
              <a:ext cx="2114550" cy="2031325"/>
            </a:xfrm>
            <a:prstGeom prst="rect">
              <a:avLst/>
            </a:prstGeom>
            <a:solidFill>
              <a:schemeClr val="bg2"/>
            </a:solidFill>
            <a:ln w="3175">
              <a:solidFill>
                <a:schemeClr val="bg2">
                  <a:lumMod val="50000"/>
                </a:schemeClr>
              </a:solidFill>
            </a:ln>
          </p:spPr>
          <p:txBody>
            <a:bodyPr wrap="square" rtlCol="0">
              <a:spAutoFit/>
            </a:bodyPr>
            <a:lstStyle/>
            <a:p>
              <a:r>
                <a:rPr lang="en-US" b="1" dirty="0" smtClean="0">
                  <a:latin typeface="Segoe UI Light"/>
                  <a:cs typeface="Segoe UI Light"/>
                </a:rPr>
                <a:t>Problem</a:t>
              </a:r>
              <a:r>
                <a:rPr lang="en-US" dirty="0" smtClean="0">
                  <a:latin typeface="Segoe UI Light"/>
                  <a:cs typeface="Segoe UI Light"/>
                </a:rPr>
                <a:t>: </a:t>
              </a:r>
            </a:p>
            <a:p>
              <a:r>
                <a:rPr lang="en-US" dirty="0" smtClean="0">
                  <a:latin typeface="Segoe UI Light"/>
                  <a:cs typeface="Segoe UI Light"/>
                </a:rPr>
                <a:t>No user code has a reference to either of the peer objects; normally this would allow the GC to collect them ...</a:t>
              </a:r>
            </a:p>
          </p:txBody>
        </p:sp>
        <p:cxnSp>
          <p:nvCxnSpPr>
            <p:cNvPr id="31" name="Straight Arrow Connector 30"/>
            <p:cNvCxnSpPr>
              <a:stCxn id="29" idx="3"/>
              <a:endCxn id="5" idx="1"/>
            </p:cNvCxnSpPr>
            <p:nvPr/>
          </p:nvCxnSpPr>
          <p:spPr>
            <a:xfrm flipV="1">
              <a:off x="2571750" y="2546469"/>
              <a:ext cx="819149" cy="665044"/>
            </a:xfrm>
            <a:prstGeom prst="curvedConnector3">
              <a:avLst>
                <a:gd name="adj1" fmla="val 50000"/>
              </a:avLst>
            </a:prstGeom>
            <a:ln w="19050" cmpd="sng">
              <a:solidFill>
                <a:schemeClr val="bg2">
                  <a:lumMod val="50000"/>
                </a:schemeClr>
              </a:solidFill>
              <a:prstDash val="sysDot"/>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9" idx="3"/>
              <a:endCxn id="6" idx="1"/>
            </p:cNvCxnSpPr>
            <p:nvPr/>
          </p:nvCxnSpPr>
          <p:spPr>
            <a:xfrm>
              <a:off x="2571750" y="3211513"/>
              <a:ext cx="819150" cy="665047"/>
            </a:xfrm>
            <a:prstGeom prst="curvedConnector3">
              <a:avLst>
                <a:gd name="adj1" fmla="val 50000"/>
              </a:avLst>
            </a:prstGeom>
            <a:ln w="19050" cmpd="sng">
              <a:solidFill>
                <a:schemeClr val="bg2">
                  <a:lumMod val="50000"/>
                </a:schemeClr>
              </a:solidFill>
              <a:prstDash val="sysDot"/>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
        <p:nvSpPr>
          <p:cNvPr id="18" name="Rounded Rectangle 17"/>
          <p:cNvSpPr/>
          <p:nvPr/>
        </p:nvSpPr>
        <p:spPr>
          <a:xfrm>
            <a:off x="6481760" y="2399185"/>
            <a:ext cx="488690" cy="29456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Segoe UI Light" charset="0"/>
              </a:rPr>
              <a:t>state</a:t>
            </a:r>
            <a:endParaRPr lang="en-US" sz="1100" dirty="0">
              <a:solidFill>
                <a:schemeClr val="tx1"/>
              </a:solidFill>
              <a:latin typeface="Segoe UI Light" charset="0"/>
            </a:endParaRPr>
          </a:p>
        </p:txBody>
      </p:sp>
      <p:sp>
        <p:nvSpPr>
          <p:cNvPr id="19" name="Rounded Rectangle 18"/>
          <p:cNvSpPr/>
          <p:nvPr/>
        </p:nvSpPr>
        <p:spPr>
          <a:xfrm>
            <a:off x="6488370" y="3728178"/>
            <a:ext cx="488690" cy="29456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Segoe UI Light" charset="0"/>
              </a:rPr>
              <a:t>state</a:t>
            </a:r>
            <a:endParaRPr lang="en-US" sz="1100" dirty="0">
              <a:solidFill>
                <a:schemeClr val="tx1"/>
              </a:solidFill>
              <a:latin typeface="Segoe UI Light" charset="0"/>
            </a:endParaRPr>
          </a:p>
        </p:txBody>
      </p:sp>
      <p:sp>
        <p:nvSpPr>
          <p:cNvPr id="20" name="Rounded Rectangle 19"/>
          <p:cNvSpPr/>
          <p:nvPr/>
        </p:nvSpPr>
        <p:spPr>
          <a:xfrm>
            <a:off x="4327655" y="4079893"/>
            <a:ext cx="488690" cy="294564"/>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Segoe UI Light" charset="0"/>
              </a:rPr>
              <a:t>state</a:t>
            </a:r>
            <a:endParaRPr lang="en-US" sz="1100" dirty="0">
              <a:solidFill>
                <a:schemeClr val="tx1"/>
              </a:solidFill>
              <a:latin typeface="Segoe UI Light" charset="0"/>
            </a:endParaRPr>
          </a:p>
        </p:txBody>
      </p:sp>
      <p:sp>
        <p:nvSpPr>
          <p:cNvPr id="21" name="Rounded Rectangle 20"/>
          <p:cNvSpPr/>
          <p:nvPr/>
        </p:nvSpPr>
        <p:spPr>
          <a:xfrm>
            <a:off x="4327655" y="2694460"/>
            <a:ext cx="488690" cy="294564"/>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Segoe UI Light" charset="0"/>
              </a:rPr>
              <a:t>state</a:t>
            </a:r>
            <a:endParaRPr lang="en-US" sz="1100" dirty="0">
              <a:solidFill>
                <a:schemeClr val="tx1"/>
              </a:solidFill>
              <a:latin typeface="Segoe UI Light" charset="0"/>
            </a:endParaRPr>
          </a:p>
        </p:txBody>
      </p:sp>
    </p:spTree>
    <p:extLst>
      <p:ext uri="{BB962C8B-B14F-4D97-AF65-F5344CB8AC3E}">
        <p14:creationId xmlns:p14="http://schemas.microsoft.com/office/powerpoint/2010/main" val="214660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Xamarin.iOS ensures state is preserved by </a:t>
            </a:r>
            <a:r>
              <a:rPr lang="en-US" i="1" dirty="0" smtClean="0"/>
              <a:t>rooting</a:t>
            </a:r>
            <a:r>
              <a:rPr lang="en-US" dirty="0" smtClean="0"/>
              <a:t> any user peer that has no managed references; this keeps it from being collected</a:t>
            </a:r>
            <a:endParaRPr lang="en-US" dirty="0"/>
          </a:p>
        </p:txBody>
      </p:sp>
      <p:sp>
        <p:nvSpPr>
          <p:cNvPr id="3" name="Title 2"/>
          <p:cNvSpPr>
            <a:spLocks noGrp="1"/>
          </p:cNvSpPr>
          <p:nvPr>
            <p:ph type="title"/>
          </p:nvPr>
        </p:nvSpPr>
        <p:spPr/>
        <p:txBody>
          <a:bodyPr/>
          <a:lstStyle/>
          <a:p>
            <a:r>
              <a:rPr lang="en-US" dirty="0" smtClean="0"/>
              <a:t>User Peer: </a:t>
            </a:r>
            <a:r>
              <a:rPr lang="en-US" dirty="0"/>
              <a:t>preserving state</a:t>
            </a:r>
          </a:p>
        </p:txBody>
      </p:sp>
      <p:sp>
        <p:nvSpPr>
          <p:cNvPr id="5" name="Rectangle 4"/>
          <p:cNvSpPr/>
          <p:nvPr/>
        </p:nvSpPr>
        <p:spPr>
          <a:xfrm>
            <a:off x="3390899" y="2251194"/>
            <a:ext cx="1247775" cy="59054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nsolas" charset="0"/>
                <a:ea typeface="Consolas" charset="0"/>
                <a:cs typeface="Consolas" charset="0"/>
              </a:rPr>
              <a:t>Footnote</a:t>
            </a:r>
            <a:br>
              <a:rPr lang="en-US" sz="1400" dirty="0" smtClean="0">
                <a:latin typeface="Consolas" charset="0"/>
                <a:ea typeface="Consolas" charset="0"/>
                <a:cs typeface="Consolas" charset="0"/>
              </a:rPr>
            </a:br>
            <a:r>
              <a:rPr lang="en-US" sz="1400" dirty="0" smtClean="0">
                <a:latin typeface="Consolas" charset="0"/>
                <a:ea typeface="Consolas" charset="0"/>
                <a:cs typeface="Consolas" charset="0"/>
              </a:rPr>
              <a:t>View</a:t>
            </a:r>
            <a:endParaRPr lang="en-US" dirty="0">
              <a:latin typeface="Consolas" charset="0"/>
              <a:ea typeface="Consolas" charset="0"/>
              <a:cs typeface="Consolas" charset="0"/>
            </a:endParaRPr>
          </a:p>
        </p:txBody>
      </p:sp>
      <p:sp>
        <p:nvSpPr>
          <p:cNvPr id="6" name="Rectangle 5"/>
          <p:cNvSpPr/>
          <p:nvPr/>
        </p:nvSpPr>
        <p:spPr>
          <a:xfrm>
            <a:off x="3390900" y="3581285"/>
            <a:ext cx="1247775" cy="59054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Consolas" charset="0"/>
                <a:ea typeface="Consolas" charset="0"/>
                <a:cs typeface="Consolas" charset="0"/>
              </a:rPr>
              <a:t>MyView</a:t>
            </a:r>
            <a:r>
              <a:rPr lang="en-US" sz="1400" dirty="0" smtClean="0">
                <a:latin typeface="Consolas" charset="0"/>
                <a:ea typeface="Consolas" charset="0"/>
                <a:cs typeface="Consolas" charset="0"/>
              </a:rPr>
              <a:t/>
            </a:r>
            <a:br>
              <a:rPr lang="en-US" sz="1400" dirty="0" smtClean="0">
                <a:latin typeface="Consolas" charset="0"/>
                <a:ea typeface="Consolas" charset="0"/>
                <a:cs typeface="Consolas" charset="0"/>
              </a:rPr>
            </a:br>
            <a:r>
              <a:rPr lang="en-US" sz="1400" dirty="0" smtClean="0">
                <a:latin typeface="Consolas" charset="0"/>
                <a:ea typeface="Consolas" charset="0"/>
                <a:cs typeface="Consolas" charset="0"/>
              </a:rPr>
              <a:t>Controller</a:t>
            </a:r>
            <a:endParaRPr lang="en-US" dirty="0">
              <a:latin typeface="Consolas" charset="0"/>
              <a:ea typeface="Consolas" charset="0"/>
              <a:cs typeface="Consolas" charset="0"/>
            </a:endParaRPr>
          </a:p>
        </p:txBody>
      </p:sp>
      <p:sp>
        <p:nvSpPr>
          <p:cNvPr id="7" name="Rectangle 6"/>
          <p:cNvSpPr/>
          <p:nvPr/>
        </p:nvSpPr>
        <p:spPr>
          <a:xfrm>
            <a:off x="5362574" y="2251193"/>
            <a:ext cx="1247775" cy="5905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UIView</a:t>
            </a:r>
            <a:r>
              <a:rPr lang="en-US" sz="1600" dirty="0" smtClean="0">
                <a:latin typeface="Consolas" charset="0"/>
                <a:ea typeface="Consolas" charset="0"/>
                <a:cs typeface="Consolas" charset="0"/>
              </a:rPr>
              <a:t>]</a:t>
            </a:r>
            <a:endParaRPr lang="en-US" sz="1600" dirty="0">
              <a:latin typeface="Consolas" charset="0"/>
              <a:ea typeface="Consolas" charset="0"/>
              <a:cs typeface="Consolas" charset="0"/>
            </a:endParaRPr>
          </a:p>
        </p:txBody>
      </p:sp>
      <p:cxnSp>
        <p:nvCxnSpPr>
          <p:cNvPr id="8" name="Straight Arrow Connector 7"/>
          <p:cNvCxnSpPr/>
          <p:nvPr/>
        </p:nvCxnSpPr>
        <p:spPr>
          <a:xfrm flipV="1">
            <a:off x="4638674" y="2546468"/>
            <a:ext cx="723900" cy="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10086" y="2269857"/>
            <a:ext cx="981076" cy="276999"/>
          </a:xfrm>
          <a:prstGeom prst="rect">
            <a:avLst/>
          </a:prstGeom>
          <a:noFill/>
        </p:spPr>
        <p:txBody>
          <a:bodyPr wrap="square" rtlCol="0">
            <a:spAutoFit/>
          </a:bodyPr>
          <a:lstStyle/>
          <a:p>
            <a:pPr algn="ctr"/>
            <a:r>
              <a:rPr lang="en-US" sz="1200" b="1" dirty="0" smtClean="0">
                <a:latin typeface="Segoe UI Light"/>
                <a:cs typeface="Segoe UI Light"/>
              </a:rPr>
              <a:t>retains</a:t>
            </a:r>
          </a:p>
        </p:txBody>
      </p:sp>
      <p:sp>
        <p:nvSpPr>
          <p:cNvPr id="10" name="Rectangle 9"/>
          <p:cNvSpPr/>
          <p:nvPr/>
        </p:nvSpPr>
        <p:spPr>
          <a:xfrm>
            <a:off x="5362573" y="3581285"/>
            <a:ext cx="1247775" cy="5905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onsolas" charset="0"/>
                <a:ea typeface="Consolas" charset="0"/>
                <a:cs typeface="Consolas" charset="0"/>
              </a:rPr>
              <a:t>[</a:t>
            </a:r>
            <a:r>
              <a:rPr lang="en-US" sz="1200" dirty="0" err="1" smtClean="0">
                <a:latin typeface="Consolas" charset="0"/>
                <a:ea typeface="Consolas" charset="0"/>
                <a:cs typeface="Consolas" charset="0"/>
              </a:rPr>
              <a:t>UIView</a:t>
            </a:r>
            <a:r>
              <a:rPr lang="en-US" sz="1200" dirty="0" smtClean="0">
                <a:latin typeface="Consolas" charset="0"/>
                <a:ea typeface="Consolas" charset="0"/>
                <a:cs typeface="Consolas" charset="0"/>
              </a:rPr>
              <a:t/>
            </a:r>
            <a:br>
              <a:rPr lang="en-US" sz="1200" dirty="0" smtClean="0">
                <a:latin typeface="Consolas" charset="0"/>
                <a:ea typeface="Consolas" charset="0"/>
                <a:cs typeface="Consolas" charset="0"/>
              </a:rPr>
            </a:br>
            <a:r>
              <a:rPr lang="en-US" sz="1200" dirty="0" smtClean="0">
                <a:latin typeface="Consolas" charset="0"/>
                <a:ea typeface="Consolas" charset="0"/>
                <a:cs typeface="Consolas" charset="0"/>
              </a:rPr>
              <a:t>Controller]</a:t>
            </a:r>
            <a:endParaRPr lang="en-US" sz="1200" dirty="0">
              <a:latin typeface="Consolas" charset="0"/>
              <a:ea typeface="Consolas" charset="0"/>
              <a:cs typeface="Consolas" charset="0"/>
            </a:endParaRPr>
          </a:p>
        </p:txBody>
      </p:sp>
      <p:cxnSp>
        <p:nvCxnSpPr>
          <p:cNvPr id="11" name="Straight Arrow Connector 10"/>
          <p:cNvCxnSpPr/>
          <p:nvPr/>
        </p:nvCxnSpPr>
        <p:spPr>
          <a:xfrm>
            <a:off x="4638674" y="3876171"/>
            <a:ext cx="723899" cy="389"/>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510086" y="3599172"/>
            <a:ext cx="981076" cy="276999"/>
          </a:xfrm>
          <a:prstGeom prst="rect">
            <a:avLst/>
          </a:prstGeom>
          <a:noFill/>
        </p:spPr>
        <p:txBody>
          <a:bodyPr wrap="square" rtlCol="0">
            <a:spAutoFit/>
          </a:bodyPr>
          <a:lstStyle/>
          <a:p>
            <a:pPr algn="ctr"/>
            <a:r>
              <a:rPr lang="en-US" sz="1200" b="1" dirty="0" smtClean="0">
                <a:latin typeface="Segoe UI Light"/>
                <a:cs typeface="Segoe UI Light"/>
              </a:rPr>
              <a:t>retains</a:t>
            </a:r>
          </a:p>
        </p:txBody>
      </p:sp>
      <p:cxnSp>
        <p:nvCxnSpPr>
          <p:cNvPr id="13" name="Straight Arrow Connector 12"/>
          <p:cNvCxnSpPr>
            <a:stCxn id="10" idx="0"/>
            <a:endCxn id="7" idx="2"/>
          </p:cNvCxnSpPr>
          <p:nvPr/>
        </p:nvCxnSpPr>
        <p:spPr>
          <a:xfrm flipV="1">
            <a:off x="5986461" y="2841742"/>
            <a:ext cx="1" cy="73954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986460" y="2980681"/>
            <a:ext cx="990600" cy="461665"/>
          </a:xfrm>
          <a:prstGeom prst="rect">
            <a:avLst/>
          </a:prstGeom>
          <a:noFill/>
        </p:spPr>
        <p:txBody>
          <a:bodyPr wrap="square" rtlCol="0">
            <a:spAutoFit/>
          </a:bodyPr>
          <a:lstStyle/>
          <a:p>
            <a:r>
              <a:rPr lang="en-US" sz="1200" b="1" dirty="0" smtClean="0">
                <a:latin typeface="Segoe UI Light"/>
                <a:cs typeface="Segoe UI Light"/>
              </a:rPr>
              <a:t>retains</a:t>
            </a:r>
          </a:p>
          <a:p>
            <a:r>
              <a:rPr lang="en-US" sz="1200" b="1" dirty="0" smtClean="0">
                <a:latin typeface="Segoe UI Light"/>
                <a:cs typeface="Segoe UI Light"/>
              </a:rPr>
              <a:t>(</a:t>
            </a:r>
            <a:r>
              <a:rPr lang="en-US" sz="1200" b="1" dirty="0" err="1" smtClean="0">
                <a:latin typeface="Segoe UI Light"/>
                <a:cs typeface="Segoe UI Light"/>
              </a:rPr>
              <a:t>superview</a:t>
            </a:r>
            <a:r>
              <a:rPr lang="en-US" sz="1200" b="1" dirty="0" smtClean="0">
                <a:latin typeface="Segoe UI Light"/>
                <a:cs typeface="Segoe UI Light"/>
              </a:rPr>
              <a:t>)</a:t>
            </a:r>
          </a:p>
        </p:txBody>
      </p:sp>
      <p:sp>
        <p:nvSpPr>
          <p:cNvPr id="16" name="Oval 15"/>
          <p:cNvSpPr/>
          <p:nvPr/>
        </p:nvSpPr>
        <p:spPr>
          <a:xfrm>
            <a:off x="2478881" y="2432169"/>
            <a:ext cx="228601"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17" name="Straight Arrow Connector 16"/>
          <p:cNvCxnSpPr>
            <a:stCxn id="16" idx="6"/>
            <a:endCxn id="5" idx="1"/>
          </p:cNvCxnSpPr>
          <p:nvPr/>
        </p:nvCxnSpPr>
        <p:spPr>
          <a:xfrm>
            <a:off x="2707482" y="2546469"/>
            <a:ext cx="683417" cy="0"/>
          </a:xfrm>
          <a:prstGeom prst="straightConnector1">
            <a:avLst/>
          </a:prstGeom>
          <a:ln w="28575" cmpd="sng">
            <a:solidFill>
              <a:schemeClr val="tx1"/>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28675" y="2392578"/>
            <a:ext cx="1764507" cy="307777"/>
          </a:xfrm>
          <a:prstGeom prst="rect">
            <a:avLst/>
          </a:prstGeom>
          <a:noFill/>
        </p:spPr>
        <p:txBody>
          <a:bodyPr wrap="square" rtlCol="0">
            <a:spAutoFit/>
          </a:bodyPr>
          <a:lstStyle/>
          <a:p>
            <a:pPr algn="ctr"/>
            <a:r>
              <a:rPr lang="en-US" sz="1400" b="1" dirty="0" smtClean="0">
                <a:latin typeface="Segoe UI Light"/>
                <a:cs typeface="Segoe UI Light"/>
              </a:rPr>
              <a:t>GC Handle (root</a:t>
            </a:r>
            <a:r>
              <a:rPr lang="en-US" sz="1400" b="1" dirty="0">
                <a:latin typeface="Segoe UI Light"/>
                <a:cs typeface="Segoe UI Light"/>
              </a:rPr>
              <a:t>)</a:t>
            </a:r>
            <a:endParaRPr lang="en-US" sz="1400" b="1" dirty="0" smtClean="0">
              <a:latin typeface="Segoe UI Light"/>
              <a:cs typeface="Segoe UI Light"/>
            </a:endParaRPr>
          </a:p>
        </p:txBody>
      </p:sp>
      <p:sp>
        <p:nvSpPr>
          <p:cNvPr id="25" name="Oval 24"/>
          <p:cNvSpPr/>
          <p:nvPr/>
        </p:nvSpPr>
        <p:spPr>
          <a:xfrm>
            <a:off x="2478881" y="3774000"/>
            <a:ext cx="228601" cy="22860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26" name="Straight Arrow Connector 25"/>
          <p:cNvCxnSpPr>
            <a:stCxn id="25" idx="6"/>
          </p:cNvCxnSpPr>
          <p:nvPr/>
        </p:nvCxnSpPr>
        <p:spPr>
          <a:xfrm>
            <a:off x="2707482" y="3888301"/>
            <a:ext cx="683417" cy="3"/>
          </a:xfrm>
          <a:prstGeom prst="straightConnector1">
            <a:avLst/>
          </a:prstGeom>
          <a:ln w="28575" cmpd="sng">
            <a:solidFill>
              <a:schemeClr val="tx1"/>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28675" y="3734413"/>
            <a:ext cx="1764507" cy="307777"/>
          </a:xfrm>
          <a:prstGeom prst="rect">
            <a:avLst/>
          </a:prstGeom>
          <a:noFill/>
        </p:spPr>
        <p:txBody>
          <a:bodyPr wrap="square" rtlCol="0">
            <a:spAutoFit/>
          </a:bodyPr>
          <a:lstStyle/>
          <a:p>
            <a:pPr algn="ctr"/>
            <a:r>
              <a:rPr lang="en-US" sz="1400" b="1">
                <a:latin typeface="Segoe UI Light"/>
                <a:cs typeface="Segoe UI Light"/>
              </a:rPr>
              <a:t>GC Handle (root)</a:t>
            </a:r>
            <a:endParaRPr lang="en-US" sz="1400" b="1" dirty="0">
              <a:latin typeface="Segoe UI Light"/>
              <a:cs typeface="Segoe UI Light"/>
            </a:endParaRPr>
          </a:p>
        </p:txBody>
      </p:sp>
      <p:grpSp>
        <p:nvGrpSpPr>
          <p:cNvPr id="4" name="Group 3"/>
          <p:cNvGrpSpPr/>
          <p:nvPr/>
        </p:nvGrpSpPr>
        <p:grpSpPr>
          <a:xfrm>
            <a:off x="6381950" y="2103110"/>
            <a:ext cx="604254" cy="369332"/>
            <a:chOff x="6381950" y="2103110"/>
            <a:chExt cx="604254" cy="369332"/>
          </a:xfrm>
        </p:grpSpPr>
        <p:sp>
          <p:nvSpPr>
            <p:cNvPr id="20" name="Oval 19"/>
            <p:cNvSpPr/>
            <p:nvPr/>
          </p:nvSpPr>
          <p:spPr>
            <a:xfrm>
              <a:off x="6502327" y="2106297"/>
              <a:ext cx="365760" cy="365760"/>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21" name="TextBox 20"/>
            <p:cNvSpPr txBox="1"/>
            <p:nvPr/>
          </p:nvSpPr>
          <p:spPr>
            <a:xfrm>
              <a:off x="6381950" y="2103110"/>
              <a:ext cx="604254"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2</a:t>
              </a:r>
            </a:p>
          </p:txBody>
        </p:sp>
      </p:grpSp>
      <p:grpSp>
        <p:nvGrpSpPr>
          <p:cNvPr id="24" name="Group 23"/>
          <p:cNvGrpSpPr/>
          <p:nvPr/>
        </p:nvGrpSpPr>
        <p:grpSpPr>
          <a:xfrm>
            <a:off x="6263833" y="3453124"/>
            <a:ext cx="604254" cy="369332"/>
            <a:chOff x="6381950" y="2103110"/>
            <a:chExt cx="604254" cy="369332"/>
          </a:xfrm>
        </p:grpSpPr>
        <p:sp>
          <p:nvSpPr>
            <p:cNvPr id="28" name="Oval 27"/>
            <p:cNvSpPr/>
            <p:nvPr/>
          </p:nvSpPr>
          <p:spPr>
            <a:xfrm>
              <a:off x="6502327" y="2106297"/>
              <a:ext cx="365760" cy="365760"/>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29" name="TextBox 28"/>
            <p:cNvSpPr txBox="1"/>
            <p:nvPr/>
          </p:nvSpPr>
          <p:spPr>
            <a:xfrm>
              <a:off x="6381950" y="2103110"/>
              <a:ext cx="604254" cy="369332"/>
            </a:xfrm>
            <a:prstGeom prst="rect">
              <a:avLst/>
            </a:prstGeom>
            <a:noFill/>
          </p:spPr>
          <p:txBody>
            <a:bodyPr wrap="square" rtlCol="0">
              <a:spAutoFit/>
            </a:bodyPr>
            <a:lstStyle/>
            <a:p>
              <a:pPr algn="ctr"/>
              <a:r>
                <a:rPr lang="en-US" b="1" smtClean="0">
                  <a:solidFill>
                    <a:schemeClr val="bg1"/>
                  </a:solidFill>
                  <a:latin typeface="Segoe UI Light"/>
                  <a:cs typeface="Segoe UI Light"/>
                </a:rPr>
                <a:t>2</a:t>
              </a:r>
              <a:endParaRPr lang="en-US" b="1" dirty="0" smtClean="0">
                <a:solidFill>
                  <a:schemeClr val="bg1"/>
                </a:solidFill>
                <a:latin typeface="Segoe UI Light"/>
                <a:cs typeface="Segoe UI Light"/>
              </a:endParaRPr>
            </a:p>
          </p:txBody>
        </p:sp>
      </p:grpSp>
    </p:spTree>
    <p:extLst>
      <p:ext uri="{BB962C8B-B14F-4D97-AF65-F5344CB8AC3E}">
        <p14:creationId xmlns:p14="http://schemas.microsoft.com/office/powerpoint/2010/main" val="12866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buClr>
                <a:schemeClr val="tx2"/>
              </a:buClr>
            </a:pPr>
            <a:r>
              <a:rPr lang="en-US" dirty="0" smtClean="0">
                <a:solidFill>
                  <a:schemeClr val="tx1"/>
                </a:solidFill>
              </a:rPr>
              <a:t>H</a:t>
            </a:r>
            <a:r>
              <a:rPr lang="en-US" dirty="0" smtClean="0"/>
              <a:t>olding a managed reference to a peer from a user peer creates a reference cycle that </a:t>
            </a:r>
            <a:r>
              <a:rPr lang="en-US" u="sng" dirty="0" smtClean="0"/>
              <a:t>cannot be broken</a:t>
            </a:r>
            <a:r>
              <a:rPr lang="en-US" dirty="0" smtClean="0"/>
              <a:t> automatically by GC</a:t>
            </a:r>
            <a:endParaRPr lang="en-US" dirty="0"/>
          </a:p>
        </p:txBody>
      </p:sp>
      <p:sp>
        <p:nvSpPr>
          <p:cNvPr id="3" name="Title 2"/>
          <p:cNvSpPr>
            <a:spLocks noGrp="1"/>
          </p:cNvSpPr>
          <p:nvPr>
            <p:ph type="title"/>
          </p:nvPr>
        </p:nvSpPr>
        <p:spPr/>
        <p:txBody>
          <a:bodyPr/>
          <a:lstStyle/>
          <a:p>
            <a:r>
              <a:rPr lang="en-US" dirty="0" smtClean="0"/>
              <a:t>User Peers + reference cycles</a:t>
            </a:r>
            <a:endParaRPr lang="en-US" dirty="0"/>
          </a:p>
        </p:txBody>
      </p:sp>
      <p:sp>
        <p:nvSpPr>
          <p:cNvPr id="4" name="Rectangle 3"/>
          <p:cNvSpPr/>
          <p:nvPr/>
        </p:nvSpPr>
        <p:spPr>
          <a:xfrm>
            <a:off x="457199" y="2067001"/>
            <a:ext cx="4514850" cy="2585323"/>
          </a:xfrm>
          <a:prstGeom prst="rect">
            <a:avLst/>
          </a:prstGeom>
          <a:ln>
            <a:solidFill>
              <a:schemeClr val="bg2"/>
            </a:solidFill>
          </a:ln>
        </p:spPr>
        <p:txBody>
          <a:bodyPr wrap="square">
            <a:spAutoFit/>
          </a:bodyPr>
          <a:lstStyle/>
          <a:p>
            <a:r>
              <a:rPr lang="de-DE" dirty="0" err="1" smtClean="0">
                <a:solidFill>
                  <a:srgbClr val="0000FF"/>
                </a:solidFill>
                <a:latin typeface="Consolas" charset="0"/>
                <a:ea typeface="Consolas" charset="0"/>
                <a:cs typeface="Consolas" charset="0"/>
              </a:rPr>
              <a:t>class</a:t>
            </a:r>
            <a:r>
              <a:rPr lang="de-DE" dirty="0">
                <a:solidFill>
                  <a:srgbClr val="000000"/>
                </a:solidFill>
                <a:latin typeface="Consolas" charset="0"/>
                <a:ea typeface="Consolas" charset="0"/>
                <a:cs typeface="Consolas" charset="0"/>
              </a:rPr>
              <a:t> </a:t>
            </a:r>
            <a:r>
              <a:rPr lang="de-DE" dirty="0" err="1" smtClean="0">
                <a:solidFill>
                  <a:srgbClr val="2B8FAF"/>
                </a:solidFill>
                <a:latin typeface="Consolas" charset="0"/>
                <a:ea typeface="Consolas" charset="0"/>
                <a:cs typeface="Consolas" charset="0"/>
              </a:rPr>
              <a:t>MyViewController</a:t>
            </a:r>
            <a:r>
              <a:rPr lang="de-DE" dirty="0" smtClean="0">
                <a:solidFill>
                  <a:srgbClr val="2B8FAF"/>
                </a:solidFill>
                <a:latin typeface="Consolas" charset="0"/>
                <a:ea typeface="Consolas" charset="0"/>
                <a:cs typeface="Consolas" charset="0"/>
              </a:rPr>
              <a:t> </a:t>
            </a:r>
            <a:r>
              <a:rPr lang="de-DE" dirty="0" smtClean="0">
                <a:latin typeface="Consolas" charset="0"/>
                <a:ea typeface="Consolas" charset="0"/>
                <a:cs typeface="Consolas" charset="0"/>
              </a:rPr>
              <a:t>{}</a:t>
            </a:r>
            <a:endParaRPr lang="de-DE" dirty="0">
              <a:latin typeface="Consolas" charset="0"/>
              <a:ea typeface="Consolas" charset="0"/>
              <a:cs typeface="Consolas" charset="0"/>
            </a:endParaRPr>
          </a:p>
          <a:p>
            <a:endParaRPr lang="de-DE" dirty="0" smtClean="0">
              <a:solidFill>
                <a:srgbClr val="0000FF"/>
              </a:solidFill>
              <a:latin typeface="Consolas" charset="0"/>
              <a:ea typeface="Consolas" charset="0"/>
              <a:cs typeface="Consolas" charset="0"/>
            </a:endParaRPr>
          </a:p>
          <a:p>
            <a:r>
              <a:rPr lang="de-DE" dirty="0" err="1" smtClean="0">
                <a:solidFill>
                  <a:srgbClr val="0000FF"/>
                </a:solidFill>
                <a:latin typeface="Consolas" charset="0"/>
                <a:ea typeface="Consolas" charset="0"/>
                <a:cs typeface="Consolas" charset="0"/>
              </a:rPr>
              <a:t>class</a:t>
            </a:r>
            <a:r>
              <a:rPr lang="de-DE" dirty="0">
                <a:solidFill>
                  <a:srgbClr val="000000"/>
                </a:solidFill>
                <a:latin typeface="Consolas" charset="0"/>
                <a:ea typeface="Consolas" charset="0"/>
                <a:cs typeface="Consolas" charset="0"/>
              </a:rPr>
              <a:t> </a:t>
            </a:r>
            <a:r>
              <a:rPr lang="de-DE" dirty="0" err="1" smtClean="0">
                <a:solidFill>
                  <a:srgbClr val="2B8FAF"/>
                </a:solidFill>
                <a:latin typeface="Consolas" charset="0"/>
                <a:ea typeface="Consolas" charset="0"/>
                <a:cs typeface="Consolas" charset="0"/>
              </a:rPr>
              <a:t>FootNoteview</a:t>
            </a:r>
            <a:r>
              <a:rPr lang="de-DE" dirty="0">
                <a:solidFill>
                  <a:srgbClr val="000000"/>
                </a:solidFill>
                <a:latin typeface="Consolas" charset="0"/>
                <a:ea typeface="Consolas" charset="0"/>
                <a:cs typeface="Consolas" charset="0"/>
              </a:rPr>
              <a:t> : </a:t>
            </a:r>
            <a:r>
              <a:rPr lang="de-DE" dirty="0" err="1" smtClean="0">
                <a:solidFill>
                  <a:srgbClr val="2B8FAF"/>
                </a:solidFill>
                <a:latin typeface="Consolas" charset="0"/>
                <a:ea typeface="Consolas" charset="0"/>
                <a:cs typeface="Consolas" charset="0"/>
              </a:rPr>
              <a:t>UIView</a:t>
            </a:r>
            <a:r>
              <a:rPr lang="de-DE" dirty="0" smtClean="0">
                <a:solidFill>
                  <a:srgbClr val="2B8FAF"/>
                </a:solidFill>
                <a:latin typeface="Consolas" charset="0"/>
                <a:ea typeface="Consolas" charset="0"/>
                <a:cs typeface="Consolas" charset="0"/>
              </a:rPr>
              <a:t> </a:t>
            </a:r>
            <a:r>
              <a:rPr lang="de-DE" dirty="0" smtClean="0">
                <a:solidFill>
                  <a:srgbClr val="000000"/>
                </a:solidFill>
                <a:latin typeface="Consolas" charset="0"/>
                <a:ea typeface="Consolas" charset="0"/>
                <a:cs typeface="Consolas" charset="0"/>
              </a:rPr>
              <a:t>{</a:t>
            </a:r>
            <a:r>
              <a:rPr lang="de-DE" dirty="0">
                <a:solidFill>
                  <a:srgbClr val="000000"/>
                </a:solidFill>
                <a:latin typeface="Consolas" charset="0"/>
                <a:ea typeface="Consolas" charset="0"/>
                <a:cs typeface="Consolas" charset="0"/>
              </a:rPr>
              <a:t/>
            </a:r>
            <a:br>
              <a:rPr lang="de-DE" dirty="0">
                <a:solidFill>
                  <a:srgbClr val="000000"/>
                </a:solidFill>
                <a:latin typeface="Consolas" charset="0"/>
                <a:ea typeface="Consolas" charset="0"/>
                <a:cs typeface="Consolas" charset="0"/>
              </a:rPr>
            </a:br>
            <a:r>
              <a:rPr lang="de-DE" dirty="0" smtClean="0">
                <a:solidFill>
                  <a:srgbClr val="000000"/>
                </a:solidFill>
                <a:latin typeface="Consolas" charset="0"/>
                <a:ea typeface="Consolas" charset="0"/>
                <a:cs typeface="Consolas" charset="0"/>
              </a:rPr>
              <a:t>   </a:t>
            </a:r>
            <a:r>
              <a:rPr lang="de-DE" dirty="0" err="1" smtClean="0">
                <a:solidFill>
                  <a:srgbClr val="0000FF"/>
                </a:solidFill>
                <a:latin typeface="Consolas" charset="0"/>
                <a:ea typeface="Consolas" charset="0"/>
                <a:cs typeface="Consolas" charset="0"/>
              </a:rPr>
              <a:t>public</a:t>
            </a:r>
            <a:r>
              <a:rPr lang="de-DE" dirty="0">
                <a:solidFill>
                  <a:srgbClr val="000000"/>
                </a:solidFill>
                <a:latin typeface="Consolas" charset="0"/>
                <a:ea typeface="Consolas" charset="0"/>
                <a:cs typeface="Consolas" charset="0"/>
              </a:rPr>
              <a:t> </a:t>
            </a:r>
            <a:r>
              <a:rPr lang="de-DE" dirty="0" err="1" smtClean="0">
                <a:solidFill>
                  <a:srgbClr val="2B8FAF"/>
                </a:solidFill>
                <a:latin typeface="Consolas" charset="0"/>
                <a:ea typeface="Consolas" charset="0"/>
                <a:cs typeface="Consolas" charset="0"/>
              </a:rPr>
              <a:t>MyViewController</a:t>
            </a:r>
            <a:r>
              <a:rPr lang="de-DE" dirty="0" smtClean="0">
                <a:solidFill>
                  <a:srgbClr val="2B8FAF"/>
                </a:solidFill>
                <a:latin typeface="Consolas" charset="0"/>
                <a:ea typeface="Consolas" charset="0"/>
                <a:cs typeface="Consolas" charset="0"/>
              </a:rPr>
              <a:t> </a:t>
            </a:r>
            <a:r>
              <a:rPr lang="de-DE" dirty="0" smtClean="0">
                <a:solidFill>
                  <a:srgbClr val="000000"/>
                </a:solidFill>
                <a:latin typeface="Consolas" charset="0"/>
                <a:ea typeface="Consolas" charset="0"/>
                <a:cs typeface="Consolas" charset="0"/>
              </a:rPr>
              <a:t>Parent;</a:t>
            </a:r>
            <a:endParaRPr lang="de-DE" dirty="0">
              <a:latin typeface="Consolas" charset="0"/>
              <a:ea typeface="Consolas" charset="0"/>
              <a:cs typeface="Consolas" charset="0"/>
            </a:endParaRPr>
          </a:p>
          <a:p>
            <a:r>
              <a:rPr lang="de-DE" dirty="0">
                <a:latin typeface="Consolas" charset="0"/>
                <a:ea typeface="Consolas" charset="0"/>
                <a:cs typeface="Consolas" charset="0"/>
              </a:rPr>
              <a:t>}</a:t>
            </a:r>
          </a:p>
          <a:p>
            <a:r>
              <a:rPr lang="de-DE" dirty="0" smtClean="0">
                <a:latin typeface="Consolas" charset="0"/>
                <a:ea typeface="Consolas" charset="0"/>
                <a:cs typeface="Consolas" charset="0"/>
              </a:rPr>
              <a:t>...</a:t>
            </a:r>
            <a:endParaRPr lang="de-DE" dirty="0">
              <a:latin typeface="Consolas" charset="0"/>
              <a:ea typeface="Consolas" charset="0"/>
              <a:cs typeface="Consolas" charset="0"/>
            </a:endParaRPr>
          </a:p>
          <a:p>
            <a:r>
              <a:rPr lang="en-US" dirty="0" err="1" smtClean="0">
                <a:solidFill>
                  <a:srgbClr val="000000"/>
                </a:solidFill>
                <a:latin typeface="Consolas" charset="0"/>
              </a:rPr>
              <a:t>myVC</a:t>
            </a:r>
            <a:r>
              <a:rPr lang="pl-PL" dirty="0" smtClean="0">
                <a:solidFill>
                  <a:srgbClr val="000000"/>
                </a:solidFill>
                <a:latin typeface="Consolas" charset="0"/>
              </a:rPr>
              <a:t>.</a:t>
            </a:r>
            <a:r>
              <a:rPr lang="pl-PL" dirty="0" err="1" smtClean="0">
                <a:solidFill>
                  <a:srgbClr val="000000"/>
                </a:solidFill>
                <a:latin typeface="Consolas" charset="0"/>
              </a:rPr>
              <a:t>Add</a:t>
            </a:r>
            <a:r>
              <a:rPr lang="pl-PL" dirty="0" smtClean="0">
                <a:solidFill>
                  <a:srgbClr val="000000"/>
                </a:solidFill>
                <a:latin typeface="Consolas" charset="0"/>
              </a:rPr>
              <a:t>(</a:t>
            </a:r>
            <a:r>
              <a:rPr lang="pl-PL" dirty="0" err="1" smtClean="0">
                <a:solidFill>
                  <a:srgbClr val="0000FF"/>
                </a:solidFill>
                <a:latin typeface="Consolas" charset="0"/>
              </a:rPr>
              <a:t>new</a:t>
            </a:r>
            <a:r>
              <a:rPr lang="pl-PL" dirty="0">
                <a:solidFill>
                  <a:srgbClr val="000000"/>
                </a:solidFill>
                <a:latin typeface="Consolas" charset="0"/>
              </a:rPr>
              <a:t> </a:t>
            </a:r>
            <a:r>
              <a:rPr lang="pl-PL" dirty="0" err="1" smtClean="0">
                <a:solidFill>
                  <a:srgbClr val="2B8FAF"/>
                </a:solidFill>
                <a:latin typeface="Consolas" charset="0"/>
              </a:rPr>
              <a:t>FootnoteView</a:t>
            </a:r>
            <a:r>
              <a:rPr lang="pl-PL" dirty="0">
                <a:solidFill>
                  <a:srgbClr val="000000"/>
                </a:solidFill>
                <a:latin typeface="Consolas" charset="0"/>
              </a:rPr>
              <a:t> </a:t>
            </a:r>
            <a:r>
              <a:rPr lang="pl-PL" dirty="0" smtClean="0">
                <a:solidFill>
                  <a:srgbClr val="000000"/>
                </a:solidFill>
                <a:latin typeface="Consolas" charset="0"/>
              </a:rPr>
              <a:t>{</a:t>
            </a:r>
            <a:r>
              <a:rPr lang="pl-PL" dirty="0">
                <a:solidFill>
                  <a:srgbClr val="000000"/>
                </a:solidFill>
                <a:latin typeface="Consolas" charset="0"/>
              </a:rPr>
              <a:t/>
            </a:r>
            <a:br>
              <a:rPr lang="pl-PL" dirty="0">
                <a:solidFill>
                  <a:srgbClr val="000000"/>
                </a:solidFill>
                <a:latin typeface="Consolas" charset="0"/>
              </a:rPr>
            </a:br>
            <a:r>
              <a:rPr lang="pl-PL" dirty="0">
                <a:solidFill>
                  <a:srgbClr val="000000"/>
                </a:solidFill>
                <a:latin typeface="Consolas" charset="0"/>
              </a:rPr>
              <a:t>   </a:t>
            </a:r>
            <a:r>
              <a:rPr lang="pl-PL" dirty="0" err="1">
                <a:solidFill>
                  <a:srgbClr val="000000"/>
                </a:solidFill>
                <a:latin typeface="Consolas" charset="0"/>
              </a:rPr>
              <a:t>Parent</a:t>
            </a:r>
            <a:r>
              <a:rPr lang="pl-PL" dirty="0">
                <a:solidFill>
                  <a:srgbClr val="000000"/>
                </a:solidFill>
                <a:latin typeface="Consolas" charset="0"/>
              </a:rPr>
              <a:t> = </a:t>
            </a:r>
            <a:r>
              <a:rPr lang="pl-PL" dirty="0" err="1">
                <a:solidFill>
                  <a:srgbClr val="0000FF"/>
                </a:solidFill>
                <a:latin typeface="Consolas" charset="0"/>
              </a:rPr>
              <a:t>this</a:t>
            </a:r>
            <a:r>
              <a:rPr lang="pl-PL" dirty="0">
                <a:solidFill>
                  <a:srgbClr val="000000"/>
                </a:solidFill>
                <a:latin typeface="Consolas" charset="0"/>
              </a:rPr>
              <a:t/>
            </a:r>
            <a:br>
              <a:rPr lang="pl-PL" dirty="0">
                <a:solidFill>
                  <a:srgbClr val="000000"/>
                </a:solidFill>
                <a:latin typeface="Consolas" charset="0"/>
              </a:rPr>
            </a:br>
            <a:r>
              <a:rPr lang="pl-PL" dirty="0" smtClean="0">
                <a:solidFill>
                  <a:srgbClr val="000000"/>
                </a:solidFill>
                <a:latin typeface="Consolas" charset="0"/>
              </a:rPr>
              <a:t>});</a:t>
            </a:r>
            <a:r>
              <a:rPr lang="pl-PL" dirty="0" smtClean="0">
                <a:latin typeface="Consolas" charset="0"/>
                <a:ea typeface="Consolas" charset="0"/>
                <a:cs typeface="Consolas" charset="0"/>
              </a:rPr>
              <a:t> </a:t>
            </a:r>
            <a:endParaRPr lang="de-DE" dirty="0">
              <a:latin typeface="Consolas" charset="0"/>
              <a:ea typeface="Consolas" charset="0"/>
              <a:cs typeface="Consolas" charset="0"/>
            </a:endParaRPr>
          </a:p>
        </p:txBody>
      </p:sp>
      <p:grpSp>
        <p:nvGrpSpPr>
          <p:cNvPr id="6" name="Group 5"/>
          <p:cNvGrpSpPr/>
          <p:nvPr/>
        </p:nvGrpSpPr>
        <p:grpSpPr>
          <a:xfrm>
            <a:off x="5058155" y="2054997"/>
            <a:ext cx="3824286" cy="2701945"/>
            <a:chOff x="5058155" y="2054997"/>
            <a:chExt cx="3824286" cy="2701945"/>
          </a:xfrm>
        </p:grpSpPr>
        <p:grpSp>
          <p:nvGrpSpPr>
            <p:cNvPr id="5" name="Group 4"/>
            <p:cNvGrpSpPr/>
            <p:nvPr/>
          </p:nvGrpSpPr>
          <p:grpSpPr>
            <a:xfrm>
              <a:off x="5058155" y="2238534"/>
              <a:ext cx="3824286" cy="2518408"/>
              <a:chOff x="5067299" y="2441693"/>
              <a:chExt cx="3824286" cy="2518408"/>
            </a:xfrm>
          </p:grpSpPr>
          <p:sp>
            <p:nvSpPr>
              <p:cNvPr id="23" name="Rectangle 22"/>
              <p:cNvSpPr/>
              <p:nvPr/>
            </p:nvSpPr>
            <p:spPr>
              <a:xfrm>
                <a:off x="5305424" y="2441694"/>
                <a:ext cx="1247775" cy="59054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Consolas" charset="0"/>
                    <a:ea typeface="Consolas" charset="0"/>
                    <a:cs typeface="Consolas" charset="0"/>
                  </a:rPr>
                  <a:t>MyView</a:t>
                </a:r>
                <a:r>
                  <a:rPr lang="en-US" sz="1400" dirty="0" smtClean="0">
                    <a:latin typeface="Consolas" charset="0"/>
                    <a:ea typeface="Consolas" charset="0"/>
                    <a:cs typeface="Consolas" charset="0"/>
                  </a:rPr>
                  <a:t/>
                </a:r>
                <a:br>
                  <a:rPr lang="en-US" sz="1400" dirty="0" smtClean="0">
                    <a:latin typeface="Consolas" charset="0"/>
                    <a:ea typeface="Consolas" charset="0"/>
                    <a:cs typeface="Consolas" charset="0"/>
                  </a:rPr>
                </a:br>
                <a:r>
                  <a:rPr lang="en-US" sz="1400" dirty="0" smtClean="0">
                    <a:latin typeface="Consolas" charset="0"/>
                    <a:ea typeface="Consolas" charset="0"/>
                    <a:cs typeface="Consolas" charset="0"/>
                  </a:rPr>
                  <a:t>Controller</a:t>
                </a:r>
                <a:endParaRPr lang="en-US" sz="1400" dirty="0">
                  <a:latin typeface="Consolas" charset="0"/>
                  <a:ea typeface="Consolas" charset="0"/>
                  <a:cs typeface="Consolas" charset="0"/>
                </a:endParaRPr>
              </a:p>
            </p:txBody>
          </p:sp>
          <p:sp>
            <p:nvSpPr>
              <p:cNvPr id="24" name="Rectangle 23"/>
              <p:cNvSpPr/>
              <p:nvPr/>
            </p:nvSpPr>
            <p:spPr>
              <a:xfrm>
                <a:off x="5305425" y="3771785"/>
                <a:ext cx="1247775" cy="59054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charset="0"/>
                    <a:ea typeface="Consolas" charset="0"/>
                    <a:cs typeface="Consolas" charset="0"/>
                  </a:rPr>
                  <a:t>Footnote</a:t>
                </a:r>
              </a:p>
              <a:p>
                <a:pPr algn="ctr"/>
                <a:r>
                  <a:rPr lang="en-US" sz="1400" dirty="0" smtClean="0">
                    <a:latin typeface="Consolas" charset="0"/>
                    <a:ea typeface="Consolas" charset="0"/>
                    <a:cs typeface="Consolas" charset="0"/>
                  </a:rPr>
                  <a:t>View</a:t>
                </a:r>
                <a:endParaRPr lang="en-US" sz="1400" dirty="0">
                  <a:latin typeface="Consolas" charset="0"/>
                  <a:ea typeface="Consolas" charset="0"/>
                  <a:cs typeface="Consolas" charset="0"/>
                </a:endParaRPr>
              </a:p>
            </p:txBody>
          </p:sp>
          <p:sp>
            <p:nvSpPr>
              <p:cNvPr id="25" name="Rectangle 24"/>
              <p:cNvSpPr/>
              <p:nvPr/>
            </p:nvSpPr>
            <p:spPr>
              <a:xfrm>
                <a:off x="7277099" y="2441693"/>
                <a:ext cx="1247775" cy="5905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onsolas" charset="0"/>
                    <a:ea typeface="Consolas" charset="0"/>
                    <a:cs typeface="Consolas" charset="0"/>
                  </a:rPr>
                  <a:t>[</a:t>
                </a:r>
                <a:r>
                  <a:rPr lang="en-US" sz="1200" dirty="0" err="1">
                    <a:latin typeface="Consolas" charset="0"/>
                    <a:ea typeface="Consolas" charset="0"/>
                    <a:cs typeface="Consolas" charset="0"/>
                  </a:rPr>
                  <a:t>UIView</a:t>
                </a:r>
                <a:r>
                  <a:rPr lang="en-US" sz="1200" dirty="0">
                    <a:latin typeface="Consolas" charset="0"/>
                    <a:ea typeface="Consolas" charset="0"/>
                    <a:cs typeface="Consolas" charset="0"/>
                  </a:rPr>
                  <a:t/>
                </a:r>
                <a:br>
                  <a:rPr lang="en-US" sz="1200" dirty="0">
                    <a:latin typeface="Consolas" charset="0"/>
                    <a:ea typeface="Consolas" charset="0"/>
                    <a:cs typeface="Consolas" charset="0"/>
                  </a:rPr>
                </a:br>
                <a:r>
                  <a:rPr lang="en-US" sz="1200" dirty="0">
                    <a:latin typeface="Consolas" charset="0"/>
                    <a:ea typeface="Consolas" charset="0"/>
                    <a:cs typeface="Consolas" charset="0"/>
                  </a:rPr>
                  <a:t>Controller]</a:t>
                </a:r>
              </a:p>
            </p:txBody>
          </p:sp>
          <p:cxnSp>
            <p:nvCxnSpPr>
              <p:cNvPr id="27" name="Straight Arrow Connector 26"/>
              <p:cNvCxnSpPr>
                <a:stCxn id="23" idx="3"/>
                <a:endCxn id="25" idx="1"/>
              </p:cNvCxnSpPr>
              <p:nvPr/>
            </p:nvCxnSpPr>
            <p:spPr>
              <a:xfrm flipV="1">
                <a:off x="6553199" y="2736968"/>
                <a:ext cx="723900" cy="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424611" y="2460357"/>
                <a:ext cx="981076" cy="276999"/>
              </a:xfrm>
              <a:prstGeom prst="rect">
                <a:avLst/>
              </a:prstGeom>
              <a:noFill/>
            </p:spPr>
            <p:txBody>
              <a:bodyPr wrap="square" rtlCol="0">
                <a:spAutoFit/>
              </a:bodyPr>
              <a:lstStyle/>
              <a:p>
                <a:pPr algn="ctr"/>
                <a:r>
                  <a:rPr lang="en-US" sz="1200" b="1" dirty="0" smtClean="0">
                    <a:latin typeface="Segoe UI Light"/>
                    <a:cs typeface="Segoe UI Light"/>
                  </a:rPr>
                  <a:t>retains</a:t>
                </a:r>
              </a:p>
            </p:txBody>
          </p:sp>
          <p:sp>
            <p:nvSpPr>
              <p:cNvPr id="29" name="Rectangle 28"/>
              <p:cNvSpPr/>
              <p:nvPr/>
            </p:nvSpPr>
            <p:spPr>
              <a:xfrm>
                <a:off x="7277098" y="3771785"/>
                <a:ext cx="1247775" cy="5905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nsolas" charset="0"/>
                    <a:ea typeface="Consolas" charset="0"/>
                    <a:cs typeface="Consolas" charset="0"/>
                  </a:rPr>
                  <a:t>[</a:t>
                </a:r>
                <a:r>
                  <a:rPr lang="en-US" sz="1400" dirty="0" err="1" smtClean="0">
                    <a:latin typeface="Consolas" charset="0"/>
                    <a:ea typeface="Consolas" charset="0"/>
                    <a:cs typeface="Consolas" charset="0"/>
                  </a:rPr>
                  <a:t>UIView</a:t>
                </a:r>
                <a:r>
                  <a:rPr lang="en-US" sz="1400" dirty="0" smtClean="0">
                    <a:latin typeface="Consolas" charset="0"/>
                    <a:ea typeface="Consolas" charset="0"/>
                    <a:cs typeface="Consolas" charset="0"/>
                  </a:rPr>
                  <a:t>]</a:t>
                </a:r>
                <a:endParaRPr lang="en-US" sz="1400" dirty="0">
                  <a:latin typeface="Consolas" charset="0"/>
                  <a:ea typeface="Consolas" charset="0"/>
                  <a:cs typeface="Consolas" charset="0"/>
                </a:endParaRPr>
              </a:p>
            </p:txBody>
          </p:sp>
          <p:cxnSp>
            <p:nvCxnSpPr>
              <p:cNvPr id="30" name="Straight Arrow Connector 29"/>
              <p:cNvCxnSpPr>
                <a:endCxn id="29" idx="1"/>
              </p:cNvCxnSpPr>
              <p:nvPr/>
            </p:nvCxnSpPr>
            <p:spPr>
              <a:xfrm>
                <a:off x="6553199" y="4066671"/>
                <a:ext cx="723899" cy="389"/>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424611" y="3789672"/>
                <a:ext cx="981076" cy="276999"/>
              </a:xfrm>
              <a:prstGeom prst="rect">
                <a:avLst/>
              </a:prstGeom>
              <a:noFill/>
            </p:spPr>
            <p:txBody>
              <a:bodyPr wrap="square" rtlCol="0">
                <a:spAutoFit/>
              </a:bodyPr>
              <a:lstStyle/>
              <a:p>
                <a:pPr algn="ctr"/>
                <a:r>
                  <a:rPr lang="en-US" sz="1200" b="1" smtClean="0">
                    <a:latin typeface="Segoe UI Light"/>
                    <a:cs typeface="Segoe UI Light"/>
                  </a:rPr>
                  <a:t>retains</a:t>
                </a:r>
                <a:endParaRPr lang="en-US" sz="1200" b="1" dirty="0" smtClean="0">
                  <a:latin typeface="Segoe UI Light"/>
                  <a:cs typeface="Segoe UI Light"/>
                </a:endParaRPr>
              </a:p>
            </p:txBody>
          </p:sp>
          <p:cxnSp>
            <p:nvCxnSpPr>
              <p:cNvPr id="34" name="Straight Arrow Connector 33"/>
              <p:cNvCxnSpPr>
                <a:stCxn id="25" idx="2"/>
                <a:endCxn id="29" idx="0"/>
              </p:cNvCxnSpPr>
              <p:nvPr/>
            </p:nvCxnSpPr>
            <p:spPr>
              <a:xfrm flipH="1">
                <a:off x="7900986" y="3032242"/>
                <a:ext cx="1" cy="73954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7900985" y="3171181"/>
                <a:ext cx="990600" cy="461665"/>
              </a:xfrm>
              <a:prstGeom prst="rect">
                <a:avLst/>
              </a:prstGeom>
              <a:noFill/>
            </p:spPr>
            <p:txBody>
              <a:bodyPr wrap="square" rtlCol="0">
                <a:spAutoFit/>
              </a:bodyPr>
              <a:lstStyle/>
              <a:p>
                <a:r>
                  <a:rPr lang="en-US" sz="1200" b="1" dirty="0" smtClean="0">
                    <a:latin typeface="Segoe UI Light"/>
                    <a:cs typeface="Segoe UI Light"/>
                  </a:rPr>
                  <a:t>retains</a:t>
                </a:r>
              </a:p>
              <a:p>
                <a:r>
                  <a:rPr lang="en-US" sz="1200" b="1" dirty="0" smtClean="0">
                    <a:latin typeface="Segoe UI Light"/>
                    <a:cs typeface="Segoe UI Light"/>
                  </a:rPr>
                  <a:t>(</a:t>
                </a:r>
                <a:r>
                  <a:rPr lang="en-US" sz="1200" b="1" dirty="0" err="1" smtClean="0">
                    <a:latin typeface="Segoe UI Light"/>
                    <a:cs typeface="Segoe UI Light"/>
                  </a:rPr>
                  <a:t>superview</a:t>
                </a:r>
                <a:r>
                  <a:rPr lang="en-US" sz="1200" b="1" dirty="0" smtClean="0">
                    <a:latin typeface="Segoe UI Light"/>
                    <a:cs typeface="Segoe UI Light"/>
                  </a:rPr>
                  <a:t>)</a:t>
                </a:r>
              </a:p>
            </p:txBody>
          </p:sp>
          <p:cxnSp>
            <p:nvCxnSpPr>
              <p:cNvPr id="38" name="Straight Arrow Connector 37"/>
              <p:cNvCxnSpPr>
                <a:stCxn id="24" idx="0"/>
                <a:endCxn id="23" idx="2"/>
              </p:cNvCxnSpPr>
              <p:nvPr/>
            </p:nvCxnSpPr>
            <p:spPr>
              <a:xfrm flipH="1" flipV="1">
                <a:off x="5929312" y="3032243"/>
                <a:ext cx="1" cy="73954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067299" y="3171181"/>
                <a:ext cx="847725" cy="461665"/>
              </a:xfrm>
              <a:prstGeom prst="rect">
                <a:avLst/>
              </a:prstGeom>
              <a:noFill/>
            </p:spPr>
            <p:txBody>
              <a:bodyPr wrap="square" rtlCol="0">
                <a:spAutoFit/>
              </a:bodyPr>
              <a:lstStyle/>
              <a:p>
                <a:pPr algn="r"/>
                <a:r>
                  <a:rPr lang="en-US" sz="1200" dirty="0" smtClean="0">
                    <a:latin typeface="Consolas" charset="0"/>
                    <a:ea typeface="Consolas" charset="0"/>
                    <a:cs typeface="Consolas" charset="0"/>
                  </a:rPr>
                  <a:t>Parent</a:t>
                </a:r>
                <a:br>
                  <a:rPr lang="en-US" sz="1200" dirty="0" smtClean="0">
                    <a:latin typeface="Consolas" charset="0"/>
                    <a:ea typeface="Consolas" charset="0"/>
                    <a:cs typeface="Consolas" charset="0"/>
                  </a:rPr>
                </a:br>
                <a:r>
                  <a:rPr lang="en-US" sz="1200" b="1" dirty="0" smtClean="0">
                    <a:latin typeface="Segoe UI Light"/>
                    <a:cs typeface="Segoe UI Light"/>
                  </a:rPr>
                  <a:t>property</a:t>
                </a:r>
              </a:p>
            </p:txBody>
          </p:sp>
          <p:sp>
            <p:nvSpPr>
              <p:cNvPr id="43" name="Oval 42"/>
              <p:cNvSpPr/>
              <p:nvPr/>
            </p:nvSpPr>
            <p:spPr>
              <a:xfrm>
                <a:off x="5815010" y="4691913"/>
                <a:ext cx="228601" cy="22860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44" name="Straight Arrow Connector 43"/>
              <p:cNvCxnSpPr>
                <a:stCxn id="43" idx="0"/>
                <a:endCxn id="24" idx="2"/>
              </p:cNvCxnSpPr>
              <p:nvPr/>
            </p:nvCxnSpPr>
            <p:spPr>
              <a:xfrm flipV="1">
                <a:off x="5929311" y="4362334"/>
                <a:ext cx="2" cy="329579"/>
              </a:xfrm>
              <a:prstGeom prst="straightConnector1">
                <a:avLst/>
              </a:prstGeom>
              <a:ln w="28575" cmpd="sng">
                <a:solidFill>
                  <a:schemeClr val="tx1"/>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962647" y="4652324"/>
                <a:ext cx="1724028" cy="307777"/>
              </a:xfrm>
              <a:prstGeom prst="rect">
                <a:avLst/>
              </a:prstGeom>
              <a:noFill/>
            </p:spPr>
            <p:txBody>
              <a:bodyPr wrap="square" rtlCol="0">
                <a:spAutoFit/>
              </a:bodyPr>
              <a:lstStyle/>
              <a:p>
                <a:pPr algn="ctr"/>
                <a:r>
                  <a:rPr lang="en-US" sz="1400" b="1" smtClean="0">
                    <a:latin typeface="Segoe UI Light"/>
                    <a:cs typeface="Segoe UI Light"/>
                  </a:rPr>
                  <a:t>GC Handle (root</a:t>
                </a:r>
                <a:r>
                  <a:rPr lang="en-US" sz="1400" b="1" dirty="0" smtClean="0">
                    <a:latin typeface="Segoe UI Light"/>
                    <a:cs typeface="Segoe UI Light"/>
                  </a:rPr>
                  <a:t>)</a:t>
                </a:r>
              </a:p>
            </p:txBody>
          </p:sp>
        </p:grpSp>
        <p:grpSp>
          <p:nvGrpSpPr>
            <p:cNvPr id="32" name="Group 31"/>
            <p:cNvGrpSpPr/>
            <p:nvPr/>
          </p:nvGrpSpPr>
          <p:grpSpPr>
            <a:xfrm>
              <a:off x="8213602" y="3920165"/>
              <a:ext cx="604254" cy="369332"/>
              <a:chOff x="6381950" y="2103110"/>
              <a:chExt cx="604254" cy="369332"/>
            </a:xfrm>
          </p:grpSpPr>
          <p:sp>
            <p:nvSpPr>
              <p:cNvPr id="33" name="Oval 32"/>
              <p:cNvSpPr/>
              <p:nvPr/>
            </p:nvSpPr>
            <p:spPr>
              <a:xfrm>
                <a:off x="6502327" y="2106297"/>
                <a:ext cx="365760" cy="365760"/>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35" name="TextBox 34"/>
              <p:cNvSpPr txBox="1"/>
              <p:nvPr/>
            </p:nvSpPr>
            <p:spPr>
              <a:xfrm>
                <a:off x="6381950" y="2103110"/>
                <a:ext cx="604254"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2</a:t>
                </a:r>
              </a:p>
            </p:txBody>
          </p:sp>
        </p:grpSp>
        <p:grpSp>
          <p:nvGrpSpPr>
            <p:cNvPr id="36" name="Group 35"/>
            <p:cNvGrpSpPr/>
            <p:nvPr/>
          </p:nvGrpSpPr>
          <p:grpSpPr>
            <a:xfrm>
              <a:off x="8213602" y="2054997"/>
              <a:ext cx="604254" cy="369332"/>
              <a:chOff x="6381950" y="2103110"/>
              <a:chExt cx="604254" cy="369332"/>
            </a:xfrm>
          </p:grpSpPr>
          <p:sp>
            <p:nvSpPr>
              <p:cNvPr id="39" name="Oval 38"/>
              <p:cNvSpPr/>
              <p:nvPr/>
            </p:nvSpPr>
            <p:spPr>
              <a:xfrm>
                <a:off x="6502327" y="2106297"/>
                <a:ext cx="365760" cy="365760"/>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40" name="TextBox 39"/>
              <p:cNvSpPr txBox="1"/>
              <p:nvPr/>
            </p:nvSpPr>
            <p:spPr>
              <a:xfrm>
                <a:off x="6381950" y="2103110"/>
                <a:ext cx="604254"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2</a:t>
                </a:r>
              </a:p>
            </p:txBody>
          </p:sp>
        </p:grpSp>
      </p:grpSp>
      <p:grpSp>
        <p:nvGrpSpPr>
          <p:cNvPr id="7" name="Group 6"/>
          <p:cNvGrpSpPr/>
          <p:nvPr/>
        </p:nvGrpSpPr>
        <p:grpSpPr>
          <a:xfrm>
            <a:off x="8198656" y="2051697"/>
            <a:ext cx="604254" cy="369332"/>
            <a:chOff x="8198656" y="2051697"/>
            <a:chExt cx="604254" cy="369332"/>
          </a:xfrm>
        </p:grpSpPr>
        <p:sp>
          <p:nvSpPr>
            <p:cNvPr id="41" name="Oval 40"/>
            <p:cNvSpPr/>
            <p:nvPr/>
          </p:nvSpPr>
          <p:spPr>
            <a:xfrm>
              <a:off x="8328275" y="2055269"/>
              <a:ext cx="365760" cy="365760"/>
            </a:xfrm>
            <a:prstGeom prst="ellipse">
              <a:avLst/>
            </a:prstGeom>
            <a:solidFill>
              <a:srgbClr val="C00000"/>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45" name="TextBox 44"/>
            <p:cNvSpPr txBox="1"/>
            <p:nvPr/>
          </p:nvSpPr>
          <p:spPr>
            <a:xfrm>
              <a:off x="8198656" y="2051697"/>
              <a:ext cx="604254"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1</a:t>
              </a:r>
            </a:p>
          </p:txBody>
        </p:sp>
      </p:grpSp>
    </p:spTree>
    <p:extLst>
      <p:ext uri="{BB962C8B-B14F-4D97-AF65-F5344CB8AC3E}">
        <p14:creationId xmlns:p14="http://schemas.microsoft.com/office/powerpoint/2010/main" val="6863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Must manually break the reference cycle on one side or the other</a:t>
            </a:r>
            <a:endParaRPr lang="en-US" dirty="0"/>
          </a:p>
        </p:txBody>
      </p:sp>
      <p:sp>
        <p:nvSpPr>
          <p:cNvPr id="3" name="Title 2"/>
          <p:cNvSpPr>
            <a:spLocks noGrp="1"/>
          </p:cNvSpPr>
          <p:nvPr>
            <p:ph type="title"/>
          </p:nvPr>
        </p:nvSpPr>
        <p:spPr/>
        <p:txBody>
          <a:bodyPr/>
          <a:lstStyle/>
          <a:p>
            <a:r>
              <a:rPr lang="en-US" dirty="0" smtClean="0"/>
              <a:t>User Peers: breaking the reference</a:t>
            </a:r>
            <a:endParaRPr lang="en-US" dirty="0"/>
          </a:p>
        </p:txBody>
      </p:sp>
      <p:sp>
        <p:nvSpPr>
          <p:cNvPr id="24" name="Rectangle 23"/>
          <p:cNvSpPr/>
          <p:nvPr/>
        </p:nvSpPr>
        <p:spPr>
          <a:xfrm>
            <a:off x="2035509" y="1940342"/>
            <a:ext cx="1798122" cy="8510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Consolas" charset="0"/>
                <a:ea typeface="Consolas" charset="0"/>
                <a:cs typeface="Consolas" charset="0"/>
              </a:rPr>
              <a:t>MyView</a:t>
            </a:r>
            <a:r>
              <a:rPr lang="en-US" sz="1400" dirty="0" smtClean="0">
                <a:latin typeface="Consolas" charset="0"/>
                <a:ea typeface="Consolas" charset="0"/>
                <a:cs typeface="Consolas" charset="0"/>
              </a:rPr>
              <a:t/>
            </a:r>
            <a:br>
              <a:rPr lang="en-US" sz="1400" dirty="0" smtClean="0">
                <a:latin typeface="Consolas" charset="0"/>
                <a:ea typeface="Consolas" charset="0"/>
                <a:cs typeface="Consolas" charset="0"/>
              </a:rPr>
            </a:br>
            <a:r>
              <a:rPr lang="en-US" sz="1400" dirty="0" smtClean="0">
                <a:latin typeface="Consolas" charset="0"/>
                <a:ea typeface="Consolas" charset="0"/>
                <a:cs typeface="Consolas" charset="0"/>
              </a:rPr>
              <a:t>Controller</a:t>
            </a:r>
            <a:endParaRPr lang="en-US" sz="1400" dirty="0">
              <a:latin typeface="Consolas" charset="0"/>
              <a:ea typeface="Consolas" charset="0"/>
              <a:cs typeface="Consolas" charset="0"/>
            </a:endParaRPr>
          </a:p>
        </p:txBody>
      </p:sp>
      <p:grpSp>
        <p:nvGrpSpPr>
          <p:cNvPr id="63" name="Group 62"/>
          <p:cNvGrpSpPr/>
          <p:nvPr/>
        </p:nvGrpSpPr>
        <p:grpSpPr>
          <a:xfrm>
            <a:off x="3731430" y="2027961"/>
            <a:ext cx="1413792" cy="337890"/>
            <a:chOff x="3731430" y="2027961"/>
            <a:chExt cx="1413792" cy="337890"/>
          </a:xfrm>
        </p:grpSpPr>
        <p:cxnSp>
          <p:nvCxnSpPr>
            <p:cNvPr id="27" name="Straight Arrow Connector 26"/>
            <p:cNvCxnSpPr>
              <a:stCxn id="24" idx="3"/>
              <a:endCxn id="26" idx="1"/>
            </p:cNvCxnSpPr>
            <p:nvPr/>
          </p:nvCxnSpPr>
          <p:spPr>
            <a:xfrm>
              <a:off x="3833631" y="2365851"/>
              <a:ext cx="1311591"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3731430" y="2027961"/>
              <a:ext cx="1413792" cy="276999"/>
            </a:xfrm>
            <a:prstGeom prst="rect">
              <a:avLst/>
            </a:prstGeom>
            <a:noFill/>
          </p:spPr>
          <p:txBody>
            <a:bodyPr wrap="square" rtlCol="0">
              <a:spAutoFit/>
            </a:bodyPr>
            <a:lstStyle/>
            <a:p>
              <a:pPr algn="ctr"/>
              <a:r>
                <a:rPr lang="en-US" sz="1200" b="1" dirty="0" smtClean="0">
                  <a:latin typeface="Segoe UI Light"/>
                  <a:cs typeface="Segoe UI Light"/>
                </a:rPr>
                <a:t>retains</a:t>
              </a:r>
            </a:p>
          </p:txBody>
        </p:sp>
      </p:grpSp>
      <p:grpSp>
        <p:nvGrpSpPr>
          <p:cNvPr id="62" name="Group 61"/>
          <p:cNvGrpSpPr/>
          <p:nvPr/>
        </p:nvGrpSpPr>
        <p:grpSpPr>
          <a:xfrm>
            <a:off x="2086845" y="2791360"/>
            <a:ext cx="847725" cy="777107"/>
            <a:chOff x="2086845" y="2791360"/>
            <a:chExt cx="847725" cy="777107"/>
          </a:xfrm>
        </p:grpSpPr>
        <p:cxnSp>
          <p:nvCxnSpPr>
            <p:cNvPr id="34" name="Straight Arrow Connector 33"/>
            <p:cNvCxnSpPr>
              <a:stCxn id="25" idx="0"/>
              <a:endCxn id="24" idx="2"/>
            </p:cNvCxnSpPr>
            <p:nvPr/>
          </p:nvCxnSpPr>
          <p:spPr>
            <a:xfrm flipV="1">
              <a:off x="2934570" y="2791360"/>
              <a:ext cx="0" cy="777107"/>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2086845" y="2946575"/>
              <a:ext cx="847725" cy="461665"/>
            </a:xfrm>
            <a:prstGeom prst="rect">
              <a:avLst/>
            </a:prstGeom>
            <a:noFill/>
          </p:spPr>
          <p:txBody>
            <a:bodyPr wrap="square" rtlCol="0">
              <a:spAutoFit/>
            </a:bodyPr>
            <a:lstStyle/>
            <a:p>
              <a:pPr algn="r"/>
              <a:r>
                <a:rPr lang="en-US" sz="1200" dirty="0" smtClean="0">
                  <a:latin typeface="Consolas" charset="0"/>
                  <a:ea typeface="Consolas" charset="0"/>
                  <a:cs typeface="Consolas" charset="0"/>
                </a:rPr>
                <a:t>Parent</a:t>
              </a:r>
              <a:br>
                <a:rPr lang="en-US" sz="1200" dirty="0" smtClean="0">
                  <a:latin typeface="Consolas" charset="0"/>
                  <a:ea typeface="Consolas" charset="0"/>
                  <a:cs typeface="Consolas" charset="0"/>
                </a:rPr>
              </a:br>
              <a:r>
                <a:rPr lang="en-US" sz="1200" b="1" dirty="0" smtClean="0">
                  <a:latin typeface="Segoe UI Light"/>
                  <a:cs typeface="Segoe UI Light"/>
                </a:rPr>
                <a:t>property</a:t>
              </a:r>
            </a:p>
          </p:txBody>
        </p:sp>
      </p:grpSp>
      <p:sp>
        <p:nvSpPr>
          <p:cNvPr id="25" name="Rectangle 24"/>
          <p:cNvSpPr/>
          <p:nvPr/>
        </p:nvSpPr>
        <p:spPr>
          <a:xfrm>
            <a:off x="2035509" y="3568467"/>
            <a:ext cx="1798122" cy="8510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charset="0"/>
                <a:ea typeface="Consolas" charset="0"/>
                <a:cs typeface="Consolas" charset="0"/>
              </a:rPr>
              <a:t>Footnote</a:t>
            </a:r>
          </a:p>
          <a:p>
            <a:pPr algn="ctr"/>
            <a:r>
              <a:rPr lang="en-US" sz="1400" dirty="0" smtClean="0">
                <a:latin typeface="Consolas" charset="0"/>
                <a:ea typeface="Consolas" charset="0"/>
                <a:cs typeface="Consolas" charset="0"/>
              </a:rPr>
              <a:t>View</a:t>
            </a:r>
            <a:endParaRPr lang="en-US" sz="1400" dirty="0">
              <a:latin typeface="Consolas" charset="0"/>
              <a:ea typeface="Consolas" charset="0"/>
              <a:cs typeface="Consolas" charset="0"/>
            </a:endParaRPr>
          </a:p>
        </p:txBody>
      </p:sp>
      <p:grpSp>
        <p:nvGrpSpPr>
          <p:cNvPr id="5" name="Group 4"/>
          <p:cNvGrpSpPr/>
          <p:nvPr/>
        </p:nvGrpSpPr>
        <p:grpSpPr>
          <a:xfrm>
            <a:off x="249719" y="3829262"/>
            <a:ext cx="1785790" cy="648030"/>
            <a:chOff x="249719" y="3829262"/>
            <a:chExt cx="1785790" cy="648030"/>
          </a:xfrm>
        </p:grpSpPr>
        <p:sp>
          <p:nvSpPr>
            <p:cNvPr id="36" name="Oval 35"/>
            <p:cNvSpPr/>
            <p:nvPr/>
          </p:nvSpPr>
          <p:spPr>
            <a:xfrm>
              <a:off x="926357" y="3829262"/>
              <a:ext cx="329428" cy="3294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37" name="Straight Arrow Connector 36"/>
            <p:cNvCxnSpPr>
              <a:stCxn id="36" idx="6"/>
              <a:endCxn id="25" idx="1"/>
            </p:cNvCxnSpPr>
            <p:nvPr/>
          </p:nvCxnSpPr>
          <p:spPr>
            <a:xfrm>
              <a:off x="1255785" y="3993976"/>
              <a:ext cx="779724" cy="0"/>
            </a:xfrm>
            <a:prstGeom prst="straightConnector1">
              <a:avLst/>
            </a:prstGeom>
            <a:ln w="28575" cmpd="sng">
              <a:solidFill>
                <a:schemeClr val="tx1"/>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49719" y="4169515"/>
              <a:ext cx="1682704" cy="307777"/>
            </a:xfrm>
            <a:prstGeom prst="rect">
              <a:avLst/>
            </a:prstGeom>
            <a:noFill/>
          </p:spPr>
          <p:txBody>
            <a:bodyPr wrap="square" rtlCol="0">
              <a:spAutoFit/>
            </a:bodyPr>
            <a:lstStyle/>
            <a:p>
              <a:pPr algn="ctr"/>
              <a:r>
                <a:rPr lang="en-US" sz="1400" b="1" smtClean="0">
                  <a:latin typeface="Segoe UI Light"/>
                  <a:cs typeface="Segoe UI Light"/>
                </a:rPr>
                <a:t>GC Handle </a:t>
              </a:r>
              <a:r>
                <a:rPr lang="en-US" sz="1400" b="1" dirty="0" smtClean="0">
                  <a:latin typeface="Segoe UI Light"/>
                  <a:cs typeface="Segoe UI Light"/>
                </a:rPr>
                <a:t>(root)</a:t>
              </a:r>
            </a:p>
          </p:txBody>
        </p:sp>
      </p:grpSp>
      <p:grpSp>
        <p:nvGrpSpPr>
          <p:cNvPr id="67" name="Group 66"/>
          <p:cNvGrpSpPr/>
          <p:nvPr/>
        </p:nvGrpSpPr>
        <p:grpSpPr>
          <a:xfrm>
            <a:off x="224602" y="2897781"/>
            <a:ext cx="3027839" cy="638175"/>
            <a:chOff x="224602" y="2897781"/>
            <a:chExt cx="3027839" cy="638175"/>
          </a:xfrm>
        </p:grpSpPr>
        <p:sp>
          <p:nvSpPr>
            <p:cNvPr id="61" name="Multiply 60"/>
            <p:cNvSpPr/>
            <p:nvPr/>
          </p:nvSpPr>
          <p:spPr>
            <a:xfrm>
              <a:off x="2616698" y="2897781"/>
              <a:ext cx="635743" cy="638175"/>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66" name="TextBox 65"/>
            <p:cNvSpPr txBox="1"/>
            <p:nvPr/>
          </p:nvSpPr>
          <p:spPr>
            <a:xfrm>
              <a:off x="224602" y="2992741"/>
              <a:ext cx="1912603" cy="369332"/>
            </a:xfrm>
            <a:prstGeom prst="rect">
              <a:avLst/>
            </a:prstGeom>
            <a:noFill/>
          </p:spPr>
          <p:txBody>
            <a:bodyPr wrap="square" rtlCol="0">
              <a:spAutoFit/>
            </a:bodyPr>
            <a:lstStyle/>
            <a:p>
              <a:pPr algn="ctr"/>
              <a:r>
                <a:rPr lang="en-US" dirty="0" smtClean="0">
                  <a:latin typeface="Consolas" charset="0"/>
                  <a:ea typeface="Consolas" charset="0"/>
                  <a:cs typeface="Consolas" charset="0"/>
                </a:rPr>
                <a:t>Parent = </a:t>
              </a:r>
              <a:r>
                <a:rPr lang="en-US" dirty="0" smtClean="0">
                  <a:solidFill>
                    <a:srgbClr val="0432FF"/>
                  </a:solidFill>
                  <a:latin typeface="Consolas" charset="0"/>
                  <a:ea typeface="Consolas" charset="0"/>
                  <a:cs typeface="Consolas" charset="0"/>
                </a:rPr>
                <a:t>null</a:t>
              </a:r>
            </a:p>
          </p:txBody>
        </p:sp>
      </p:grpSp>
      <p:grpSp>
        <p:nvGrpSpPr>
          <p:cNvPr id="6" name="Group 5"/>
          <p:cNvGrpSpPr/>
          <p:nvPr/>
        </p:nvGrpSpPr>
        <p:grpSpPr>
          <a:xfrm>
            <a:off x="5145222" y="1822701"/>
            <a:ext cx="2387671" cy="1745766"/>
            <a:chOff x="5145222" y="1822701"/>
            <a:chExt cx="2387671" cy="1745766"/>
          </a:xfrm>
        </p:grpSpPr>
        <p:grpSp>
          <p:nvGrpSpPr>
            <p:cNvPr id="64" name="Group 63"/>
            <p:cNvGrpSpPr/>
            <p:nvPr/>
          </p:nvGrpSpPr>
          <p:grpSpPr>
            <a:xfrm>
              <a:off x="5145222" y="1940342"/>
              <a:ext cx="2387671" cy="1628125"/>
              <a:chOff x="5145222" y="1940342"/>
              <a:chExt cx="2387671" cy="1628125"/>
            </a:xfrm>
          </p:grpSpPr>
          <p:sp>
            <p:nvSpPr>
              <p:cNvPr id="26" name="Rectangle 25"/>
              <p:cNvSpPr/>
              <p:nvPr/>
            </p:nvSpPr>
            <p:spPr>
              <a:xfrm>
                <a:off x="5145222" y="1940342"/>
                <a:ext cx="1798122" cy="8510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UIView</a:t>
                </a:r>
                <a:r>
                  <a:rPr lang="en-US" sz="1600" dirty="0" smtClean="0">
                    <a:latin typeface="Consolas" charset="0"/>
                    <a:ea typeface="Consolas" charset="0"/>
                    <a:cs typeface="Consolas" charset="0"/>
                  </a:rPr>
                  <a:t/>
                </a:r>
                <a:br>
                  <a:rPr lang="en-US" sz="1600" dirty="0" smtClean="0">
                    <a:latin typeface="Consolas" charset="0"/>
                    <a:ea typeface="Consolas" charset="0"/>
                    <a:cs typeface="Consolas" charset="0"/>
                  </a:rPr>
                </a:br>
                <a:r>
                  <a:rPr lang="en-US" sz="1600" dirty="0" smtClean="0">
                    <a:latin typeface="Consolas" charset="0"/>
                    <a:ea typeface="Consolas" charset="0"/>
                    <a:cs typeface="Consolas" charset="0"/>
                  </a:rPr>
                  <a:t>Controller]</a:t>
                </a:r>
                <a:endParaRPr lang="en-US" sz="1600" dirty="0">
                  <a:latin typeface="Consolas" charset="0"/>
                  <a:ea typeface="Consolas" charset="0"/>
                  <a:cs typeface="Consolas" charset="0"/>
                </a:endParaRPr>
              </a:p>
            </p:txBody>
          </p:sp>
          <p:cxnSp>
            <p:nvCxnSpPr>
              <p:cNvPr id="32" name="Straight Arrow Connector 31"/>
              <p:cNvCxnSpPr>
                <a:stCxn id="26" idx="2"/>
                <a:endCxn id="29" idx="0"/>
              </p:cNvCxnSpPr>
              <p:nvPr/>
            </p:nvCxnSpPr>
            <p:spPr>
              <a:xfrm>
                <a:off x="6044283" y="2791360"/>
                <a:ext cx="0" cy="777107"/>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05377" y="2944917"/>
                <a:ext cx="1427516" cy="461665"/>
              </a:xfrm>
              <a:prstGeom prst="rect">
                <a:avLst/>
              </a:prstGeom>
              <a:noFill/>
            </p:spPr>
            <p:txBody>
              <a:bodyPr wrap="square" rtlCol="0">
                <a:spAutoFit/>
              </a:bodyPr>
              <a:lstStyle/>
              <a:p>
                <a:r>
                  <a:rPr lang="en-US" sz="1200" b="1" dirty="0" smtClean="0">
                    <a:latin typeface="Segoe UI Light"/>
                    <a:cs typeface="Segoe UI Light"/>
                  </a:rPr>
                  <a:t>retains</a:t>
                </a:r>
              </a:p>
              <a:p>
                <a:r>
                  <a:rPr lang="en-US" sz="1200" b="1" dirty="0" smtClean="0">
                    <a:latin typeface="Segoe UI Light"/>
                    <a:cs typeface="Segoe UI Light"/>
                  </a:rPr>
                  <a:t>(</a:t>
                </a:r>
                <a:r>
                  <a:rPr lang="en-US" sz="1200" b="1" dirty="0" err="1" smtClean="0">
                    <a:latin typeface="Segoe UI Light"/>
                    <a:cs typeface="Segoe UI Light"/>
                  </a:rPr>
                  <a:t>superview</a:t>
                </a:r>
                <a:r>
                  <a:rPr lang="en-US" sz="1200" b="1" dirty="0" smtClean="0">
                    <a:latin typeface="Segoe UI Light"/>
                    <a:cs typeface="Segoe UI Light"/>
                  </a:rPr>
                  <a:t>)</a:t>
                </a:r>
              </a:p>
            </p:txBody>
          </p:sp>
        </p:grpSp>
        <p:grpSp>
          <p:nvGrpSpPr>
            <p:cNvPr id="48" name="Group 47"/>
            <p:cNvGrpSpPr/>
            <p:nvPr/>
          </p:nvGrpSpPr>
          <p:grpSpPr>
            <a:xfrm>
              <a:off x="6539016" y="1822701"/>
              <a:ext cx="604254" cy="369332"/>
              <a:chOff x="8198656" y="2051697"/>
              <a:chExt cx="604254" cy="369332"/>
            </a:xfrm>
          </p:grpSpPr>
          <p:sp>
            <p:nvSpPr>
              <p:cNvPr id="49" name="Oval 48"/>
              <p:cNvSpPr/>
              <p:nvPr/>
            </p:nvSpPr>
            <p:spPr>
              <a:xfrm>
                <a:off x="8328275" y="2055269"/>
                <a:ext cx="365760" cy="365760"/>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50" name="TextBox 49"/>
              <p:cNvSpPr txBox="1"/>
              <p:nvPr/>
            </p:nvSpPr>
            <p:spPr>
              <a:xfrm>
                <a:off x="8198656" y="2051697"/>
                <a:ext cx="604254"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1</a:t>
                </a:r>
              </a:p>
            </p:txBody>
          </p:sp>
        </p:grpSp>
      </p:grpSp>
      <p:grpSp>
        <p:nvGrpSpPr>
          <p:cNvPr id="7" name="Group 6"/>
          <p:cNvGrpSpPr/>
          <p:nvPr/>
        </p:nvGrpSpPr>
        <p:grpSpPr>
          <a:xfrm>
            <a:off x="3782530" y="3441834"/>
            <a:ext cx="3338732" cy="977651"/>
            <a:chOff x="3782530" y="3441834"/>
            <a:chExt cx="3338732" cy="977651"/>
          </a:xfrm>
        </p:grpSpPr>
        <p:grpSp>
          <p:nvGrpSpPr>
            <p:cNvPr id="4" name="Group 3"/>
            <p:cNvGrpSpPr/>
            <p:nvPr/>
          </p:nvGrpSpPr>
          <p:grpSpPr>
            <a:xfrm>
              <a:off x="3782530" y="3568467"/>
              <a:ext cx="3160814" cy="851018"/>
              <a:chOff x="3782530" y="3568467"/>
              <a:chExt cx="3160814" cy="851018"/>
            </a:xfrm>
          </p:grpSpPr>
          <p:sp>
            <p:nvSpPr>
              <p:cNvPr id="29" name="Rectangle 28"/>
              <p:cNvSpPr/>
              <p:nvPr/>
            </p:nvSpPr>
            <p:spPr>
              <a:xfrm>
                <a:off x="5145222" y="3568467"/>
                <a:ext cx="1798122" cy="8510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UIView</a:t>
                </a:r>
                <a:r>
                  <a:rPr lang="en-US" sz="1600" dirty="0" smtClean="0">
                    <a:latin typeface="Consolas" charset="0"/>
                    <a:ea typeface="Consolas" charset="0"/>
                    <a:cs typeface="Consolas" charset="0"/>
                  </a:rPr>
                  <a:t>]</a:t>
                </a:r>
                <a:endParaRPr lang="en-US" sz="1600" dirty="0">
                  <a:latin typeface="Consolas" charset="0"/>
                  <a:ea typeface="Consolas" charset="0"/>
                  <a:cs typeface="Consolas" charset="0"/>
                </a:endParaRPr>
              </a:p>
            </p:txBody>
          </p:sp>
          <p:cxnSp>
            <p:nvCxnSpPr>
              <p:cNvPr id="30" name="Straight Arrow Connector 29"/>
              <p:cNvCxnSpPr>
                <a:stCxn id="25" idx="3"/>
                <a:endCxn id="29" idx="1"/>
              </p:cNvCxnSpPr>
              <p:nvPr/>
            </p:nvCxnSpPr>
            <p:spPr>
              <a:xfrm>
                <a:off x="3833631" y="3993976"/>
                <a:ext cx="1311591"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782530" y="3642722"/>
                <a:ext cx="1413792" cy="276999"/>
              </a:xfrm>
              <a:prstGeom prst="rect">
                <a:avLst/>
              </a:prstGeom>
              <a:noFill/>
            </p:spPr>
            <p:txBody>
              <a:bodyPr wrap="square" rtlCol="0">
                <a:spAutoFit/>
              </a:bodyPr>
              <a:lstStyle/>
              <a:p>
                <a:pPr algn="ctr"/>
                <a:r>
                  <a:rPr lang="en-US" sz="1200" b="1" dirty="0" smtClean="0">
                    <a:latin typeface="Segoe UI Light"/>
                    <a:cs typeface="Segoe UI Light"/>
                  </a:rPr>
                  <a:t>retains</a:t>
                </a:r>
              </a:p>
            </p:txBody>
          </p:sp>
        </p:grpSp>
        <p:grpSp>
          <p:nvGrpSpPr>
            <p:cNvPr id="51" name="Group 50"/>
            <p:cNvGrpSpPr/>
            <p:nvPr/>
          </p:nvGrpSpPr>
          <p:grpSpPr>
            <a:xfrm>
              <a:off x="6517008" y="3441834"/>
              <a:ext cx="604254" cy="369332"/>
              <a:chOff x="8198656" y="2051697"/>
              <a:chExt cx="604254" cy="369332"/>
            </a:xfrm>
          </p:grpSpPr>
          <p:sp>
            <p:nvSpPr>
              <p:cNvPr id="52" name="Oval 51"/>
              <p:cNvSpPr/>
              <p:nvPr/>
            </p:nvSpPr>
            <p:spPr>
              <a:xfrm>
                <a:off x="8328275" y="2055269"/>
                <a:ext cx="365760" cy="365760"/>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53" name="TextBox 52"/>
              <p:cNvSpPr txBox="1"/>
              <p:nvPr/>
            </p:nvSpPr>
            <p:spPr>
              <a:xfrm>
                <a:off x="8198656" y="2051697"/>
                <a:ext cx="604254"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2</a:t>
                </a:r>
              </a:p>
            </p:txBody>
          </p:sp>
        </p:grpSp>
      </p:grpSp>
      <p:grpSp>
        <p:nvGrpSpPr>
          <p:cNvPr id="55" name="Group 54"/>
          <p:cNvGrpSpPr/>
          <p:nvPr/>
        </p:nvGrpSpPr>
        <p:grpSpPr>
          <a:xfrm>
            <a:off x="6540638" y="1822701"/>
            <a:ext cx="604254" cy="370142"/>
            <a:chOff x="8198656" y="2051697"/>
            <a:chExt cx="604254" cy="369332"/>
          </a:xfrm>
        </p:grpSpPr>
        <p:sp>
          <p:nvSpPr>
            <p:cNvPr id="56" name="Oval 55"/>
            <p:cNvSpPr/>
            <p:nvPr/>
          </p:nvSpPr>
          <p:spPr>
            <a:xfrm>
              <a:off x="8328275" y="2055269"/>
              <a:ext cx="365760" cy="365760"/>
            </a:xfrm>
            <a:prstGeom prst="ellipse">
              <a:avLst/>
            </a:prstGeom>
            <a:solidFill>
              <a:srgbClr val="C00000"/>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57" name="TextBox 56"/>
            <p:cNvSpPr txBox="1"/>
            <p:nvPr/>
          </p:nvSpPr>
          <p:spPr>
            <a:xfrm>
              <a:off x="8198656" y="2051697"/>
              <a:ext cx="604254" cy="369332"/>
            </a:xfrm>
            <a:prstGeom prst="rect">
              <a:avLst/>
            </a:prstGeom>
            <a:noFill/>
          </p:spPr>
          <p:txBody>
            <a:bodyPr wrap="square" rtlCol="0">
              <a:spAutoFit/>
            </a:bodyPr>
            <a:lstStyle/>
            <a:p>
              <a:pPr algn="ctr"/>
              <a:r>
                <a:rPr lang="en-US" b="1" dirty="0">
                  <a:solidFill>
                    <a:schemeClr val="bg1"/>
                  </a:solidFill>
                  <a:latin typeface="Segoe UI Light"/>
                  <a:cs typeface="Segoe UI Light"/>
                </a:rPr>
                <a:t>0</a:t>
              </a:r>
              <a:endParaRPr lang="en-US" b="1" dirty="0" smtClean="0">
                <a:solidFill>
                  <a:schemeClr val="bg1"/>
                </a:solidFill>
                <a:latin typeface="Segoe UI Light"/>
                <a:cs typeface="Segoe UI Light"/>
              </a:endParaRPr>
            </a:p>
          </p:txBody>
        </p:sp>
      </p:grpSp>
      <p:grpSp>
        <p:nvGrpSpPr>
          <p:cNvPr id="58" name="Group 57"/>
          <p:cNvGrpSpPr/>
          <p:nvPr/>
        </p:nvGrpSpPr>
        <p:grpSpPr>
          <a:xfrm>
            <a:off x="6517008" y="3441024"/>
            <a:ext cx="604254" cy="370142"/>
            <a:chOff x="8198656" y="2051697"/>
            <a:chExt cx="604254" cy="369332"/>
          </a:xfrm>
        </p:grpSpPr>
        <p:sp>
          <p:nvSpPr>
            <p:cNvPr id="59" name="Oval 58"/>
            <p:cNvSpPr/>
            <p:nvPr/>
          </p:nvSpPr>
          <p:spPr>
            <a:xfrm>
              <a:off x="8328275" y="2055269"/>
              <a:ext cx="365760" cy="365760"/>
            </a:xfrm>
            <a:prstGeom prst="ellipse">
              <a:avLst/>
            </a:prstGeom>
            <a:solidFill>
              <a:srgbClr val="C00000"/>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60" name="TextBox 59"/>
            <p:cNvSpPr txBox="1"/>
            <p:nvPr/>
          </p:nvSpPr>
          <p:spPr>
            <a:xfrm>
              <a:off x="8198656" y="2051697"/>
              <a:ext cx="604254"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1</a:t>
              </a:r>
            </a:p>
          </p:txBody>
        </p:sp>
      </p:grpSp>
    </p:spTree>
    <p:extLst>
      <p:ext uri="{BB962C8B-B14F-4D97-AF65-F5344CB8AC3E}">
        <p14:creationId xmlns:p14="http://schemas.microsoft.com/office/powerpoint/2010/main" val="6400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62"/>
                                        </p:tgtEl>
                                        <p:attrNameLst>
                                          <p:attrName>style.visibility</p:attrName>
                                        </p:attrNameLst>
                                      </p:cBhvr>
                                      <p:to>
                                        <p:strVal val="hidden"/>
                                      </p:to>
                                    </p:set>
                                  </p:childTnLst>
                                </p:cTn>
                              </p:par>
                            </p:childTnLst>
                          </p:cTn>
                        </p:par>
                        <p:par>
                          <p:cTn id="12" fill="hold">
                            <p:stCondLst>
                              <p:cond delay="0"/>
                            </p:stCondLst>
                            <p:childTnLst>
                              <p:par>
                                <p:cTn id="13" presetID="1" presetClass="exit" presetSubtype="0" fill="hold" nodeType="afterEffect">
                                  <p:stCondLst>
                                    <p:cond delay="0"/>
                                  </p:stCondLst>
                                  <p:childTnLst>
                                    <p:set>
                                      <p:cBhvr>
                                        <p:cTn id="14" dur="1" fill="hold">
                                          <p:stCondLst>
                                            <p:cond delay="0"/>
                                          </p:stCondLst>
                                        </p:cTn>
                                        <p:tgtEl>
                                          <p:spTgt spid="67"/>
                                        </p:tgtEl>
                                        <p:attrNameLst>
                                          <p:attrName>style.visibility</p:attrName>
                                        </p:attrNameLst>
                                      </p:cBhvr>
                                      <p:to>
                                        <p:strVal val="hidden"/>
                                      </p:to>
                                    </p:set>
                                  </p:childTnLst>
                                </p:cTn>
                              </p:par>
                            </p:childTnLst>
                          </p:cTn>
                        </p:par>
                        <p:par>
                          <p:cTn id="15" fill="hold">
                            <p:stCondLst>
                              <p:cond delay="0"/>
                            </p:stCondLst>
                            <p:childTnLst>
                              <p:par>
                                <p:cTn id="16" presetID="10" presetClass="exit" presetSubtype="0" fill="hold" grpId="0" nodeType="after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63"/>
                                        </p:tgtEl>
                                      </p:cBhvr>
                                    </p:animEffect>
                                    <p:set>
                                      <p:cBhvr>
                                        <p:cTn id="21" dur="1" fill="hold">
                                          <p:stCondLst>
                                            <p:cond delay="499"/>
                                          </p:stCondLst>
                                        </p:cTn>
                                        <p:tgtEl>
                                          <p:spTgt spid="63"/>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5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55"/>
                                        </p:tgtEl>
                                      </p:cBhvr>
                                    </p:animEffect>
                                    <p:set>
                                      <p:cBhvr>
                                        <p:cTn id="31" dur="1" fill="hold">
                                          <p:stCondLst>
                                            <p:cond delay="499"/>
                                          </p:stCondLst>
                                        </p:cTn>
                                        <p:tgtEl>
                                          <p:spTgt spid="55"/>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5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childTnLst>
                                    <p:animEffect transition="out" filter="fade">
                                      <p:cBhvr>
                                        <p:cTn id="42" dur="500"/>
                                        <p:tgtEl>
                                          <p:spTgt spid="25"/>
                                        </p:tgtEl>
                                      </p:cBhvr>
                                    </p:animEffect>
                                    <p:set>
                                      <p:cBhvr>
                                        <p:cTn id="43" dur="1" fill="hold">
                                          <p:stCondLst>
                                            <p:cond delay="499"/>
                                          </p:stCondLst>
                                        </p:cTn>
                                        <p:tgtEl>
                                          <p:spTgt spid="25"/>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7"/>
                                        </p:tgtEl>
                                      </p:cBhvr>
                                    </p:animEffect>
                                    <p:set>
                                      <p:cBhvr>
                                        <p:cTn id="46" dur="1" fill="hold">
                                          <p:stCondLst>
                                            <p:cond delay="499"/>
                                          </p:stCondLst>
                                        </p:cTn>
                                        <p:tgtEl>
                                          <p:spTgt spid="7"/>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58"/>
                                        </p:tgtEl>
                                      </p:cBhvr>
                                    </p:animEffect>
                                    <p:set>
                                      <p:cBhvr>
                                        <p:cTn id="49"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GC </a:t>
            </a:r>
            <a:r>
              <a:rPr lang="en-US" dirty="0" smtClean="0"/>
              <a:t>occurs </a:t>
            </a:r>
            <a:r>
              <a:rPr lang="en-US" dirty="0"/>
              <a:t>when a memory allocation cannot be satisfied</a:t>
            </a:r>
          </a:p>
        </p:txBody>
      </p:sp>
      <p:sp>
        <p:nvSpPr>
          <p:cNvPr id="3" name="Title 2"/>
          <p:cNvSpPr>
            <a:spLocks noGrp="1"/>
          </p:cNvSpPr>
          <p:nvPr>
            <p:ph type="title"/>
          </p:nvPr>
        </p:nvSpPr>
        <p:spPr/>
        <p:txBody>
          <a:bodyPr/>
          <a:lstStyle/>
          <a:p>
            <a:r>
              <a:rPr lang="en-US" dirty="0" smtClean="0"/>
              <a:t>GC process</a:t>
            </a:r>
            <a:endParaRPr lang="en-US" dirty="0"/>
          </a:p>
        </p:txBody>
      </p:sp>
      <p:sp>
        <p:nvSpPr>
          <p:cNvPr id="4" name="Rectangle 3"/>
          <p:cNvSpPr/>
          <p:nvPr/>
        </p:nvSpPr>
        <p:spPr>
          <a:xfrm>
            <a:off x="5237016" y="2481943"/>
            <a:ext cx="2731326" cy="617517"/>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"Empty" free space</a:t>
            </a:r>
            <a:endParaRPr lang="en-US" dirty="0">
              <a:solidFill>
                <a:schemeClr val="tx1"/>
              </a:solidFill>
              <a:latin typeface="Segoe UI Light" charset="0"/>
            </a:endParaRPr>
          </a:p>
        </p:txBody>
      </p:sp>
      <p:sp>
        <p:nvSpPr>
          <p:cNvPr id="5" name="TextBox 4"/>
          <p:cNvSpPr txBox="1"/>
          <p:nvPr/>
        </p:nvSpPr>
        <p:spPr>
          <a:xfrm>
            <a:off x="3247899" y="2026000"/>
            <a:ext cx="2458193" cy="369332"/>
          </a:xfrm>
          <a:prstGeom prst="rect">
            <a:avLst/>
          </a:prstGeom>
          <a:noFill/>
        </p:spPr>
        <p:txBody>
          <a:bodyPr wrap="square" rtlCol="0">
            <a:spAutoFit/>
          </a:bodyPr>
          <a:lstStyle/>
          <a:p>
            <a:pPr algn="ctr"/>
            <a:r>
              <a:rPr lang="en-US" b="1" dirty="0" smtClean="0">
                <a:latin typeface="Segoe UI Light"/>
                <a:cs typeface="Segoe UI Light"/>
              </a:rPr>
              <a:t>Allocation Heap</a:t>
            </a:r>
          </a:p>
        </p:txBody>
      </p:sp>
      <p:sp>
        <p:nvSpPr>
          <p:cNvPr id="6" name="TextBox 5"/>
          <p:cNvSpPr txBox="1"/>
          <p:nvPr/>
        </p:nvSpPr>
        <p:spPr>
          <a:xfrm>
            <a:off x="4168238" y="3532307"/>
            <a:ext cx="2755076" cy="646331"/>
          </a:xfrm>
          <a:prstGeom prst="rect">
            <a:avLst/>
          </a:prstGeom>
          <a:noFill/>
        </p:spPr>
        <p:txBody>
          <a:bodyPr wrap="square" rtlCol="0">
            <a:spAutoFit/>
          </a:bodyPr>
          <a:lstStyle/>
          <a:p>
            <a:pPr algn="ctr"/>
            <a:r>
              <a:rPr lang="en-US" dirty="0" smtClean="0">
                <a:latin typeface="Segoe UI Light"/>
                <a:cs typeface="Segoe UI Light"/>
              </a:rPr>
              <a:t>Current allocation location (pointer to free space)</a:t>
            </a:r>
          </a:p>
        </p:txBody>
      </p:sp>
      <p:cxnSp>
        <p:nvCxnSpPr>
          <p:cNvPr id="8" name="Straight Arrow Connector 7"/>
          <p:cNvCxnSpPr/>
          <p:nvPr/>
        </p:nvCxnSpPr>
        <p:spPr>
          <a:xfrm flipV="1">
            <a:off x="5237016" y="3099458"/>
            <a:ext cx="0" cy="44658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985651" y="2481943"/>
            <a:ext cx="1021278" cy="6175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A</a:t>
            </a:r>
            <a:endParaRPr lang="en-US" dirty="0">
              <a:latin typeface="Segoe UI Light" charset="0"/>
            </a:endParaRPr>
          </a:p>
        </p:txBody>
      </p:sp>
      <p:sp>
        <p:nvSpPr>
          <p:cNvPr id="10" name="Rectangle 9"/>
          <p:cNvSpPr/>
          <p:nvPr/>
        </p:nvSpPr>
        <p:spPr>
          <a:xfrm>
            <a:off x="2006929" y="2481943"/>
            <a:ext cx="1021278" cy="6175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B</a:t>
            </a:r>
            <a:endParaRPr lang="en-US" dirty="0">
              <a:latin typeface="Segoe UI Light" charset="0"/>
            </a:endParaRPr>
          </a:p>
        </p:txBody>
      </p:sp>
      <p:sp>
        <p:nvSpPr>
          <p:cNvPr id="11" name="Rectangle 10"/>
          <p:cNvSpPr/>
          <p:nvPr/>
        </p:nvSpPr>
        <p:spPr>
          <a:xfrm>
            <a:off x="3028207" y="2481942"/>
            <a:ext cx="1021278" cy="617517"/>
          </a:xfrm>
          <a:prstGeom prst="rect">
            <a:avLst/>
          </a:prstGeom>
          <a:solidFill>
            <a:srgbClr val="A24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C</a:t>
            </a:r>
            <a:endParaRPr lang="en-US" dirty="0">
              <a:latin typeface="Segoe UI Light" charset="0"/>
            </a:endParaRPr>
          </a:p>
        </p:txBody>
      </p:sp>
      <p:sp>
        <p:nvSpPr>
          <p:cNvPr id="12" name="Rectangle 11"/>
          <p:cNvSpPr/>
          <p:nvPr/>
        </p:nvSpPr>
        <p:spPr>
          <a:xfrm>
            <a:off x="4049485" y="2481941"/>
            <a:ext cx="635329" cy="61751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D</a:t>
            </a:r>
            <a:endParaRPr lang="en-US" dirty="0">
              <a:latin typeface="Segoe UI Light" charset="0"/>
            </a:endParaRPr>
          </a:p>
        </p:txBody>
      </p:sp>
      <p:sp>
        <p:nvSpPr>
          <p:cNvPr id="13" name="Rectangle 12"/>
          <p:cNvSpPr/>
          <p:nvPr/>
        </p:nvSpPr>
        <p:spPr>
          <a:xfrm>
            <a:off x="4617720" y="2481941"/>
            <a:ext cx="619296" cy="6175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E</a:t>
            </a:r>
            <a:endParaRPr lang="en-US" dirty="0">
              <a:latin typeface="Segoe UI Light" charset="0"/>
            </a:endParaRPr>
          </a:p>
        </p:txBody>
      </p:sp>
      <p:sp>
        <p:nvSpPr>
          <p:cNvPr id="14" name="TextBox 13"/>
          <p:cNvSpPr txBox="1"/>
          <p:nvPr/>
        </p:nvSpPr>
        <p:spPr>
          <a:xfrm>
            <a:off x="985651" y="3670806"/>
            <a:ext cx="2612572" cy="369332"/>
          </a:xfrm>
          <a:prstGeom prst="rect">
            <a:avLst/>
          </a:prstGeom>
          <a:noFill/>
          <a:ln>
            <a:solidFill>
              <a:schemeClr val="bg2"/>
            </a:solidFill>
          </a:ln>
        </p:spPr>
        <p:txBody>
          <a:bodyPr wrap="square" rtlCol="0">
            <a:spAutoFit/>
          </a:bodyPr>
          <a:lstStyle/>
          <a:p>
            <a:pPr algn="ctr"/>
            <a:r>
              <a:rPr lang="en-US" dirty="0" err="1" smtClean="0">
                <a:solidFill>
                  <a:srgbClr val="0432FF"/>
                </a:solidFill>
                <a:latin typeface="Consolas" charset="0"/>
                <a:ea typeface="Consolas" charset="0"/>
                <a:cs typeface="Consolas" charset="0"/>
              </a:rPr>
              <a:t>var</a:t>
            </a:r>
            <a:r>
              <a:rPr lang="en-US" dirty="0" smtClean="0">
                <a:solidFill>
                  <a:srgbClr val="0432FF"/>
                </a:solidFill>
                <a:latin typeface="Consolas" charset="0"/>
                <a:ea typeface="Consolas" charset="0"/>
                <a:cs typeface="Consolas" charset="0"/>
              </a:rPr>
              <a:t> </a:t>
            </a:r>
            <a:r>
              <a:rPr lang="en-US" dirty="0" smtClean="0">
                <a:latin typeface="Consolas" charset="0"/>
                <a:ea typeface="Consolas" charset="0"/>
                <a:cs typeface="Consolas" charset="0"/>
              </a:rPr>
              <a:t>f = </a:t>
            </a:r>
            <a:r>
              <a:rPr lang="en-US" dirty="0" smtClean="0">
                <a:solidFill>
                  <a:srgbClr val="0432FF"/>
                </a:solidFill>
                <a:latin typeface="Consolas" charset="0"/>
                <a:ea typeface="Consolas" charset="0"/>
                <a:cs typeface="Consolas" charset="0"/>
              </a:rPr>
              <a:t>new</a:t>
            </a:r>
            <a:r>
              <a:rPr lang="en-US" dirty="0" smtClean="0">
                <a:latin typeface="Consolas" charset="0"/>
                <a:ea typeface="Consolas" charset="0"/>
                <a:cs typeface="Consolas" charset="0"/>
              </a:rPr>
              <a:t> F();</a:t>
            </a:r>
          </a:p>
        </p:txBody>
      </p:sp>
    </p:spTree>
    <p:extLst>
      <p:ext uri="{BB962C8B-B14F-4D97-AF65-F5344CB8AC3E}">
        <p14:creationId xmlns:p14="http://schemas.microsoft.com/office/powerpoint/2010/main" val="194506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Must manually break the reference cycle on one side or the other</a:t>
            </a:r>
            <a:endParaRPr lang="en-US" dirty="0"/>
          </a:p>
        </p:txBody>
      </p:sp>
      <p:sp>
        <p:nvSpPr>
          <p:cNvPr id="3" name="Title 2"/>
          <p:cNvSpPr>
            <a:spLocks noGrp="1"/>
          </p:cNvSpPr>
          <p:nvPr>
            <p:ph type="title"/>
          </p:nvPr>
        </p:nvSpPr>
        <p:spPr/>
        <p:txBody>
          <a:bodyPr/>
          <a:lstStyle/>
          <a:p>
            <a:r>
              <a:rPr lang="en-US" dirty="0" smtClean="0"/>
              <a:t>User Peers: breaking the reference</a:t>
            </a:r>
            <a:endParaRPr lang="en-US" dirty="0"/>
          </a:p>
        </p:txBody>
      </p:sp>
      <p:sp>
        <p:nvSpPr>
          <p:cNvPr id="44" name="Rectangle 43"/>
          <p:cNvSpPr/>
          <p:nvPr/>
        </p:nvSpPr>
        <p:spPr>
          <a:xfrm>
            <a:off x="2035509" y="1940342"/>
            <a:ext cx="1798122" cy="8510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Consolas" charset="0"/>
                <a:ea typeface="Consolas" charset="0"/>
                <a:cs typeface="Consolas" charset="0"/>
              </a:rPr>
              <a:t>MyView</a:t>
            </a:r>
            <a:r>
              <a:rPr lang="en-US" sz="1400" dirty="0" smtClean="0">
                <a:latin typeface="Consolas" charset="0"/>
                <a:ea typeface="Consolas" charset="0"/>
                <a:cs typeface="Consolas" charset="0"/>
              </a:rPr>
              <a:t/>
            </a:r>
            <a:br>
              <a:rPr lang="en-US" sz="1400" dirty="0" smtClean="0">
                <a:latin typeface="Consolas" charset="0"/>
                <a:ea typeface="Consolas" charset="0"/>
                <a:cs typeface="Consolas" charset="0"/>
              </a:rPr>
            </a:br>
            <a:r>
              <a:rPr lang="en-US" sz="1400" dirty="0" smtClean="0">
                <a:latin typeface="Consolas" charset="0"/>
                <a:ea typeface="Consolas" charset="0"/>
                <a:cs typeface="Consolas" charset="0"/>
              </a:rPr>
              <a:t>Controller</a:t>
            </a:r>
            <a:endParaRPr lang="en-US" sz="1400" dirty="0">
              <a:latin typeface="Consolas" charset="0"/>
              <a:ea typeface="Consolas" charset="0"/>
              <a:cs typeface="Consolas" charset="0"/>
            </a:endParaRPr>
          </a:p>
        </p:txBody>
      </p:sp>
      <p:grpSp>
        <p:nvGrpSpPr>
          <p:cNvPr id="46" name="Group 45"/>
          <p:cNvGrpSpPr/>
          <p:nvPr/>
        </p:nvGrpSpPr>
        <p:grpSpPr>
          <a:xfrm>
            <a:off x="3731430" y="2027961"/>
            <a:ext cx="1413792" cy="337890"/>
            <a:chOff x="3731430" y="2027961"/>
            <a:chExt cx="1413792" cy="337890"/>
          </a:xfrm>
        </p:grpSpPr>
        <p:cxnSp>
          <p:nvCxnSpPr>
            <p:cNvPr id="47" name="Straight Arrow Connector 46"/>
            <p:cNvCxnSpPr>
              <a:stCxn id="67" idx="3"/>
              <a:endCxn id="69" idx="1"/>
            </p:cNvCxnSpPr>
            <p:nvPr/>
          </p:nvCxnSpPr>
          <p:spPr>
            <a:xfrm>
              <a:off x="3833631" y="2365851"/>
              <a:ext cx="1311591"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3731430" y="2027961"/>
              <a:ext cx="1413792" cy="276999"/>
            </a:xfrm>
            <a:prstGeom prst="rect">
              <a:avLst/>
            </a:prstGeom>
            <a:noFill/>
          </p:spPr>
          <p:txBody>
            <a:bodyPr wrap="square" rtlCol="0">
              <a:spAutoFit/>
            </a:bodyPr>
            <a:lstStyle/>
            <a:p>
              <a:pPr algn="ctr"/>
              <a:r>
                <a:rPr lang="en-US" sz="1200" b="1" dirty="0" smtClean="0">
                  <a:latin typeface="Segoe UI Light"/>
                  <a:cs typeface="Segoe UI Light"/>
                </a:rPr>
                <a:t>retains</a:t>
              </a:r>
            </a:p>
          </p:txBody>
        </p:sp>
      </p:grpSp>
      <p:grpSp>
        <p:nvGrpSpPr>
          <p:cNvPr id="49" name="Group 48"/>
          <p:cNvGrpSpPr/>
          <p:nvPr/>
        </p:nvGrpSpPr>
        <p:grpSpPr>
          <a:xfrm>
            <a:off x="2086845" y="2791360"/>
            <a:ext cx="847725" cy="777107"/>
            <a:chOff x="2086845" y="2791360"/>
            <a:chExt cx="847725" cy="777107"/>
          </a:xfrm>
        </p:grpSpPr>
        <p:cxnSp>
          <p:nvCxnSpPr>
            <p:cNvPr id="50" name="Straight Arrow Connector 49"/>
            <p:cNvCxnSpPr>
              <a:stCxn id="68" idx="0"/>
              <a:endCxn id="67" idx="2"/>
            </p:cNvCxnSpPr>
            <p:nvPr/>
          </p:nvCxnSpPr>
          <p:spPr>
            <a:xfrm flipV="1">
              <a:off x="2934570" y="2791360"/>
              <a:ext cx="0" cy="777107"/>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2086845" y="2946575"/>
              <a:ext cx="847725" cy="461665"/>
            </a:xfrm>
            <a:prstGeom prst="rect">
              <a:avLst/>
            </a:prstGeom>
            <a:noFill/>
          </p:spPr>
          <p:txBody>
            <a:bodyPr wrap="square" rtlCol="0">
              <a:spAutoFit/>
            </a:bodyPr>
            <a:lstStyle/>
            <a:p>
              <a:pPr algn="r"/>
              <a:r>
                <a:rPr lang="en-US" sz="1200" dirty="0" smtClean="0">
                  <a:latin typeface="Consolas" charset="0"/>
                  <a:ea typeface="Consolas" charset="0"/>
                  <a:cs typeface="Consolas" charset="0"/>
                </a:rPr>
                <a:t>Parent</a:t>
              </a:r>
              <a:br>
                <a:rPr lang="en-US" sz="1200" dirty="0" smtClean="0">
                  <a:latin typeface="Consolas" charset="0"/>
                  <a:ea typeface="Consolas" charset="0"/>
                  <a:cs typeface="Consolas" charset="0"/>
                </a:rPr>
              </a:br>
              <a:r>
                <a:rPr lang="en-US" sz="1200" b="1" dirty="0" smtClean="0">
                  <a:latin typeface="Segoe UI Light"/>
                  <a:cs typeface="Segoe UI Light"/>
                </a:rPr>
                <a:t>property</a:t>
              </a:r>
            </a:p>
          </p:txBody>
        </p:sp>
      </p:grpSp>
      <p:sp>
        <p:nvSpPr>
          <p:cNvPr id="52" name="Rectangle 51"/>
          <p:cNvSpPr/>
          <p:nvPr/>
        </p:nvSpPr>
        <p:spPr>
          <a:xfrm>
            <a:off x="2035509" y="3568467"/>
            <a:ext cx="1798122" cy="8510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charset="0"/>
                <a:ea typeface="Consolas" charset="0"/>
                <a:cs typeface="Consolas" charset="0"/>
              </a:rPr>
              <a:t>Footnote</a:t>
            </a:r>
          </a:p>
          <a:p>
            <a:pPr algn="ctr"/>
            <a:r>
              <a:rPr lang="en-US" sz="1400" dirty="0" smtClean="0">
                <a:latin typeface="Consolas" charset="0"/>
                <a:ea typeface="Consolas" charset="0"/>
                <a:cs typeface="Consolas" charset="0"/>
              </a:rPr>
              <a:t>View</a:t>
            </a:r>
            <a:endParaRPr lang="en-US" sz="1400" dirty="0">
              <a:latin typeface="Consolas" charset="0"/>
              <a:ea typeface="Consolas" charset="0"/>
              <a:cs typeface="Consolas" charset="0"/>
            </a:endParaRPr>
          </a:p>
        </p:txBody>
      </p:sp>
      <p:grpSp>
        <p:nvGrpSpPr>
          <p:cNvPr id="53" name="Group 52"/>
          <p:cNvGrpSpPr/>
          <p:nvPr/>
        </p:nvGrpSpPr>
        <p:grpSpPr>
          <a:xfrm>
            <a:off x="249719" y="3829262"/>
            <a:ext cx="1785790" cy="648030"/>
            <a:chOff x="249719" y="3829262"/>
            <a:chExt cx="1785790" cy="648030"/>
          </a:xfrm>
        </p:grpSpPr>
        <p:sp>
          <p:nvSpPr>
            <p:cNvPr id="54" name="Oval 53"/>
            <p:cNvSpPr/>
            <p:nvPr/>
          </p:nvSpPr>
          <p:spPr>
            <a:xfrm>
              <a:off x="926357" y="3829262"/>
              <a:ext cx="329428" cy="3294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55" name="Straight Arrow Connector 54"/>
            <p:cNvCxnSpPr>
              <a:stCxn id="79" idx="6"/>
              <a:endCxn id="68" idx="1"/>
            </p:cNvCxnSpPr>
            <p:nvPr/>
          </p:nvCxnSpPr>
          <p:spPr>
            <a:xfrm>
              <a:off x="1255785" y="3993976"/>
              <a:ext cx="779724" cy="0"/>
            </a:xfrm>
            <a:prstGeom prst="straightConnector1">
              <a:avLst/>
            </a:prstGeom>
            <a:ln w="28575" cmpd="sng">
              <a:solidFill>
                <a:schemeClr val="tx1"/>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249719" y="4169515"/>
              <a:ext cx="1682704" cy="307777"/>
            </a:xfrm>
            <a:prstGeom prst="rect">
              <a:avLst/>
            </a:prstGeom>
            <a:noFill/>
          </p:spPr>
          <p:txBody>
            <a:bodyPr wrap="square" rtlCol="0">
              <a:spAutoFit/>
            </a:bodyPr>
            <a:lstStyle/>
            <a:p>
              <a:pPr algn="ctr"/>
              <a:r>
                <a:rPr lang="en-US" sz="1400" b="1" smtClean="0">
                  <a:latin typeface="Segoe UI Light"/>
                  <a:cs typeface="Segoe UI Light"/>
                </a:rPr>
                <a:t>GC Handle </a:t>
              </a:r>
              <a:r>
                <a:rPr lang="en-US" sz="1400" b="1" dirty="0" smtClean="0">
                  <a:latin typeface="Segoe UI Light"/>
                  <a:cs typeface="Segoe UI Light"/>
                </a:rPr>
                <a:t>(root)</a:t>
              </a:r>
            </a:p>
          </p:txBody>
        </p:sp>
      </p:grpSp>
      <p:grpSp>
        <p:nvGrpSpPr>
          <p:cNvPr id="57" name="Group 56"/>
          <p:cNvGrpSpPr/>
          <p:nvPr/>
        </p:nvGrpSpPr>
        <p:grpSpPr>
          <a:xfrm>
            <a:off x="308931" y="2126618"/>
            <a:ext cx="4453610" cy="638175"/>
            <a:chOff x="308931" y="2126618"/>
            <a:chExt cx="4453610" cy="638175"/>
          </a:xfrm>
        </p:grpSpPr>
        <p:sp>
          <p:nvSpPr>
            <p:cNvPr id="58" name="Multiply 57"/>
            <p:cNvSpPr/>
            <p:nvPr/>
          </p:nvSpPr>
          <p:spPr>
            <a:xfrm>
              <a:off x="4126798" y="2126618"/>
              <a:ext cx="635743" cy="638175"/>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59" name="TextBox 58"/>
            <p:cNvSpPr txBox="1"/>
            <p:nvPr/>
          </p:nvSpPr>
          <p:spPr>
            <a:xfrm>
              <a:off x="308931" y="2160601"/>
              <a:ext cx="1912603" cy="369332"/>
            </a:xfrm>
            <a:prstGeom prst="rect">
              <a:avLst/>
            </a:prstGeom>
            <a:noFill/>
          </p:spPr>
          <p:txBody>
            <a:bodyPr wrap="square" rtlCol="0">
              <a:spAutoFit/>
            </a:bodyPr>
            <a:lstStyle/>
            <a:p>
              <a:pPr algn="ctr"/>
              <a:r>
                <a:rPr lang="en-US" smtClean="0">
                  <a:latin typeface="Consolas" charset="0"/>
                  <a:ea typeface="Consolas" charset="0"/>
                  <a:cs typeface="Consolas" charset="0"/>
                </a:rPr>
                <a:t>Dispose()</a:t>
              </a:r>
              <a:endParaRPr lang="en-US" dirty="0" smtClean="0">
                <a:solidFill>
                  <a:srgbClr val="0432FF"/>
                </a:solidFill>
                <a:latin typeface="Consolas" charset="0"/>
                <a:ea typeface="Consolas" charset="0"/>
                <a:cs typeface="Consolas" charset="0"/>
              </a:endParaRPr>
            </a:p>
          </p:txBody>
        </p:sp>
      </p:grpSp>
      <p:grpSp>
        <p:nvGrpSpPr>
          <p:cNvPr id="60" name="Group 59"/>
          <p:cNvGrpSpPr/>
          <p:nvPr/>
        </p:nvGrpSpPr>
        <p:grpSpPr>
          <a:xfrm>
            <a:off x="5145222" y="1822701"/>
            <a:ext cx="2387671" cy="1745766"/>
            <a:chOff x="5145222" y="1822701"/>
            <a:chExt cx="2387671" cy="1745766"/>
          </a:xfrm>
        </p:grpSpPr>
        <p:grpSp>
          <p:nvGrpSpPr>
            <p:cNvPr id="61" name="Group 60"/>
            <p:cNvGrpSpPr/>
            <p:nvPr/>
          </p:nvGrpSpPr>
          <p:grpSpPr>
            <a:xfrm>
              <a:off x="5145222" y="1940342"/>
              <a:ext cx="2387671" cy="1628125"/>
              <a:chOff x="5145222" y="1940342"/>
              <a:chExt cx="2387671" cy="1628125"/>
            </a:xfrm>
          </p:grpSpPr>
          <p:sp>
            <p:nvSpPr>
              <p:cNvPr id="65" name="Rectangle 64"/>
              <p:cNvSpPr/>
              <p:nvPr/>
            </p:nvSpPr>
            <p:spPr>
              <a:xfrm>
                <a:off x="5145222" y="1940342"/>
                <a:ext cx="1798122" cy="8510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UIView</a:t>
                </a:r>
                <a:r>
                  <a:rPr lang="en-US" sz="1600" dirty="0" smtClean="0">
                    <a:latin typeface="Consolas" charset="0"/>
                    <a:ea typeface="Consolas" charset="0"/>
                    <a:cs typeface="Consolas" charset="0"/>
                  </a:rPr>
                  <a:t/>
                </a:r>
                <a:br>
                  <a:rPr lang="en-US" sz="1600" dirty="0" smtClean="0">
                    <a:latin typeface="Consolas" charset="0"/>
                    <a:ea typeface="Consolas" charset="0"/>
                    <a:cs typeface="Consolas" charset="0"/>
                  </a:rPr>
                </a:br>
                <a:r>
                  <a:rPr lang="en-US" sz="1600" dirty="0" smtClean="0">
                    <a:latin typeface="Consolas" charset="0"/>
                    <a:ea typeface="Consolas" charset="0"/>
                    <a:cs typeface="Consolas" charset="0"/>
                  </a:rPr>
                  <a:t>Controller]</a:t>
                </a:r>
                <a:endParaRPr lang="en-US" sz="1600" dirty="0">
                  <a:latin typeface="Consolas" charset="0"/>
                  <a:ea typeface="Consolas" charset="0"/>
                  <a:cs typeface="Consolas" charset="0"/>
                </a:endParaRPr>
              </a:p>
            </p:txBody>
          </p:sp>
          <p:cxnSp>
            <p:nvCxnSpPr>
              <p:cNvPr id="66" name="Straight Arrow Connector 65"/>
              <p:cNvCxnSpPr>
                <a:stCxn id="69" idx="2"/>
                <a:endCxn id="72" idx="0"/>
              </p:cNvCxnSpPr>
              <p:nvPr/>
            </p:nvCxnSpPr>
            <p:spPr>
              <a:xfrm>
                <a:off x="6044283" y="2791360"/>
                <a:ext cx="0" cy="777107"/>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6105377" y="2944917"/>
                <a:ext cx="1427516" cy="461665"/>
              </a:xfrm>
              <a:prstGeom prst="rect">
                <a:avLst/>
              </a:prstGeom>
              <a:noFill/>
            </p:spPr>
            <p:txBody>
              <a:bodyPr wrap="square" rtlCol="0">
                <a:spAutoFit/>
              </a:bodyPr>
              <a:lstStyle/>
              <a:p>
                <a:r>
                  <a:rPr lang="en-US" sz="1200" b="1" dirty="0" smtClean="0">
                    <a:latin typeface="Segoe UI Light"/>
                    <a:cs typeface="Segoe UI Light"/>
                  </a:rPr>
                  <a:t>retains</a:t>
                </a:r>
              </a:p>
              <a:p>
                <a:r>
                  <a:rPr lang="en-US" sz="1200" b="1" dirty="0" smtClean="0">
                    <a:latin typeface="Segoe UI Light"/>
                    <a:cs typeface="Segoe UI Light"/>
                  </a:rPr>
                  <a:t>(</a:t>
                </a:r>
                <a:r>
                  <a:rPr lang="en-US" sz="1200" b="1" dirty="0" err="1" smtClean="0">
                    <a:latin typeface="Segoe UI Light"/>
                    <a:cs typeface="Segoe UI Light"/>
                  </a:rPr>
                  <a:t>superview</a:t>
                </a:r>
                <a:r>
                  <a:rPr lang="en-US" sz="1200" b="1" dirty="0" smtClean="0">
                    <a:latin typeface="Segoe UI Light"/>
                    <a:cs typeface="Segoe UI Light"/>
                  </a:rPr>
                  <a:t>)</a:t>
                </a:r>
              </a:p>
            </p:txBody>
          </p:sp>
        </p:grpSp>
        <p:grpSp>
          <p:nvGrpSpPr>
            <p:cNvPr id="62" name="Group 61"/>
            <p:cNvGrpSpPr/>
            <p:nvPr/>
          </p:nvGrpSpPr>
          <p:grpSpPr>
            <a:xfrm>
              <a:off x="6539016" y="1822701"/>
              <a:ext cx="604254" cy="369332"/>
              <a:chOff x="8198656" y="2051697"/>
              <a:chExt cx="604254" cy="369332"/>
            </a:xfrm>
          </p:grpSpPr>
          <p:sp>
            <p:nvSpPr>
              <p:cNvPr id="63" name="Oval 62"/>
              <p:cNvSpPr/>
              <p:nvPr/>
            </p:nvSpPr>
            <p:spPr>
              <a:xfrm>
                <a:off x="8328275" y="2055269"/>
                <a:ext cx="365760" cy="365760"/>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64" name="TextBox 63"/>
              <p:cNvSpPr txBox="1"/>
              <p:nvPr/>
            </p:nvSpPr>
            <p:spPr>
              <a:xfrm>
                <a:off x="8198656" y="2051697"/>
                <a:ext cx="604254"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1</a:t>
                </a:r>
              </a:p>
            </p:txBody>
          </p:sp>
        </p:grpSp>
      </p:grpSp>
      <p:grpSp>
        <p:nvGrpSpPr>
          <p:cNvPr id="68" name="Group 67"/>
          <p:cNvGrpSpPr/>
          <p:nvPr/>
        </p:nvGrpSpPr>
        <p:grpSpPr>
          <a:xfrm>
            <a:off x="3782530" y="3441834"/>
            <a:ext cx="3338732" cy="977651"/>
            <a:chOff x="3782530" y="3441834"/>
            <a:chExt cx="3338732" cy="977651"/>
          </a:xfrm>
        </p:grpSpPr>
        <p:grpSp>
          <p:nvGrpSpPr>
            <p:cNvPr id="69" name="Group 68"/>
            <p:cNvGrpSpPr/>
            <p:nvPr/>
          </p:nvGrpSpPr>
          <p:grpSpPr>
            <a:xfrm>
              <a:off x="3782530" y="3568467"/>
              <a:ext cx="3160814" cy="851018"/>
              <a:chOff x="3782530" y="3568467"/>
              <a:chExt cx="3160814" cy="851018"/>
            </a:xfrm>
          </p:grpSpPr>
          <p:sp>
            <p:nvSpPr>
              <p:cNvPr id="73" name="Rectangle 72"/>
              <p:cNvSpPr/>
              <p:nvPr/>
            </p:nvSpPr>
            <p:spPr>
              <a:xfrm>
                <a:off x="5145222" y="3568467"/>
                <a:ext cx="1798122" cy="8510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Consolas" charset="0"/>
                    <a:ea typeface="Consolas" charset="0"/>
                    <a:cs typeface="Consolas" charset="0"/>
                  </a:rPr>
                  <a:t>[</a:t>
                </a:r>
                <a:r>
                  <a:rPr lang="en-US" sz="1600" dirty="0" err="1" smtClean="0">
                    <a:latin typeface="Consolas" charset="0"/>
                    <a:ea typeface="Consolas" charset="0"/>
                    <a:cs typeface="Consolas" charset="0"/>
                  </a:rPr>
                  <a:t>UIView</a:t>
                </a:r>
                <a:r>
                  <a:rPr lang="en-US" sz="1600" dirty="0" smtClean="0">
                    <a:latin typeface="Consolas" charset="0"/>
                    <a:ea typeface="Consolas" charset="0"/>
                    <a:cs typeface="Consolas" charset="0"/>
                  </a:rPr>
                  <a:t>]</a:t>
                </a:r>
                <a:endParaRPr lang="en-US" sz="1600" dirty="0">
                  <a:latin typeface="Consolas" charset="0"/>
                  <a:ea typeface="Consolas" charset="0"/>
                  <a:cs typeface="Consolas" charset="0"/>
                </a:endParaRPr>
              </a:p>
            </p:txBody>
          </p:sp>
          <p:cxnSp>
            <p:nvCxnSpPr>
              <p:cNvPr id="74" name="Straight Arrow Connector 73"/>
              <p:cNvCxnSpPr>
                <a:stCxn id="68" idx="3"/>
                <a:endCxn id="72" idx="1"/>
              </p:cNvCxnSpPr>
              <p:nvPr/>
            </p:nvCxnSpPr>
            <p:spPr>
              <a:xfrm>
                <a:off x="3833631" y="3993976"/>
                <a:ext cx="1311591"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3782530" y="3642722"/>
                <a:ext cx="1413792" cy="276999"/>
              </a:xfrm>
              <a:prstGeom prst="rect">
                <a:avLst/>
              </a:prstGeom>
              <a:noFill/>
            </p:spPr>
            <p:txBody>
              <a:bodyPr wrap="square" rtlCol="0">
                <a:spAutoFit/>
              </a:bodyPr>
              <a:lstStyle/>
              <a:p>
                <a:pPr algn="ctr"/>
                <a:r>
                  <a:rPr lang="en-US" sz="1200" b="1" dirty="0" smtClean="0">
                    <a:latin typeface="Segoe UI Light"/>
                    <a:cs typeface="Segoe UI Light"/>
                  </a:rPr>
                  <a:t>retains</a:t>
                </a:r>
              </a:p>
            </p:txBody>
          </p:sp>
        </p:grpSp>
        <p:grpSp>
          <p:nvGrpSpPr>
            <p:cNvPr id="70" name="Group 69"/>
            <p:cNvGrpSpPr/>
            <p:nvPr/>
          </p:nvGrpSpPr>
          <p:grpSpPr>
            <a:xfrm>
              <a:off x="6517008" y="3441834"/>
              <a:ext cx="604254" cy="369332"/>
              <a:chOff x="8198656" y="2051697"/>
              <a:chExt cx="604254" cy="369332"/>
            </a:xfrm>
          </p:grpSpPr>
          <p:sp>
            <p:nvSpPr>
              <p:cNvPr id="71" name="Oval 70"/>
              <p:cNvSpPr/>
              <p:nvPr/>
            </p:nvSpPr>
            <p:spPr>
              <a:xfrm>
                <a:off x="8328275" y="2055269"/>
                <a:ext cx="365760" cy="365760"/>
              </a:xfrm>
              <a:prstGeom prst="ellipse">
                <a:avLst/>
              </a:prstGeom>
              <a:solidFill>
                <a:schemeClr val="accent1">
                  <a:lumMod val="5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72" name="TextBox 71"/>
              <p:cNvSpPr txBox="1"/>
              <p:nvPr/>
            </p:nvSpPr>
            <p:spPr>
              <a:xfrm>
                <a:off x="8198656" y="2051697"/>
                <a:ext cx="604254"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2</a:t>
                </a:r>
              </a:p>
            </p:txBody>
          </p:sp>
        </p:grpSp>
      </p:grpSp>
      <p:grpSp>
        <p:nvGrpSpPr>
          <p:cNvPr id="76" name="Group 75"/>
          <p:cNvGrpSpPr/>
          <p:nvPr/>
        </p:nvGrpSpPr>
        <p:grpSpPr>
          <a:xfrm>
            <a:off x="6540638" y="1822701"/>
            <a:ext cx="604254" cy="370142"/>
            <a:chOff x="8198656" y="2051697"/>
            <a:chExt cx="604254" cy="369332"/>
          </a:xfrm>
        </p:grpSpPr>
        <p:sp>
          <p:nvSpPr>
            <p:cNvPr id="77" name="Oval 76"/>
            <p:cNvSpPr/>
            <p:nvPr/>
          </p:nvSpPr>
          <p:spPr>
            <a:xfrm>
              <a:off x="8328275" y="2055269"/>
              <a:ext cx="365760" cy="365760"/>
            </a:xfrm>
            <a:prstGeom prst="ellipse">
              <a:avLst/>
            </a:prstGeom>
            <a:solidFill>
              <a:srgbClr val="C00000"/>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78" name="TextBox 77"/>
            <p:cNvSpPr txBox="1"/>
            <p:nvPr/>
          </p:nvSpPr>
          <p:spPr>
            <a:xfrm>
              <a:off x="8198656" y="2051697"/>
              <a:ext cx="604254" cy="369332"/>
            </a:xfrm>
            <a:prstGeom prst="rect">
              <a:avLst/>
            </a:prstGeom>
            <a:noFill/>
          </p:spPr>
          <p:txBody>
            <a:bodyPr wrap="square" rtlCol="0">
              <a:spAutoFit/>
            </a:bodyPr>
            <a:lstStyle/>
            <a:p>
              <a:pPr algn="ctr"/>
              <a:r>
                <a:rPr lang="en-US" b="1" dirty="0">
                  <a:solidFill>
                    <a:schemeClr val="bg1"/>
                  </a:solidFill>
                  <a:latin typeface="Segoe UI Light"/>
                  <a:cs typeface="Segoe UI Light"/>
                </a:rPr>
                <a:t>0</a:t>
              </a:r>
              <a:endParaRPr lang="en-US" b="1" dirty="0" smtClean="0">
                <a:solidFill>
                  <a:schemeClr val="bg1"/>
                </a:solidFill>
                <a:latin typeface="Segoe UI Light"/>
                <a:cs typeface="Segoe UI Light"/>
              </a:endParaRPr>
            </a:p>
          </p:txBody>
        </p:sp>
      </p:grpSp>
      <p:grpSp>
        <p:nvGrpSpPr>
          <p:cNvPr id="79" name="Group 78"/>
          <p:cNvGrpSpPr/>
          <p:nvPr/>
        </p:nvGrpSpPr>
        <p:grpSpPr>
          <a:xfrm>
            <a:off x="6517008" y="3441024"/>
            <a:ext cx="604254" cy="370142"/>
            <a:chOff x="8198656" y="2051697"/>
            <a:chExt cx="604254" cy="369332"/>
          </a:xfrm>
        </p:grpSpPr>
        <p:sp>
          <p:nvSpPr>
            <p:cNvPr id="80" name="Oval 79"/>
            <p:cNvSpPr/>
            <p:nvPr/>
          </p:nvSpPr>
          <p:spPr>
            <a:xfrm>
              <a:off x="8328275" y="2055269"/>
              <a:ext cx="365760" cy="365760"/>
            </a:xfrm>
            <a:prstGeom prst="ellipse">
              <a:avLst/>
            </a:prstGeom>
            <a:solidFill>
              <a:srgbClr val="C00000"/>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latin typeface="Segoe UI Light" charset="0"/>
              </a:endParaRPr>
            </a:p>
          </p:txBody>
        </p:sp>
        <p:sp>
          <p:nvSpPr>
            <p:cNvPr id="81" name="TextBox 80"/>
            <p:cNvSpPr txBox="1"/>
            <p:nvPr/>
          </p:nvSpPr>
          <p:spPr>
            <a:xfrm>
              <a:off x="8198656" y="2051697"/>
              <a:ext cx="604254" cy="369332"/>
            </a:xfrm>
            <a:prstGeom prst="rect">
              <a:avLst/>
            </a:prstGeom>
            <a:noFill/>
          </p:spPr>
          <p:txBody>
            <a:bodyPr wrap="square" rtlCol="0">
              <a:spAutoFit/>
            </a:bodyPr>
            <a:lstStyle/>
            <a:p>
              <a:pPr algn="ctr"/>
              <a:r>
                <a:rPr lang="en-US" b="1" dirty="0" smtClean="0">
                  <a:solidFill>
                    <a:schemeClr val="bg1"/>
                  </a:solidFill>
                  <a:latin typeface="Segoe UI Light"/>
                  <a:cs typeface="Segoe UI Light"/>
                </a:rPr>
                <a:t>1</a:t>
              </a:r>
            </a:p>
          </p:txBody>
        </p:sp>
      </p:grpSp>
    </p:spTree>
    <p:extLst>
      <p:ext uri="{BB962C8B-B14F-4D97-AF65-F5344CB8AC3E}">
        <p14:creationId xmlns:p14="http://schemas.microsoft.com/office/powerpoint/2010/main" val="113631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9"/>
                                        </p:tgtEl>
                                        <p:attrNameLst>
                                          <p:attrName>style.visibility</p:attrName>
                                        </p:attrNameLst>
                                      </p:cBhvr>
                                      <p:to>
                                        <p:strVal val="hidden"/>
                                      </p:to>
                                    </p:set>
                                  </p:childTnLst>
                                </p:cTn>
                              </p:par>
                            </p:childTnLst>
                          </p:cTn>
                        </p:par>
                        <p:par>
                          <p:cTn id="12" fill="hold">
                            <p:stCondLst>
                              <p:cond delay="0"/>
                            </p:stCondLst>
                            <p:childTnLst>
                              <p:par>
                                <p:cTn id="13" presetID="1" presetClass="exit" presetSubtype="0" fill="hold" nodeType="afterEffect">
                                  <p:stCondLst>
                                    <p:cond delay="0"/>
                                  </p:stCondLst>
                                  <p:childTnLst>
                                    <p:set>
                                      <p:cBhvr>
                                        <p:cTn id="14" dur="1" fill="hold">
                                          <p:stCondLst>
                                            <p:cond delay="0"/>
                                          </p:stCondLst>
                                        </p:cTn>
                                        <p:tgtEl>
                                          <p:spTgt spid="57"/>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46"/>
                                        </p:tgtEl>
                                      </p:cBhvr>
                                    </p:animEffect>
                                    <p:set>
                                      <p:cBhvr>
                                        <p:cTn id="17" dur="1" fill="hold">
                                          <p:stCondLst>
                                            <p:cond delay="499"/>
                                          </p:stCondLst>
                                        </p:cTn>
                                        <p:tgtEl>
                                          <p:spTgt spid="46"/>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60"/>
                                        </p:tgtEl>
                                      </p:cBhvr>
                                    </p:animEffect>
                                    <p:set>
                                      <p:cBhvr>
                                        <p:cTn id="24" dur="1" fill="hold">
                                          <p:stCondLst>
                                            <p:cond delay="499"/>
                                          </p:stCondLst>
                                        </p:cTn>
                                        <p:tgtEl>
                                          <p:spTgt spid="6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76"/>
                                        </p:tgtEl>
                                      </p:cBhvr>
                                    </p:animEffect>
                                    <p:set>
                                      <p:cBhvr>
                                        <p:cTn id="27" dur="1" fill="hold">
                                          <p:stCondLst>
                                            <p:cond delay="499"/>
                                          </p:stCondLst>
                                        </p:cTn>
                                        <p:tgtEl>
                                          <p:spTgt spid="76"/>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7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53"/>
                                        </p:tgtEl>
                                      </p:cBhvr>
                                    </p:animEffect>
                                    <p:set>
                                      <p:cBhvr>
                                        <p:cTn id="34" dur="1" fill="hold">
                                          <p:stCondLst>
                                            <p:cond delay="499"/>
                                          </p:stCondLst>
                                        </p:cTn>
                                        <p:tgtEl>
                                          <p:spTgt spid="5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52"/>
                                        </p:tgtEl>
                                      </p:cBhvr>
                                    </p:animEffect>
                                    <p:set>
                                      <p:cBhvr>
                                        <p:cTn id="39" dur="1" fill="hold">
                                          <p:stCondLst>
                                            <p:cond delay="499"/>
                                          </p:stCondLst>
                                        </p:cTn>
                                        <p:tgtEl>
                                          <p:spTgt spid="52"/>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68"/>
                                        </p:tgtEl>
                                      </p:cBhvr>
                                    </p:animEffect>
                                    <p:set>
                                      <p:cBhvr>
                                        <p:cTn id="42" dur="1" fill="hold">
                                          <p:stCondLst>
                                            <p:cond delay="499"/>
                                          </p:stCondLst>
                                        </p:cTn>
                                        <p:tgtEl>
                                          <p:spTgt spid="68"/>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79"/>
                                        </p:tgtEl>
                                      </p:cBhvr>
                                    </p:animEffect>
                                    <p:set>
                                      <p:cBhvr>
                                        <p:cTn id="45" dur="1" fill="hold">
                                          <p:stCondLst>
                                            <p:cond delay="499"/>
                                          </p:stCondLst>
                                        </p:cTn>
                                        <p:tgtEl>
                                          <p:spTgt spid="79"/>
                                        </p:tgtEl>
                                        <p:attrNameLst>
                                          <p:attrName>style.visibility</p:attrName>
                                        </p:attrNameLst>
                                      </p:cBhvr>
                                      <p:to>
                                        <p:strVal val="hidden"/>
                                      </p:to>
                                    </p:set>
                                  </p:childTnLst>
                                </p:cTn>
                              </p:par>
                            </p:childTnLst>
                          </p:cTn>
                        </p:par>
                        <p:par>
                          <p:cTn id="46" fill="hold">
                            <p:stCondLst>
                              <p:cond delay="500"/>
                            </p:stCondLst>
                            <p:childTnLst>
                              <p:par>
                                <p:cTn id="47" presetID="10" presetClass="exit" presetSubtype="0" fill="hold" grpId="0" nodeType="afterEffect">
                                  <p:stCondLst>
                                    <p:cond delay="0"/>
                                  </p:stCondLst>
                                  <p:childTnLst>
                                    <p:animEffect transition="out" filter="fade">
                                      <p:cBhvr>
                                        <p:cTn id="48" dur="500"/>
                                        <p:tgtEl>
                                          <p:spTgt spid="44"/>
                                        </p:tgtEl>
                                      </p:cBhvr>
                                    </p:animEffect>
                                    <p:set>
                                      <p:cBhvr>
                                        <p:cTn id="49"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Identifying and breaking strong reference cycles</a:t>
            </a:r>
            <a:endParaRPr lang="en-US" dirty="0"/>
          </a:p>
        </p:txBody>
      </p:sp>
      <p:sp>
        <p:nvSpPr>
          <p:cNvPr id="4" name="Title 3"/>
          <p:cNvSpPr>
            <a:spLocks noGrp="1"/>
          </p:cNvSpPr>
          <p:nvPr>
            <p:ph type="title"/>
          </p:nvPr>
        </p:nvSpPr>
        <p:spPr/>
        <p:txBody>
          <a:bodyPr/>
          <a:lstStyle/>
          <a:p>
            <a:r>
              <a:rPr lang="en-US" dirty="0" smtClean="0"/>
              <a:t>Demonstration</a:t>
            </a:r>
            <a:endParaRPr lang="en-US" dirty="0"/>
          </a:p>
        </p:txBody>
      </p:sp>
    </p:spTree>
    <p:extLst>
      <p:ext uri="{BB962C8B-B14F-4D97-AF65-F5344CB8AC3E}">
        <p14:creationId xmlns:p14="http://schemas.microsoft.com/office/powerpoint/2010/main" val="7110010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7200" y="1209791"/>
            <a:ext cx="8494776" cy="1133360"/>
          </a:xfrm>
        </p:spPr>
        <p:txBody>
          <a:bodyPr/>
          <a:lstStyle/>
          <a:p>
            <a:r>
              <a:rPr lang="en-US" dirty="0" smtClean="0"/>
              <a:t>When you wire up an event handler on a framework peer, this adds </a:t>
            </a:r>
            <a:r>
              <a:rPr lang="en-US" i="1" dirty="0" smtClean="0"/>
              <a:t>state </a:t>
            </a:r>
            <a:r>
              <a:rPr lang="en-US" dirty="0" smtClean="0"/>
              <a:t>to the peer object, so Xamarin.iOS </a:t>
            </a:r>
            <a:r>
              <a:rPr lang="en-US" b="1" dirty="0" smtClean="0"/>
              <a:t>promotes</a:t>
            </a:r>
            <a:r>
              <a:rPr lang="en-US" dirty="0" smtClean="0"/>
              <a:t> the object to a user peer</a:t>
            </a:r>
            <a:endParaRPr lang="en-US" dirty="0"/>
          </a:p>
        </p:txBody>
      </p:sp>
      <p:sp>
        <p:nvSpPr>
          <p:cNvPr id="3" name="Title 2"/>
          <p:cNvSpPr>
            <a:spLocks noGrp="1"/>
          </p:cNvSpPr>
          <p:nvPr>
            <p:ph type="title"/>
          </p:nvPr>
        </p:nvSpPr>
        <p:spPr/>
        <p:txBody>
          <a:bodyPr/>
          <a:lstStyle/>
          <a:p>
            <a:r>
              <a:rPr lang="en-US" dirty="0" smtClean="0"/>
              <a:t>Framework peers -&gt; User peers</a:t>
            </a:r>
            <a:endParaRPr lang="en-US" dirty="0"/>
          </a:p>
        </p:txBody>
      </p:sp>
      <p:grpSp>
        <p:nvGrpSpPr>
          <p:cNvPr id="5" name="Group 4"/>
          <p:cNvGrpSpPr/>
          <p:nvPr/>
        </p:nvGrpSpPr>
        <p:grpSpPr>
          <a:xfrm>
            <a:off x="457200" y="2160941"/>
            <a:ext cx="8229600" cy="2585323"/>
            <a:chOff x="457200" y="2160941"/>
            <a:chExt cx="8229600" cy="2585323"/>
          </a:xfrm>
        </p:grpSpPr>
        <p:sp>
          <p:nvSpPr>
            <p:cNvPr id="4" name="Rectangle 3"/>
            <p:cNvSpPr/>
            <p:nvPr/>
          </p:nvSpPr>
          <p:spPr>
            <a:xfrm>
              <a:off x="457200" y="2160941"/>
              <a:ext cx="8229600" cy="2585323"/>
            </a:xfrm>
            <a:prstGeom prst="rect">
              <a:avLst/>
            </a:prstGeom>
            <a:ln>
              <a:solidFill>
                <a:schemeClr val="bg2"/>
              </a:solidFill>
            </a:ln>
          </p:spPr>
          <p:txBody>
            <a:bodyPr wrap="square">
              <a:spAutoFit/>
            </a:bodyPr>
            <a:lstStyle/>
            <a:p>
              <a:r>
                <a:rPr lang="en-US" dirty="0" smtClean="0">
                  <a:solidFill>
                    <a:srgbClr val="0000FF"/>
                  </a:solidFill>
                  <a:latin typeface="Consolas" charset="0"/>
                </a:rPr>
                <a:t>public class </a:t>
              </a:r>
              <a:r>
                <a:rPr lang="en-US" dirty="0" err="1" smtClean="0">
                  <a:latin typeface="Consolas" charset="0"/>
                </a:rPr>
                <a:t>MyViewController</a:t>
              </a:r>
              <a:r>
                <a:rPr lang="en-US" dirty="0" smtClean="0">
                  <a:latin typeface="Consolas" charset="0"/>
                </a:rPr>
                <a:t> :</a:t>
              </a:r>
              <a:r>
                <a:rPr lang="en-US" dirty="0" smtClean="0">
                  <a:solidFill>
                    <a:srgbClr val="0000FF"/>
                  </a:solidFill>
                  <a:latin typeface="Consolas" charset="0"/>
                </a:rPr>
                <a:t> </a:t>
              </a:r>
              <a:r>
                <a:rPr lang="en-US" dirty="0" err="1" smtClean="0">
                  <a:solidFill>
                    <a:srgbClr val="2B8FAF"/>
                  </a:solidFill>
                  <a:latin typeface="Consolas" charset="0"/>
                </a:rPr>
                <a:t>UIViewController</a:t>
              </a:r>
              <a:r>
                <a:rPr lang="en-US" dirty="0" smtClean="0">
                  <a:solidFill>
                    <a:srgbClr val="0000FF"/>
                  </a:solidFill>
                  <a:latin typeface="Consolas" charset="0"/>
                </a:rPr>
                <a:t> </a:t>
              </a:r>
            </a:p>
            <a:p>
              <a:r>
                <a:rPr lang="en-US" dirty="0" smtClean="0">
                  <a:latin typeface="Consolas" charset="0"/>
                </a:rPr>
                <a:t>{</a:t>
              </a:r>
            </a:p>
            <a:p>
              <a:r>
                <a:rPr lang="en-US" dirty="0" smtClean="0">
                  <a:solidFill>
                    <a:srgbClr val="0000FF"/>
                  </a:solidFill>
                  <a:latin typeface="Consolas" charset="0"/>
                </a:rPr>
                <a:t>   public</a:t>
              </a:r>
              <a:r>
                <a:rPr lang="en-US" dirty="0">
                  <a:solidFill>
                    <a:srgbClr val="000000"/>
                  </a:solidFill>
                  <a:latin typeface="Consolas" charset="0"/>
                </a:rPr>
                <a:t> </a:t>
              </a:r>
              <a:r>
                <a:rPr lang="en-US" dirty="0">
                  <a:solidFill>
                    <a:srgbClr val="0000FF"/>
                  </a:solidFill>
                  <a:latin typeface="Consolas" charset="0"/>
                </a:rPr>
                <a:t>override</a:t>
              </a:r>
              <a:r>
                <a:rPr lang="en-US" dirty="0">
                  <a:solidFill>
                    <a:srgbClr val="000000"/>
                  </a:solidFill>
                  <a:latin typeface="Consolas" charset="0"/>
                </a:rPr>
                <a:t> </a:t>
              </a:r>
              <a:r>
                <a:rPr lang="en-US" dirty="0">
                  <a:solidFill>
                    <a:srgbClr val="0000FF"/>
                  </a:solidFill>
                  <a:latin typeface="Consolas" charset="0"/>
                </a:rPr>
                <a:t>void</a:t>
              </a:r>
              <a:r>
                <a:rPr lang="en-US" dirty="0">
                  <a:solidFill>
                    <a:srgbClr val="000000"/>
                  </a:solidFill>
                  <a:latin typeface="Consolas" charset="0"/>
                </a:rPr>
                <a:t> </a:t>
              </a:r>
              <a:r>
                <a:rPr lang="en-US" dirty="0" err="1">
                  <a:solidFill>
                    <a:srgbClr val="000000"/>
                  </a:solidFill>
                  <a:latin typeface="Consolas" charset="0"/>
                </a:rPr>
                <a:t>ViewDidLoad</a:t>
              </a:r>
              <a:r>
                <a:rPr lang="en-US" dirty="0" smtClean="0">
                  <a:solidFill>
                    <a:srgbClr val="000000"/>
                  </a:solidFill>
                  <a:latin typeface="Consolas" charset="0"/>
                </a:rPr>
                <a:t>() {</a:t>
              </a:r>
            </a:p>
            <a:p>
              <a:r>
                <a:rPr lang="en-US" dirty="0" smtClean="0">
                  <a:solidFill>
                    <a:srgbClr val="000000"/>
                  </a:solidFill>
                  <a:latin typeface="Consolas" charset="0"/>
                </a:rPr>
                <a:t>      </a:t>
              </a:r>
              <a:r>
                <a:rPr lang="is-IS" dirty="0" smtClean="0">
                  <a:solidFill>
                    <a:srgbClr val="000000"/>
                  </a:solidFill>
                  <a:latin typeface="Consolas" charset="0"/>
                </a:rPr>
                <a:t>...</a:t>
              </a:r>
              <a:r>
                <a:rPr lang="en-US" dirty="0">
                  <a:latin typeface="Consolas" charset="0"/>
                </a:rPr>
                <a:t/>
              </a:r>
              <a:br>
                <a:rPr lang="en-US" dirty="0">
                  <a:latin typeface="Consolas" charset="0"/>
                </a:rPr>
              </a:br>
              <a:r>
                <a:rPr lang="en-US" dirty="0">
                  <a:solidFill>
                    <a:srgbClr val="000000"/>
                  </a:solidFill>
                  <a:latin typeface="Consolas" charset="0"/>
                </a:rPr>
                <a:t>   </a:t>
              </a:r>
              <a:r>
                <a:rPr lang="en-US" dirty="0" smtClean="0">
                  <a:solidFill>
                    <a:srgbClr val="000000"/>
                  </a:solidFill>
                  <a:latin typeface="Consolas" charset="0"/>
                </a:rPr>
                <a:t>   </a:t>
              </a:r>
              <a:r>
                <a:rPr lang="en-US" dirty="0" err="1" smtClean="0">
                  <a:solidFill>
                    <a:srgbClr val="000000"/>
                  </a:solidFill>
                  <a:latin typeface="Consolas" charset="0"/>
                </a:rPr>
                <a:t>ProcessButton.TouchUpInside</a:t>
              </a:r>
              <a:r>
                <a:rPr lang="en-US" dirty="0">
                  <a:solidFill>
                    <a:srgbClr val="000000"/>
                  </a:solidFill>
                  <a:latin typeface="Consolas" charset="0"/>
                </a:rPr>
                <a:t> += </a:t>
              </a:r>
              <a:r>
                <a:rPr lang="en-US" dirty="0" err="1" smtClean="0">
                  <a:solidFill>
                    <a:srgbClr val="000000"/>
                  </a:solidFill>
                  <a:latin typeface="Consolas" charset="0"/>
                </a:rPr>
                <a:t>OnProcess</a:t>
              </a:r>
              <a:r>
                <a:rPr lang="en-US" dirty="0" smtClean="0">
                  <a:solidFill>
                    <a:srgbClr val="000000"/>
                  </a:solidFill>
                  <a:latin typeface="Consolas" charset="0"/>
                </a:rPr>
                <a:t>;</a:t>
              </a:r>
              <a:r>
                <a:rPr lang="en-US" dirty="0">
                  <a:latin typeface="Consolas" charset="0"/>
                </a:rPr>
                <a:t/>
              </a:r>
              <a:br>
                <a:rPr lang="en-US" dirty="0">
                  <a:latin typeface="Consolas" charset="0"/>
                </a:rPr>
              </a:br>
              <a:r>
                <a:rPr lang="en-US" dirty="0" smtClean="0">
                  <a:latin typeface="Consolas" charset="0"/>
                </a:rPr>
                <a:t>   </a:t>
              </a:r>
              <a:r>
                <a:rPr lang="en-US" dirty="0" smtClean="0">
                  <a:solidFill>
                    <a:srgbClr val="000000"/>
                  </a:solidFill>
                  <a:latin typeface="Consolas" charset="0"/>
                </a:rPr>
                <a:t>}</a:t>
              </a:r>
            </a:p>
            <a:p>
              <a:endParaRPr lang="en-US" dirty="0" smtClean="0">
                <a:solidFill>
                  <a:srgbClr val="0000FF"/>
                </a:solidFill>
                <a:latin typeface="Consolas" charset="0"/>
              </a:endParaRPr>
            </a:p>
            <a:p>
              <a:r>
                <a:rPr lang="en-US" dirty="0" smtClean="0">
                  <a:solidFill>
                    <a:srgbClr val="0000FF"/>
                  </a:solidFill>
                  <a:latin typeface="Consolas" charset="0"/>
                </a:rPr>
                <a:t>   void</a:t>
              </a:r>
              <a:r>
                <a:rPr lang="en-US" dirty="0">
                  <a:solidFill>
                    <a:srgbClr val="000000"/>
                  </a:solidFill>
                  <a:latin typeface="Consolas" charset="0"/>
                </a:rPr>
                <a:t> </a:t>
              </a:r>
              <a:r>
                <a:rPr lang="en-US" dirty="0" err="1">
                  <a:solidFill>
                    <a:srgbClr val="000000"/>
                  </a:solidFill>
                  <a:latin typeface="Consolas" charset="0"/>
                </a:rPr>
                <a:t>OnProcess</a:t>
              </a:r>
              <a:r>
                <a:rPr lang="en-US" dirty="0">
                  <a:solidFill>
                    <a:srgbClr val="000000"/>
                  </a:solidFill>
                  <a:latin typeface="Consolas" charset="0"/>
                </a:rPr>
                <a:t>(</a:t>
              </a:r>
              <a:r>
                <a:rPr lang="en-US" dirty="0">
                  <a:solidFill>
                    <a:srgbClr val="0432FF"/>
                  </a:solidFill>
                  <a:latin typeface="Consolas" charset="0"/>
                </a:rPr>
                <a:t>object</a:t>
              </a:r>
              <a:r>
                <a:rPr lang="en-US" dirty="0">
                  <a:solidFill>
                    <a:srgbClr val="000000"/>
                  </a:solidFill>
                  <a:latin typeface="Consolas" charset="0"/>
                </a:rPr>
                <a:t> sender, </a:t>
              </a:r>
              <a:r>
                <a:rPr lang="en-US" dirty="0" err="1" smtClean="0">
                  <a:solidFill>
                    <a:srgbClr val="2B8FAF"/>
                  </a:solidFill>
                  <a:latin typeface="Consolas" charset="0"/>
                </a:rPr>
                <a:t>EventArgs</a:t>
              </a:r>
              <a:r>
                <a:rPr lang="en-US" dirty="0" smtClean="0"/>
                <a:t>  </a:t>
              </a:r>
              <a:r>
                <a:rPr lang="en-US" dirty="0">
                  <a:solidFill>
                    <a:srgbClr val="000000"/>
                  </a:solidFill>
                  <a:latin typeface="Consolas" charset="0"/>
                </a:rPr>
                <a:t>e) </a:t>
              </a:r>
              <a:r>
                <a:rPr lang="en-US" dirty="0" smtClean="0">
                  <a:solidFill>
                    <a:srgbClr val="000000"/>
                  </a:solidFill>
                  <a:latin typeface="Consolas" charset="0"/>
                </a:rPr>
                <a:t>{ </a:t>
              </a:r>
              <a:r>
                <a:rPr lang="is-IS" dirty="0" smtClean="0">
                  <a:solidFill>
                    <a:srgbClr val="000000"/>
                  </a:solidFill>
                  <a:latin typeface="Consolas" charset="0"/>
                </a:rPr>
                <a:t>... }</a:t>
              </a:r>
              <a:endParaRPr lang="en-US" dirty="0">
                <a:solidFill>
                  <a:srgbClr val="000000"/>
                </a:solidFill>
                <a:latin typeface="Consolas" charset="0"/>
              </a:endParaRPr>
            </a:p>
            <a:p>
              <a:r>
                <a:rPr lang="en-US" dirty="0" smtClean="0">
                  <a:solidFill>
                    <a:srgbClr val="000000"/>
                  </a:solidFill>
                  <a:latin typeface="Consolas" charset="0"/>
                </a:rPr>
                <a:t>}</a:t>
              </a:r>
              <a:endParaRPr lang="en-US" dirty="0"/>
            </a:p>
          </p:txBody>
        </p:sp>
        <p:sp>
          <p:nvSpPr>
            <p:cNvPr id="11" name="Rectangle 10"/>
            <p:cNvSpPr/>
            <p:nvPr/>
          </p:nvSpPr>
          <p:spPr>
            <a:xfrm>
              <a:off x="1199408" y="3253839"/>
              <a:ext cx="5427023" cy="41563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3388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smtClean="0"/>
              <a:t>The two user peers keep each other alive – this time due to the event handler (vs. a </a:t>
            </a:r>
            <a:r>
              <a:rPr lang="en-US" b="1" dirty="0" smtClean="0"/>
              <a:t>Parent</a:t>
            </a:r>
            <a:r>
              <a:rPr lang="en-US" dirty="0" smtClean="0"/>
              <a:t> property), but the end result is the same.. the graph will not be cleaned up properly!</a:t>
            </a:r>
            <a:endParaRPr lang="en-US" dirty="0"/>
          </a:p>
        </p:txBody>
      </p:sp>
      <p:sp>
        <p:nvSpPr>
          <p:cNvPr id="3" name="Title 2"/>
          <p:cNvSpPr>
            <a:spLocks noGrp="1"/>
          </p:cNvSpPr>
          <p:nvPr>
            <p:ph type="title"/>
          </p:nvPr>
        </p:nvSpPr>
        <p:spPr/>
        <p:txBody>
          <a:bodyPr/>
          <a:lstStyle/>
          <a:p>
            <a:r>
              <a:rPr lang="en-US" dirty="0" smtClean="0"/>
              <a:t>What happens?</a:t>
            </a:r>
            <a:endParaRPr lang="en-US" dirty="0"/>
          </a:p>
        </p:txBody>
      </p:sp>
      <p:grpSp>
        <p:nvGrpSpPr>
          <p:cNvPr id="5" name="Group 4"/>
          <p:cNvGrpSpPr/>
          <p:nvPr/>
        </p:nvGrpSpPr>
        <p:grpSpPr>
          <a:xfrm>
            <a:off x="886896" y="2534741"/>
            <a:ext cx="8299657" cy="1851049"/>
            <a:chOff x="1875353" y="2492480"/>
            <a:chExt cx="6140618" cy="1369525"/>
          </a:xfrm>
        </p:grpSpPr>
        <p:grpSp>
          <p:nvGrpSpPr>
            <p:cNvPr id="22" name="Group 21"/>
            <p:cNvGrpSpPr/>
            <p:nvPr/>
          </p:nvGrpSpPr>
          <p:grpSpPr>
            <a:xfrm>
              <a:off x="1875353" y="2551837"/>
              <a:ext cx="6140618" cy="1310168"/>
              <a:chOff x="1985081" y="1920901"/>
              <a:chExt cx="6140618" cy="1310168"/>
            </a:xfrm>
          </p:grpSpPr>
          <p:sp>
            <p:nvSpPr>
              <p:cNvPr id="51" name="Rectangle 50"/>
              <p:cNvSpPr/>
              <p:nvPr/>
            </p:nvSpPr>
            <p:spPr>
              <a:xfrm>
                <a:off x="1985081" y="1920901"/>
                <a:ext cx="1021278" cy="6175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Segoe UI Light" charset="0"/>
                    <a:ea typeface="Segoe UI Light" charset="0"/>
                    <a:cs typeface="Segoe UI Light" charset="0"/>
                  </a:rPr>
                  <a:t>MyView</a:t>
                </a:r>
                <a:r>
                  <a:rPr lang="en-US" dirty="0" smtClean="0">
                    <a:latin typeface="Segoe UI Light" charset="0"/>
                    <a:ea typeface="Segoe UI Light" charset="0"/>
                    <a:cs typeface="Segoe UI Light" charset="0"/>
                  </a:rPr>
                  <a:t/>
                </a:r>
                <a:br>
                  <a:rPr lang="en-US" dirty="0" smtClean="0">
                    <a:latin typeface="Segoe UI Light" charset="0"/>
                    <a:ea typeface="Segoe UI Light" charset="0"/>
                    <a:cs typeface="Segoe UI Light" charset="0"/>
                  </a:rPr>
                </a:br>
                <a:r>
                  <a:rPr lang="en-US" dirty="0" smtClean="0">
                    <a:latin typeface="Segoe UI Light" charset="0"/>
                    <a:ea typeface="Segoe UI Light" charset="0"/>
                    <a:cs typeface="Segoe UI Light" charset="0"/>
                  </a:rPr>
                  <a:t>Controller</a:t>
                </a:r>
                <a:endParaRPr lang="en-US" dirty="0">
                  <a:latin typeface="Segoe UI Light" charset="0"/>
                  <a:ea typeface="Segoe UI Light" charset="0"/>
                  <a:cs typeface="Segoe UI Light" charset="0"/>
                </a:endParaRPr>
              </a:p>
            </p:txBody>
          </p:sp>
          <p:sp>
            <p:nvSpPr>
              <p:cNvPr id="64" name="Rectangle 63"/>
              <p:cNvSpPr/>
              <p:nvPr/>
            </p:nvSpPr>
            <p:spPr>
              <a:xfrm>
                <a:off x="5704673" y="1920901"/>
                <a:ext cx="1153095" cy="6175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latin typeface="Consolas" charset="0"/>
                    <a:ea typeface="Consolas" charset="0"/>
                    <a:cs typeface="Consolas" charset="0"/>
                  </a:rPr>
                  <a:t>UIButton</a:t>
                </a:r>
                <a:endParaRPr lang="en-US" dirty="0">
                  <a:solidFill>
                    <a:schemeClr val="tx1"/>
                  </a:solidFill>
                  <a:latin typeface="Consolas" charset="0"/>
                  <a:ea typeface="Consolas" charset="0"/>
                  <a:cs typeface="Consolas" charset="0"/>
                </a:endParaRPr>
              </a:p>
            </p:txBody>
          </p:sp>
          <p:cxnSp>
            <p:nvCxnSpPr>
              <p:cNvPr id="9" name="Straight Arrow Connector 8"/>
              <p:cNvCxnSpPr/>
              <p:nvPr/>
            </p:nvCxnSpPr>
            <p:spPr>
              <a:xfrm>
                <a:off x="3000009" y="2287728"/>
                <a:ext cx="2698315"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302834" y="2272825"/>
                <a:ext cx="2401838" cy="273255"/>
              </a:xfrm>
              <a:prstGeom prst="rect">
                <a:avLst/>
              </a:prstGeom>
              <a:noFill/>
            </p:spPr>
            <p:txBody>
              <a:bodyPr wrap="square" rtlCol="0">
                <a:spAutoFit/>
              </a:bodyPr>
              <a:lstStyle/>
              <a:p>
                <a:r>
                  <a:rPr lang="en-US" dirty="0" err="1" smtClean="0">
                    <a:latin typeface="Consolas" charset="0"/>
                    <a:ea typeface="Consolas" charset="0"/>
                    <a:cs typeface="Consolas" charset="0"/>
                  </a:rPr>
                  <a:t>ProcessButton</a:t>
                </a:r>
                <a:r>
                  <a:rPr lang="en-US" dirty="0" smtClean="0">
                    <a:latin typeface="Consolas" charset="0"/>
                    <a:ea typeface="Consolas" charset="0"/>
                    <a:cs typeface="Consolas" charset="0"/>
                  </a:rPr>
                  <a:t> { </a:t>
                </a:r>
                <a:r>
                  <a:rPr lang="en-US" dirty="0" smtClean="0">
                    <a:solidFill>
                      <a:srgbClr val="0432FF"/>
                    </a:solidFill>
                    <a:latin typeface="Consolas" charset="0"/>
                    <a:ea typeface="Consolas" charset="0"/>
                    <a:cs typeface="Consolas" charset="0"/>
                  </a:rPr>
                  <a:t>get</a:t>
                </a:r>
                <a:r>
                  <a:rPr lang="en-US" dirty="0" smtClean="0">
                    <a:latin typeface="Consolas" charset="0"/>
                    <a:ea typeface="Consolas" charset="0"/>
                    <a:cs typeface="Consolas" charset="0"/>
                  </a:rPr>
                  <a:t>; }</a:t>
                </a:r>
              </a:p>
            </p:txBody>
          </p:sp>
          <p:cxnSp>
            <p:nvCxnSpPr>
              <p:cNvPr id="12" name="Elbow Connector 11"/>
              <p:cNvCxnSpPr>
                <a:stCxn id="64" idx="2"/>
                <a:endCxn id="51" idx="2"/>
              </p:cNvCxnSpPr>
              <p:nvPr/>
            </p:nvCxnSpPr>
            <p:spPr>
              <a:xfrm rot="5400000">
                <a:off x="4388471" y="645668"/>
                <a:ext cx="12700" cy="3785501"/>
              </a:xfrm>
              <a:prstGeom prst="bentConnector3">
                <a:avLst>
                  <a:gd name="adj1" fmla="val 3391221"/>
                </a:avLst>
              </a:prstGeom>
              <a:ln w="28575" cmpd="sng">
                <a:solidFill>
                  <a:srgbClr val="A24109"/>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4" name="Lightning Bolt 13"/>
              <p:cNvSpPr/>
              <p:nvPr/>
            </p:nvSpPr>
            <p:spPr>
              <a:xfrm>
                <a:off x="6340844" y="2607292"/>
                <a:ext cx="329184" cy="411821"/>
              </a:xfrm>
              <a:prstGeom prst="lightningBolt">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Segoe UI Light" charset="0"/>
                </a:endParaRPr>
              </a:p>
            </p:txBody>
          </p:sp>
          <p:sp>
            <p:nvSpPr>
              <p:cNvPr id="15" name="TextBox 14"/>
              <p:cNvSpPr txBox="1"/>
              <p:nvPr/>
            </p:nvSpPr>
            <p:spPr>
              <a:xfrm>
                <a:off x="6505437" y="2676575"/>
                <a:ext cx="1620262" cy="273255"/>
              </a:xfrm>
              <a:prstGeom prst="rect">
                <a:avLst/>
              </a:prstGeom>
              <a:noFill/>
            </p:spPr>
            <p:txBody>
              <a:bodyPr wrap="square" rtlCol="0">
                <a:spAutoFit/>
              </a:bodyPr>
              <a:lstStyle/>
              <a:p>
                <a:pPr algn="ctr"/>
                <a:r>
                  <a:rPr lang="en-US" dirty="0" err="1" smtClean="0">
                    <a:latin typeface="Consolas" charset="0"/>
                    <a:ea typeface="Consolas" charset="0"/>
                    <a:cs typeface="Consolas" charset="0"/>
                  </a:rPr>
                  <a:t>TouchUpInside</a:t>
                </a:r>
                <a:endParaRPr lang="en-US" dirty="0" smtClean="0">
                  <a:latin typeface="Consolas" charset="0"/>
                  <a:ea typeface="Consolas" charset="0"/>
                  <a:cs typeface="Consolas" charset="0"/>
                </a:endParaRPr>
              </a:p>
            </p:txBody>
          </p:sp>
          <p:sp>
            <p:nvSpPr>
              <p:cNvPr id="73" name="TextBox 72"/>
              <p:cNvSpPr txBox="1"/>
              <p:nvPr/>
            </p:nvSpPr>
            <p:spPr>
              <a:xfrm>
                <a:off x="2190161" y="2957814"/>
                <a:ext cx="1900342" cy="273255"/>
              </a:xfrm>
              <a:prstGeom prst="rect">
                <a:avLst/>
              </a:prstGeom>
              <a:noFill/>
            </p:spPr>
            <p:txBody>
              <a:bodyPr wrap="square" rtlCol="0">
                <a:spAutoFit/>
              </a:bodyPr>
              <a:lstStyle/>
              <a:p>
                <a:pPr algn="ctr"/>
                <a:r>
                  <a:rPr lang="en-US" dirty="0" err="1" smtClean="0">
                    <a:solidFill>
                      <a:srgbClr val="0432FF"/>
                    </a:solidFill>
                    <a:latin typeface="Consolas" charset="0"/>
                    <a:ea typeface="Consolas" charset="0"/>
                    <a:cs typeface="Consolas" charset="0"/>
                  </a:rPr>
                  <a:t>this</a:t>
                </a:r>
                <a:r>
                  <a:rPr lang="en-US" dirty="0" err="1" smtClean="0">
                    <a:latin typeface="Consolas" charset="0"/>
                    <a:ea typeface="Consolas" charset="0"/>
                    <a:cs typeface="Consolas" charset="0"/>
                  </a:rPr>
                  <a:t>.OnProcess</a:t>
                </a:r>
                <a:endParaRPr lang="en-US" dirty="0" smtClean="0">
                  <a:latin typeface="Consolas" charset="0"/>
                  <a:ea typeface="Consolas" charset="0"/>
                  <a:cs typeface="Consolas" charset="0"/>
                </a:endParaRPr>
              </a:p>
            </p:txBody>
          </p:sp>
        </p:grpSp>
        <p:cxnSp>
          <p:nvCxnSpPr>
            <p:cNvPr id="16" name="Straight Arrow Connector 15"/>
            <p:cNvCxnSpPr/>
            <p:nvPr/>
          </p:nvCxnSpPr>
          <p:spPr>
            <a:xfrm>
              <a:off x="2896631" y="2770124"/>
              <a:ext cx="2698315" cy="0"/>
            </a:xfrm>
            <a:prstGeom prst="straightConnector1">
              <a:avLst/>
            </a:prstGeom>
            <a:ln w="28575" cmpd="sng">
              <a:solidFill>
                <a:schemeClr val="tx1"/>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2736976" y="2492480"/>
              <a:ext cx="1111169" cy="400110"/>
            </a:xfrm>
            <a:prstGeom prst="rect">
              <a:avLst/>
            </a:prstGeom>
            <a:noFill/>
          </p:spPr>
          <p:txBody>
            <a:bodyPr wrap="square" rtlCol="0">
              <a:spAutoFit/>
            </a:bodyPr>
            <a:lstStyle/>
            <a:p>
              <a:pPr algn="ctr"/>
              <a:r>
                <a:rPr lang="en-US" sz="2000" b="1" dirty="0" smtClean="0">
                  <a:latin typeface="Segoe UI Light"/>
                  <a:cs typeface="Segoe UI Light"/>
                </a:rPr>
                <a:t>retains</a:t>
              </a:r>
            </a:p>
          </p:txBody>
        </p:sp>
      </p:grpSp>
      <p:sp>
        <p:nvSpPr>
          <p:cNvPr id="18" name="TextBox 17"/>
          <p:cNvSpPr txBox="1"/>
          <p:nvPr/>
        </p:nvSpPr>
        <p:spPr>
          <a:xfrm>
            <a:off x="3553321" y="3788439"/>
            <a:ext cx="2823758" cy="400110"/>
          </a:xfrm>
          <a:prstGeom prst="rect">
            <a:avLst/>
          </a:prstGeom>
          <a:solidFill>
            <a:schemeClr val="bg1"/>
          </a:solidFill>
        </p:spPr>
        <p:txBody>
          <a:bodyPr wrap="square" rtlCol="0">
            <a:spAutoFit/>
          </a:bodyPr>
          <a:lstStyle/>
          <a:p>
            <a:pPr algn="ctr"/>
            <a:r>
              <a:rPr lang="en-US" sz="2000" b="1" dirty="0">
                <a:latin typeface="Segoe UI Light"/>
                <a:cs typeface="Segoe UI Light"/>
              </a:rPr>
              <a:t>s</a:t>
            </a:r>
            <a:r>
              <a:rPr lang="en-US" sz="2000" b="1" dirty="0" smtClean="0">
                <a:latin typeface="Segoe UI Light"/>
                <a:cs typeface="Segoe UI Light"/>
              </a:rPr>
              <a:t>trong reference (.NET)</a:t>
            </a:r>
          </a:p>
        </p:txBody>
      </p:sp>
    </p:spTree>
    <p:extLst>
      <p:ext uri="{BB962C8B-B14F-4D97-AF65-F5344CB8AC3E}">
        <p14:creationId xmlns:p14="http://schemas.microsoft.com/office/powerpoint/2010/main" val="158063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Never forget: </a:t>
            </a:r>
            <a:r>
              <a:rPr lang="en-US" b="1" dirty="0" smtClean="0"/>
              <a:t>always unsubscribe from event handlers</a:t>
            </a:r>
            <a:endParaRPr lang="en-US" b="1" dirty="0"/>
          </a:p>
        </p:txBody>
      </p:sp>
      <p:sp>
        <p:nvSpPr>
          <p:cNvPr id="3" name="Title 2"/>
          <p:cNvSpPr>
            <a:spLocks noGrp="1"/>
          </p:cNvSpPr>
          <p:nvPr>
            <p:ph type="title"/>
          </p:nvPr>
        </p:nvSpPr>
        <p:spPr/>
        <p:txBody>
          <a:bodyPr/>
          <a:lstStyle/>
          <a:p>
            <a:r>
              <a:rPr lang="en-US" dirty="0" smtClean="0"/>
              <a:t>Fixing the event problem</a:t>
            </a:r>
            <a:endParaRPr lang="en-US" dirty="0"/>
          </a:p>
        </p:txBody>
      </p:sp>
      <p:sp>
        <p:nvSpPr>
          <p:cNvPr id="10" name="Rectangle 9"/>
          <p:cNvSpPr/>
          <p:nvPr/>
        </p:nvSpPr>
        <p:spPr>
          <a:xfrm>
            <a:off x="1012698" y="1922775"/>
            <a:ext cx="7118604" cy="2339102"/>
          </a:xfrm>
          <a:prstGeom prst="rect">
            <a:avLst/>
          </a:prstGeom>
          <a:ln>
            <a:solidFill>
              <a:schemeClr val="bg2"/>
            </a:solidFill>
          </a:ln>
        </p:spPr>
        <p:txBody>
          <a:bodyPr wrap="square">
            <a:spAutoFit/>
          </a:bodyPr>
          <a:lstStyle/>
          <a:p>
            <a:r>
              <a:rPr lang="en-US" sz="1600" dirty="0" smtClean="0">
                <a:solidFill>
                  <a:srgbClr val="0000FF"/>
                </a:solidFill>
                <a:latin typeface="Consolas" charset="0"/>
              </a:rPr>
              <a:t>public</a:t>
            </a:r>
            <a:r>
              <a:rPr lang="en-US" sz="1600" dirty="0">
                <a:solidFill>
                  <a:srgbClr val="222222"/>
                </a:solidFill>
                <a:latin typeface="Consolas" charset="0"/>
              </a:rPr>
              <a:t> </a:t>
            </a:r>
            <a:r>
              <a:rPr lang="en-US" sz="1600" dirty="0">
                <a:solidFill>
                  <a:srgbClr val="0000FF"/>
                </a:solidFill>
                <a:latin typeface="Consolas" charset="0"/>
              </a:rPr>
              <a:t>override</a:t>
            </a:r>
            <a:r>
              <a:rPr lang="en-US" sz="1600" dirty="0">
                <a:solidFill>
                  <a:srgbClr val="222222"/>
                </a:solidFill>
                <a:latin typeface="Consolas" charset="0"/>
              </a:rPr>
              <a:t> </a:t>
            </a:r>
            <a:r>
              <a:rPr lang="en-US" sz="1600" dirty="0">
                <a:solidFill>
                  <a:srgbClr val="0000FF"/>
                </a:solidFill>
                <a:latin typeface="Consolas" charset="0"/>
              </a:rPr>
              <a:t>void</a:t>
            </a:r>
            <a:r>
              <a:rPr lang="en-US" sz="1600" dirty="0">
                <a:solidFill>
                  <a:srgbClr val="222222"/>
                </a:solidFill>
                <a:latin typeface="Consolas" charset="0"/>
              </a:rPr>
              <a:t> </a:t>
            </a:r>
            <a:r>
              <a:rPr lang="en-US" sz="1600" dirty="0" err="1">
                <a:solidFill>
                  <a:srgbClr val="222222"/>
                </a:solidFill>
                <a:latin typeface="Consolas" charset="0"/>
              </a:rPr>
              <a:t>ViewDidAppear</a:t>
            </a:r>
            <a:r>
              <a:rPr lang="en-US" sz="1600" dirty="0">
                <a:solidFill>
                  <a:srgbClr val="222222"/>
                </a:solidFill>
                <a:latin typeface="Consolas" charset="0"/>
              </a:rPr>
              <a:t> </a:t>
            </a:r>
            <a:r>
              <a:rPr lang="en-US" sz="1600" dirty="0">
                <a:solidFill>
                  <a:srgbClr val="000000"/>
                </a:solidFill>
                <a:latin typeface="Consolas" charset="0"/>
              </a:rPr>
              <a:t>(</a:t>
            </a:r>
            <a:r>
              <a:rPr lang="en-US" sz="1600" dirty="0" err="1">
                <a:solidFill>
                  <a:srgbClr val="0000FF"/>
                </a:solidFill>
                <a:latin typeface="Consolas" charset="0"/>
              </a:rPr>
              <a:t>bool</a:t>
            </a:r>
            <a:r>
              <a:rPr lang="en-US" sz="1600" dirty="0">
                <a:solidFill>
                  <a:srgbClr val="222222"/>
                </a:solidFill>
                <a:latin typeface="Consolas" charset="0"/>
              </a:rPr>
              <a:t> </a:t>
            </a:r>
            <a:r>
              <a:rPr lang="en-US" sz="1600" dirty="0" smtClean="0">
                <a:solidFill>
                  <a:srgbClr val="222222"/>
                </a:solidFill>
                <a:latin typeface="Consolas" charset="0"/>
              </a:rPr>
              <a:t>animated</a:t>
            </a:r>
            <a:r>
              <a:rPr lang="en-US" sz="1600" dirty="0" smtClean="0">
                <a:solidFill>
                  <a:srgbClr val="000000"/>
                </a:solidFill>
                <a:latin typeface="Consolas" charset="0"/>
              </a:rPr>
              <a:t>) {</a:t>
            </a:r>
            <a:r>
              <a:rPr lang="en-US" sz="1600" dirty="0">
                <a:latin typeface="Consolas" charset="0"/>
              </a:rPr>
              <a:t/>
            </a:r>
            <a:br>
              <a:rPr lang="en-US" sz="1600" dirty="0">
                <a:latin typeface="Consolas" charset="0"/>
              </a:rPr>
            </a:br>
            <a:r>
              <a:rPr lang="en-US" sz="1600" dirty="0">
                <a:solidFill>
                  <a:srgbClr val="222222"/>
                </a:solidFill>
                <a:latin typeface="Consolas" charset="0"/>
              </a:rPr>
              <a:t>    </a:t>
            </a:r>
            <a:r>
              <a:rPr lang="en-US" sz="1600" dirty="0" err="1">
                <a:solidFill>
                  <a:srgbClr val="0000FF"/>
                </a:solidFill>
                <a:latin typeface="Consolas" charset="0"/>
              </a:rPr>
              <a:t>base</a:t>
            </a:r>
            <a:r>
              <a:rPr lang="en-US" sz="1600" dirty="0" err="1">
                <a:solidFill>
                  <a:srgbClr val="222222"/>
                </a:solidFill>
                <a:latin typeface="Consolas" charset="0"/>
              </a:rPr>
              <a:t>.ViewDidAppear</a:t>
            </a:r>
            <a:r>
              <a:rPr lang="en-US" sz="1600" dirty="0">
                <a:solidFill>
                  <a:srgbClr val="222222"/>
                </a:solidFill>
                <a:latin typeface="Consolas" charset="0"/>
              </a:rPr>
              <a:t> </a:t>
            </a:r>
            <a:r>
              <a:rPr lang="en-US" sz="1600" dirty="0">
                <a:solidFill>
                  <a:srgbClr val="000000"/>
                </a:solidFill>
                <a:latin typeface="Consolas" charset="0"/>
              </a:rPr>
              <a:t>(</a:t>
            </a:r>
            <a:r>
              <a:rPr lang="en-US" sz="1600" dirty="0">
                <a:solidFill>
                  <a:srgbClr val="222222"/>
                </a:solidFill>
                <a:latin typeface="Consolas" charset="0"/>
              </a:rPr>
              <a:t>animated</a:t>
            </a:r>
            <a:r>
              <a:rPr lang="en-US" sz="1600" dirty="0">
                <a:solidFill>
                  <a:srgbClr val="000000"/>
                </a:solidFill>
                <a:latin typeface="Consolas" charset="0"/>
              </a:rPr>
              <a:t>)</a:t>
            </a:r>
            <a:r>
              <a:rPr lang="en-US" sz="1600" dirty="0">
                <a:solidFill>
                  <a:srgbClr val="222222"/>
                </a:solidFill>
                <a:latin typeface="Consolas" charset="0"/>
              </a:rPr>
              <a:t>;</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err="1">
                <a:solidFill>
                  <a:srgbClr val="000000"/>
                </a:solidFill>
                <a:latin typeface="Consolas" charset="0"/>
              </a:rPr>
              <a:t>ProcessButton.TouchUpInside</a:t>
            </a:r>
            <a:r>
              <a:rPr lang="en-US" sz="1600" dirty="0">
                <a:solidFill>
                  <a:srgbClr val="000000"/>
                </a:solidFill>
                <a:latin typeface="Consolas" charset="0"/>
              </a:rPr>
              <a:t> += </a:t>
            </a:r>
            <a:r>
              <a:rPr lang="en-US" sz="1600" dirty="0" err="1">
                <a:solidFill>
                  <a:srgbClr val="000000"/>
                </a:solidFill>
                <a:latin typeface="Consolas" charset="0"/>
              </a:rPr>
              <a:t>OnProcess</a:t>
            </a:r>
            <a:r>
              <a:rPr lang="en-US" sz="1600" dirty="0">
                <a:solidFill>
                  <a:srgbClr val="000000"/>
                </a:solidFill>
                <a:latin typeface="Consolas" charset="0"/>
              </a:rPr>
              <a:t>;</a:t>
            </a:r>
            <a:r>
              <a:rPr lang="en-US" sz="1600" dirty="0">
                <a:latin typeface="Consolas" charset="0"/>
              </a:rPr>
              <a:t/>
            </a:r>
            <a:br>
              <a:rPr lang="en-US" sz="1600" dirty="0">
                <a:latin typeface="Consolas" charset="0"/>
              </a:rPr>
            </a:br>
            <a:r>
              <a:rPr lang="en-US" sz="1600" dirty="0" smtClean="0">
                <a:solidFill>
                  <a:srgbClr val="000000"/>
                </a:solidFill>
                <a:latin typeface="Consolas" charset="0"/>
              </a:rPr>
              <a:t>}</a:t>
            </a:r>
            <a:r>
              <a:rPr lang="en-US" sz="1600" dirty="0">
                <a:latin typeface="Consolas" charset="0"/>
              </a:rPr>
              <a:t/>
            </a:r>
            <a:br>
              <a:rPr lang="en-US" sz="1600" dirty="0">
                <a:latin typeface="Consolas" charset="0"/>
              </a:rPr>
            </a:br>
            <a:r>
              <a:rPr lang="en-US" sz="1600" dirty="0">
                <a:latin typeface="Consolas" charset="0"/>
              </a:rPr>
              <a:t/>
            </a:r>
            <a:br>
              <a:rPr lang="en-US" sz="1600" dirty="0">
                <a:latin typeface="Consolas" charset="0"/>
              </a:rPr>
            </a:br>
            <a:r>
              <a:rPr lang="en-US" sz="1600" dirty="0">
                <a:solidFill>
                  <a:srgbClr val="0000FF"/>
                </a:solidFill>
                <a:latin typeface="Consolas" charset="0"/>
              </a:rPr>
              <a:t>public</a:t>
            </a:r>
            <a:r>
              <a:rPr lang="en-US" sz="1600" dirty="0">
                <a:solidFill>
                  <a:srgbClr val="222222"/>
                </a:solidFill>
                <a:latin typeface="Consolas" charset="0"/>
              </a:rPr>
              <a:t> </a:t>
            </a:r>
            <a:r>
              <a:rPr lang="en-US" sz="1600" dirty="0">
                <a:solidFill>
                  <a:srgbClr val="0000FF"/>
                </a:solidFill>
                <a:latin typeface="Consolas" charset="0"/>
              </a:rPr>
              <a:t>override</a:t>
            </a:r>
            <a:r>
              <a:rPr lang="en-US" sz="1600" dirty="0">
                <a:solidFill>
                  <a:srgbClr val="222222"/>
                </a:solidFill>
                <a:latin typeface="Consolas" charset="0"/>
              </a:rPr>
              <a:t> </a:t>
            </a:r>
            <a:r>
              <a:rPr lang="en-US" sz="1600" dirty="0">
                <a:solidFill>
                  <a:srgbClr val="0000FF"/>
                </a:solidFill>
                <a:latin typeface="Consolas" charset="0"/>
              </a:rPr>
              <a:t>void</a:t>
            </a:r>
            <a:r>
              <a:rPr lang="en-US" sz="1600" dirty="0">
                <a:solidFill>
                  <a:srgbClr val="222222"/>
                </a:solidFill>
                <a:latin typeface="Consolas" charset="0"/>
              </a:rPr>
              <a:t> </a:t>
            </a:r>
            <a:r>
              <a:rPr lang="en-US" sz="1600" dirty="0" err="1">
                <a:solidFill>
                  <a:srgbClr val="222222"/>
                </a:solidFill>
                <a:latin typeface="Consolas" charset="0"/>
              </a:rPr>
              <a:t>ViewDidDisappear</a:t>
            </a:r>
            <a:r>
              <a:rPr lang="en-US" sz="1600" dirty="0">
                <a:solidFill>
                  <a:srgbClr val="222222"/>
                </a:solidFill>
                <a:latin typeface="Consolas" charset="0"/>
              </a:rPr>
              <a:t> </a:t>
            </a:r>
            <a:r>
              <a:rPr lang="en-US" sz="1600" dirty="0">
                <a:solidFill>
                  <a:srgbClr val="000000"/>
                </a:solidFill>
                <a:latin typeface="Consolas" charset="0"/>
              </a:rPr>
              <a:t>(</a:t>
            </a:r>
            <a:r>
              <a:rPr lang="en-US" sz="1600" dirty="0" err="1">
                <a:solidFill>
                  <a:srgbClr val="0000FF"/>
                </a:solidFill>
                <a:latin typeface="Consolas" charset="0"/>
              </a:rPr>
              <a:t>bool</a:t>
            </a:r>
            <a:r>
              <a:rPr lang="en-US" sz="1600" dirty="0">
                <a:solidFill>
                  <a:srgbClr val="222222"/>
                </a:solidFill>
                <a:latin typeface="Consolas" charset="0"/>
              </a:rPr>
              <a:t> animated</a:t>
            </a:r>
            <a:r>
              <a:rPr lang="en-US" sz="1600" dirty="0" smtClean="0">
                <a:solidFill>
                  <a:srgbClr val="000000"/>
                </a:solidFill>
                <a:latin typeface="Consolas" charset="0"/>
              </a:rPr>
              <a:t>) {</a:t>
            </a:r>
            <a:r>
              <a:rPr lang="en-US" sz="1600" dirty="0">
                <a:latin typeface="Consolas" charset="0"/>
              </a:rPr>
              <a:t/>
            </a:r>
            <a:br>
              <a:rPr lang="en-US" sz="1600" dirty="0">
                <a:latin typeface="Consolas" charset="0"/>
              </a:rPr>
            </a:br>
            <a:r>
              <a:rPr lang="en-US" sz="1600" dirty="0">
                <a:solidFill>
                  <a:srgbClr val="222222"/>
                </a:solidFill>
                <a:latin typeface="Consolas" charset="0"/>
              </a:rPr>
              <a:t>    </a:t>
            </a:r>
            <a:r>
              <a:rPr lang="en-US" sz="1600" dirty="0" err="1">
                <a:solidFill>
                  <a:srgbClr val="0000FF"/>
                </a:solidFill>
                <a:latin typeface="Consolas" charset="0"/>
              </a:rPr>
              <a:t>base</a:t>
            </a:r>
            <a:r>
              <a:rPr lang="en-US" sz="1600" dirty="0" err="1">
                <a:solidFill>
                  <a:srgbClr val="222222"/>
                </a:solidFill>
                <a:latin typeface="Consolas" charset="0"/>
              </a:rPr>
              <a:t>.ViewDidDisappear</a:t>
            </a:r>
            <a:r>
              <a:rPr lang="en-US" sz="1600" dirty="0">
                <a:solidFill>
                  <a:srgbClr val="222222"/>
                </a:solidFill>
                <a:latin typeface="Consolas" charset="0"/>
              </a:rPr>
              <a:t> </a:t>
            </a:r>
            <a:r>
              <a:rPr lang="en-US" sz="1600" dirty="0">
                <a:solidFill>
                  <a:srgbClr val="000000"/>
                </a:solidFill>
                <a:latin typeface="Consolas" charset="0"/>
              </a:rPr>
              <a:t>(</a:t>
            </a:r>
            <a:r>
              <a:rPr lang="en-US" sz="1600" dirty="0">
                <a:solidFill>
                  <a:srgbClr val="222222"/>
                </a:solidFill>
                <a:latin typeface="Consolas" charset="0"/>
              </a:rPr>
              <a:t>animated</a:t>
            </a:r>
            <a:r>
              <a:rPr lang="en-US" sz="1600" dirty="0">
                <a:solidFill>
                  <a:srgbClr val="000000"/>
                </a:solidFill>
                <a:latin typeface="Consolas" charset="0"/>
              </a:rPr>
              <a:t>)</a:t>
            </a:r>
            <a:r>
              <a:rPr lang="en-US" sz="1600" dirty="0">
                <a:solidFill>
                  <a:srgbClr val="222222"/>
                </a:solidFill>
                <a:latin typeface="Consolas" charset="0"/>
              </a:rPr>
              <a:t>;</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err="1">
                <a:solidFill>
                  <a:srgbClr val="000000"/>
                </a:solidFill>
                <a:latin typeface="Consolas" charset="0"/>
              </a:rPr>
              <a:t>ProcessButton.TouchUpInside</a:t>
            </a:r>
            <a:r>
              <a:rPr lang="en-US" sz="1600" dirty="0">
                <a:solidFill>
                  <a:srgbClr val="000000"/>
                </a:solidFill>
                <a:latin typeface="Consolas" charset="0"/>
              </a:rPr>
              <a:t> </a:t>
            </a:r>
            <a:r>
              <a:rPr lang="en-US" sz="1600" dirty="0" smtClean="0">
                <a:solidFill>
                  <a:srgbClr val="000000"/>
                </a:solidFill>
                <a:latin typeface="Consolas" charset="0"/>
              </a:rPr>
              <a:t>-=</a:t>
            </a:r>
            <a:r>
              <a:rPr lang="en-US" sz="1600" dirty="0">
                <a:solidFill>
                  <a:srgbClr val="000000"/>
                </a:solidFill>
                <a:latin typeface="Consolas" charset="0"/>
              </a:rPr>
              <a:t> </a:t>
            </a:r>
            <a:r>
              <a:rPr lang="en-US" sz="1600" dirty="0" err="1">
                <a:solidFill>
                  <a:srgbClr val="000000"/>
                </a:solidFill>
                <a:latin typeface="Consolas" charset="0"/>
              </a:rPr>
              <a:t>OnProcess</a:t>
            </a:r>
            <a:r>
              <a:rPr lang="en-US" sz="1600" dirty="0">
                <a:solidFill>
                  <a:srgbClr val="000000"/>
                </a:solidFill>
                <a:latin typeface="Consolas" charset="0"/>
              </a:rPr>
              <a:t>;</a:t>
            </a:r>
            <a:r>
              <a:rPr lang="en-US" sz="1600" dirty="0">
                <a:latin typeface="Consolas" charset="0"/>
              </a:rPr>
              <a:t/>
            </a:r>
            <a:br>
              <a:rPr lang="en-US" sz="1600" dirty="0">
                <a:latin typeface="Consolas" charset="0"/>
              </a:rPr>
            </a:br>
            <a:r>
              <a:rPr lang="en-US" sz="1600" dirty="0" smtClean="0">
                <a:solidFill>
                  <a:srgbClr val="000000"/>
                </a:solidFill>
                <a:latin typeface="Consolas" charset="0"/>
              </a:rPr>
              <a:t>}</a:t>
            </a:r>
            <a:endParaRPr lang="en-US" sz="1600" dirty="0">
              <a:latin typeface="Segoe UI Light" charset="0"/>
            </a:endParaRPr>
          </a:p>
        </p:txBody>
      </p:sp>
      <p:grpSp>
        <p:nvGrpSpPr>
          <p:cNvPr id="13" name="Group 12"/>
          <p:cNvGrpSpPr/>
          <p:nvPr/>
        </p:nvGrpSpPr>
        <p:grpSpPr>
          <a:xfrm>
            <a:off x="6318504" y="2566115"/>
            <a:ext cx="1984248" cy="1274365"/>
            <a:chOff x="7196328" y="2980330"/>
            <a:chExt cx="1572768" cy="1472798"/>
          </a:xfrm>
        </p:grpSpPr>
        <p:grpSp>
          <p:nvGrpSpPr>
            <p:cNvPr id="9" name="Group 8"/>
            <p:cNvGrpSpPr/>
            <p:nvPr/>
          </p:nvGrpSpPr>
          <p:grpSpPr>
            <a:xfrm>
              <a:off x="7196328" y="2980330"/>
              <a:ext cx="1572768" cy="1472798"/>
              <a:chOff x="7196328" y="2980330"/>
              <a:chExt cx="1572768" cy="1472798"/>
            </a:xfrm>
          </p:grpSpPr>
          <p:sp>
            <p:nvSpPr>
              <p:cNvPr id="19" name="Right Bracket 18"/>
              <p:cNvSpPr/>
              <p:nvPr/>
            </p:nvSpPr>
            <p:spPr>
              <a:xfrm>
                <a:off x="8686800" y="2980330"/>
                <a:ext cx="82296" cy="1472798"/>
              </a:xfrm>
              <a:prstGeom prst="rightBracket">
                <a:avLst/>
              </a:prstGeom>
              <a:ln w="28575" cmpd="sng">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Segoe UI Light" charset="0"/>
                </a:endParaRPr>
              </a:p>
            </p:txBody>
          </p:sp>
          <p:cxnSp>
            <p:nvCxnSpPr>
              <p:cNvPr id="6" name="Straight Arrow Connector 5"/>
              <p:cNvCxnSpPr/>
              <p:nvPr/>
            </p:nvCxnSpPr>
            <p:spPr>
              <a:xfrm flipH="1">
                <a:off x="7196328" y="4453128"/>
                <a:ext cx="1490472"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cxnSp>
          <p:nvCxnSpPr>
            <p:cNvPr id="12" name="Straight Arrow Connector 11"/>
            <p:cNvCxnSpPr/>
            <p:nvPr/>
          </p:nvCxnSpPr>
          <p:spPr>
            <a:xfrm flipH="1">
              <a:off x="7196328" y="2980330"/>
              <a:ext cx="1490472"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87104" y="4132117"/>
            <a:ext cx="9231104" cy="1028541"/>
            <a:chOff x="-87104" y="4397163"/>
            <a:chExt cx="9231104" cy="1028541"/>
          </a:xfrm>
        </p:grpSpPr>
        <p:sp>
          <p:nvSpPr>
            <p:cNvPr id="14" name="TextBox 13"/>
            <p:cNvSpPr txBox="1"/>
            <p:nvPr/>
          </p:nvSpPr>
          <p:spPr>
            <a:xfrm>
              <a:off x="0" y="4779373"/>
              <a:ext cx="9144000" cy="646331"/>
            </a:xfrm>
            <a:prstGeom prst="rect">
              <a:avLst/>
            </a:prstGeom>
            <a:solidFill>
              <a:schemeClr val="bg2"/>
            </a:solidFill>
            <a:ln>
              <a:solidFill>
                <a:schemeClr val="bg2">
                  <a:lumMod val="90000"/>
                </a:schemeClr>
              </a:solidFill>
            </a:ln>
          </p:spPr>
          <p:txBody>
            <a:bodyPr wrap="square" rtlCol="0">
              <a:spAutoFit/>
            </a:bodyPr>
            <a:lstStyle/>
            <a:p>
              <a:pPr lvl="1"/>
              <a:r>
                <a:rPr lang="en-US" dirty="0" smtClean="0">
                  <a:latin typeface="Segoe UI Light"/>
                  <a:cs typeface="Segoe UI Light"/>
                </a:rPr>
                <a:t>This is only necessary for </a:t>
              </a:r>
              <a:r>
                <a:rPr lang="en-US" i="1" dirty="0" smtClean="0">
                  <a:latin typeface="Segoe UI Light"/>
                  <a:cs typeface="Segoe UI Light"/>
                </a:rPr>
                <a:t>manually</a:t>
              </a:r>
              <a:r>
                <a:rPr lang="en-US" dirty="0" smtClean="0">
                  <a:latin typeface="Segoe UI Light"/>
                  <a:cs typeface="Segoe UI Light"/>
                </a:rPr>
                <a:t> wired events – if you use the designer to subscribe to UI actions, it is handled by the iOS runtime and doesn't use the event directly</a:t>
              </a:r>
              <a:endParaRPr lang="en-US" dirty="0">
                <a:latin typeface="Segoe UI Light"/>
                <a:cs typeface="Segoe UI Light"/>
              </a:endParaRPr>
            </a:p>
          </p:txBody>
        </p:sp>
        <p:pic>
          <p:nvPicPr>
            <p:cNvPr id="15" name="Picture 14"/>
            <p:cNvPicPr>
              <a:picLocks noChangeAspect="1"/>
            </p:cNvPicPr>
            <p:nvPr/>
          </p:nvPicPr>
          <p:blipFill>
            <a:blip r:embed="rId3"/>
            <a:stretch>
              <a:fillRect/>
            </a:stretch>
          </p:blipFill>
          <p:spPr>
            <a:xfrm>
              <a:off x="-87104" y="4397163"/>
              <a:ext cx="764419" cy="764419"/>
            </a:xfrm>
            <a:prstGeom prst="rect">
              <a:avLst/>
            </a:prstGeom>
          </p:spPr>
        </p:pic>
      </p:grpSp>
    </p:spTree>
    <p:extLst>
      <p:ext uri="{BB962C8B-B14F-4D97-AF65-F5344CB8AC3E}">
        <p14:creationId xmlns:p14="http://schemas.microsoft.com/office/powerpoint/2010/main" val="136556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left)">
                                      <p:cBhvr>
                                        <p:cTn id="8" dur="500"/>
                                        <p:tgtEl>
                                          <p:spTgt spid="13"/>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pPr marL="342900" indent="-342900">
              <a:buClr>
                <a:schemeClr val="accent6">
                  <a:lumMod val="50000"/>
                </a:schemeClr>
              </a:buClr>
              <a:buSzPct val="120000"/>
              <a:buFont typeface="Wingdings" charset="2"/>
              <a:buChar char="ü"/>
            </a:pPr>
            <a:r>
              <a:rPr lang="en-US" dirty="0" smtClean="0"/>
              <a:t>Prefer full delegate methods over lambdas – it makes it easier to see and understand strong references</a:t>
            </a:r>
          </a:p>
          <a:p>
            <a:pPr marL="342900" indent="-342900">
              <a:buClr>
                <a:schemeClr val="accent6">
                  <a:lumMod val="50000"/>
                </a:schemeClr>
              </a:buClr>
              <a:buSzPct val="120000"/>
              <a:buFont typeface="Wingdings" charset="2"/>
              <a:buChar char="ü"/>
            </a:pPr>
            <a:endParaRPr lang="en-US" dirty="0"/>
          </a:p>
          <a:p>
            <a:pPr marL="342900" indent="-342900">
              <a:buClr>
                <a:schemeClr val="accent6">
                  <a:lumMod val="50000"/>
                </a:schemeClr>
              </a:buClr>
              <a:buSzPct val="120000"/>
              <a:buFont typeface="Wingdings" charset="2"/>
              <a:buChar char="ü"/>
            </a:pPr>
            <a:r>
              <a:rPr lang="en-US" dirty="0" smtClean="0"/>
              <a:t>Call </a:t>
            </a:r>
            <a:r>
              <a:rPr lang="en-US" dirty="0" smtClean="0">
                <a:latin typeface="Consolas" charset="0"/>
                <a:ea typeface="Consolas" charset="0"/>
                <a:cs typeface="Consolas" charset="0"/>
              </a:rPr>
              <a:t>Dispose()</a:t>
            </a:r>
            <a:r>
              <a:rPr lang="en-US" dirty="0" smtClean="0"/>
              <a:t> to release native resources immediately </a:t>
            </a:r>
            <a:r>
              <a:rPr lang="en-US" dirty="0"/>
              <a:t>(vs. waiting on a GC)</a:t>
            </a:r>
            <a:r>
              <a:rPr lang="en-US" dirty="0" smtClean="0"/>
              <a:t> when you are finished with a peer wrapper</a:t>
            </a:r>
          </a:p>
          <a:p>
            <a:pPr marL="342900" indent="-342900">
              <a:buClr>
                <a:schemeClr val="accent6">
                  <a:lumMod val="50000"/>
                </a:schemeClr>
              </a:buClr>
              <a:buSzPct val="120000"/>
              <a:buFont typeface="Wingdings" charset="2"/>
              <a:buChar char="ü"/>
            </a:pPr>
            <a:endParaRPr lang="en-US" dirty="0"/>
          </a:p>
          <a:p>
            <a:pPr marL="342900" indent="-342900">
              <a:buClr>
                <a:schemeClr val="accent6">
                  <a:lumMod val="50000"/>
                </a:schemeClr>
              </a:buClr>
              <a:buSzPct val="120000"/>
              <a:buFont typeface="Wingdings" charset="2"/>
              <a:buChar char="ü"/>
            </a:pPr>
            <a:r>
              <a:rPr lang="en-US" dirty="0" smtClean="0"/>
              <a:t>Always unsubscribe from events you manually wire up; alternatively, use the Storyboard to connect events which can then be cleaned up automatically</a:t>
            </a:r>
          </a:p>
          <a:p>
            <a:endParaRPr lang="en-US" dirty="0"/>
          </a:p>
        </p:txBody>
      </p:sp>
      <p:sp>
        <p:nvSpPr>
          <p:cNvPr id="6" name="Title 5"/>
          <p:cNvSpPr>
            <a:spLocks noGrp="1"/>
          </p:cNvSpPr>
          <p:nvPr>
            <p:ph type="title"/>
          </p:nvPr>
        </p:nvSpPr>
        <p:spPr/>
        <p:txBody>
          <a:bodyPr/>
          <a:lstStyle/>
          <a:p>
            <a:r>
              <a:rPr lang="en-US" dirty="0" smtClean="0"/>
              <a:t>Xamarin.iOS Tips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02928" y="3940021"/>
            <a:ext cx="766168" cy="766168"/>
          </a:xfrm>
          <a:prstGeom prst="rect">
            <a:avLst/>
          </a:prstGeom>
        </p:spPr>
      </p:pic>
    </p:spTree>
    <p:extLst>
      <p:ext uri="{BB962C8B-B14F-4D97-AF65-F5344CB8AC3E}">
        <p14:creationId xmlns:p14="http://schemas.microsoft.com/office/powerpoint/2010/main" val="7901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Xamarin.Android</a:t>
            </a:r>
            <a:endParaRPr lang="en-US" dirty="0"/>
          </a:p>
        </p:txBody>
      </p:sp>
    </p:spTree>
    <p:extLst>
      <p:ext uri="{BB962C8B-B14F-4D97-AF65-F5344CB8AC3E}">
        <p14:creationId xmlns:p14="http://schemas.microsoft.com/office/powerpoint/2010/main" val="145155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Android also uses Garbage Collection to clean up resources</a:t>
            </a:r>
            <a:endParaRPr lang="en-US" dirty="0"/>
          </a:p>
        </p:txBody>
      </p:sp>
      <p:sp>
        <p:nvSpPr>
          <p:cNvPr id="3" name="Title 2"/>
          <p:cNvSpPr>
            <a:spLocks noGrp="1"/>
          </p:cNvSpPr>
          <p:nvPr>
            <p:ph type="title"/>
          </p:nvPr>
        </p:nvSpPr>
        <p:spPr/>
        <p:txBody>
          <a:bodyPr/>
          <a:lstStyle/>
          <a:p>
            <a:r>
              <a:rPr lang="en-US" dirty="0" smtClean="0"/>
              <a:t>Memory Management in Android</a:t>
            </a:r>
            <a:endParaRPr lang="en-US" dirty="0"/>
          </a:p>
        </p:txBody>
      </p:sp>
      <p:sp>
        <p:nvSpPr>
          <p:cNvPr id="13" name="TextBox 12"/>
          <p:cNvSpPr txBox="1"/>
          <p:nvPr/>
        </p:nvSpPr>
        <p:spPr>
          <a:xfrm>
            <a:off x="722946" y="3764898"/>
            <a:ext cx="1460216" cy="923330"/>
          </a:xfrm>
          <a:prstGeom prst="rect">
            <a:avLst/>
          </a:prstGeom>
          <a:noFill/>
        </p:spPr>
        <p:txBody>
          <a:bodyPr wrap="square" rtlCol="0">
            <a:spAutoFit/>
          </a:bodyPr>
          <a:lstStyle/>
          <a:p>
            <a:pPr algn="ctr"/>
            <a:r>
              <a:rPr lang="en-US" dirty="0" smtClean="0">
                <a:latin typeface="Segoe UI Light"/>
                <a:cs typeface="Segoe UI Light"/>
              </a:rPr>
              <a:t>Xamarin </a:t>
            </a:r>
            <a:br>
              <a:rPr lang="en-US" dirty="0" smtClean="0">
                <a:latin typeface="Segoe UI Light"/>
                <a:cs typeface="Segoe UI Light"/>
              </a:rPr>
            </a:br>
            <a:r>
              <a:rPr lang="en-US" dirty="0" smtClean="0">
                <a:latin typeface="Segoe UI Light"/>
                <a:cs typeface="Segoe UI Light"/>
              </a:rPr>
              <a:t>Garbage Collector</a:t>
            </a:r>
          </a:p>
        </p:txBody>
      </p:sp>
      <p:grpSp>
        <p:nvGrpSpPr>
          <p:cNvPr id="50" name="Group 49"/>
          <p:cNvGrpSpPr/>
          <p:nvPr/>
        </p:nvGrpSpPr>
        <p:grpSpPr>
          <a:xfrm>
            <a:off x="860179" y="2373872"/>
            <a:ext cx="7550759" cy="2458194"/>
            <a:chOff x="860179" y="2373872"/>
            <a:chExt cx="7550759" cy="2458194"/>
          </a:xfrm>
        </p:grpSpPr>
        <p:grpSp>
          <p:nvGrpSpPr>
            <p:cNvPr id="31" name="Group 30"/>
            <p:cNvGrpSpPr/>
            <p:nvPr/>
          </p:nvGrpSpPr>
          <p:grpSpPr>
            <a:xfrm>
              <a:off x="2367060" y="2571751"/>
              <a:ext cx="4409881" cy="2260315"/>
              <a:chOff x="2413724" y="2571751"/>
              <a:chExt cx="4409881" cy="2260315"/>
            </a:xfrm>
          </p:grpSpPr>
          <p:grpSp>
            <p:nvGrpSpPr>
              <p:cNvPr id="35" name="Group 34"/>
              <p:cNvGrpSpPr/>
              <p:nvPr/>
            </p:nvGrpSpPr>
            <p:grpSpPr>
              <a:xfrm>
                <a:off x="2413724" y="2571751"/>
                <a:ext cx="4409881" cy="2260315"/>
                <a:chOff x="2167848" y="2343151"/>
                <a:chExt cx="5280916" cy="2260315"/>
              </a:xfrm>
            </p:grpSpPr>
            <p:sp>
              <p:nvSpPr>
                <p:cNvPr id="41" name="Rectangle 40"/>
                <p:cNvSpPr/>
                <p:nvPr/>
              </p:nvSpPr>
              <p:spPr>
                <a:xfrm>
                  <a:off x="2167848" y="2343151"/>
                  <a:ext cx="5280916" cy="2260315"/>
                </a:xfrm>
                <a:prstGeom prst="rect">
                  <a:avLst/>
                </a:prstGeom>
                <a:solidFill>
                  <a:srgbClr val="D257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bg1"/>
                      </a:solidFill>
                      <a:latin typeface="Segoe UI Light" charset="0"/>
                    </a:rPr>
                    <a:t>Process</a:t>
                  </a:r>
                  <a:endParaRPr lang="en-US" dirty="0">
                    <a:solidFill>
                      <a:schemeClr val="bg1"/>
                    </a:solidFill>
                    <a:latin typeface="Segoe UI Light" charset="0"/>
                  </a:endParaRPr>
                </a:p>
              </p:txBody>
            </p:sp>
            <p:sp>
              <p:nvSpPr>
                <p:cNvPr id="42" name="Rounded Rectangle 41"/>
                <p:cNvSpPr/>
                <p:nvPr/>
              </p:nvSpPr>
              <p:spPr>
                <a:xfrm>
                  <a:off x="2291137" y="2748980"/>
                  <a:ext cx="5054885" cy="1710648"/>
                </a:xfrm>
                <a:prstGeom prst="roundRect">
                  <a:avLst/>
                </a:prstGeom>
                <a:solidFill>
                  <a:srgbClr val="FF8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latin typeface="Segoe UI Light" charset="0"/>
                    </a:rPr>
                    <a:t>Memory</a:t>
                  </a:r>
                  <a:endParaRPr lang="en-US" dirty="0">
                    <a:solidFill>
                      <a:schemeClr val="tx1"/>
                    </a:solidFill>
                    <a:latin typeface="Segoe UI Light" charset="0"/>
                  </a:endParaRPr>
                </a:p>
              </p:txBody>
            </p:sp>
          </p:grpSp>
          <p:sp>
            <p:nvSpPr>
              <p:cNvPr id="43" name="Rounded Rectangle 42"/>
              <p:cNvSpPr/>
              <p:nvPr/>
            </p:nvSpPr>
            <p:spPr>
              <a:xfrm>
                <a:off x="2690459" y="3511748"/>
                <a:ext cx="1683720" cy="101798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Xamarin</a:t>
                </a:r>
              </a:p>
              <a:p>
                <a:pPr algn="ctr"/>
                <a:r>
                  <a:rPr lang="en-US" dirty="0" smtClean="0">
                    <a:latin typeface="Segoe UI Light" charset="0"/>
                  </a:rPr>
                  <a:t>Managed Memory</a:t>
                </a:r>
                <a:endParaRPr lang="en-US" dirty="0">
                  <a:latin typeface="Segoe UI Light" charset="0"/>
                </a:endParaRPr>
              </a:p>
            </p:txBody>
          </p:sp>
          <p:sp>
            <p:nvSpPr>
              <p:cNvPr id="45" name="Rounded Rectangle 44"/>
              <p:cNvSpPr/>
              <p:nvPr/>
            </p:nvSpPr>
            <p:spPr>
              <a:xfrm>
                <a:off x="4947884" y="3511748"/>
                <a:ext cx="1683720" cy="1017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Android Managed Memory</a:t>
                </a:r>
                <a:endParaRPr lang="en-US" dirty="0">
                  <a:solidFill>
                    <a:schemeClr val="tx1"/>
                  </a:solidFill>
                  <a:latin typeface="Segoe UI Light" charset="0"/>
                </a:endParaRPr>
              </a:p>
            </p:txBody>
          </p:sp>
        </p:grpSp>
        <p:pic>
          <p:nvPicPr>
            <p:cNvPr id="11" name="Picture 1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60179" y="2386973"/>
              <a:ext cx="1460216" cy="1460216"/>
            </a:xfrm>
            <a:prstGeom prst="rect">
              <a:avLst/>
            </a:prstGeom>
          </p:spPr>
        </p:pic>
        <p:pic>
          <p:nvPicPr>
            <p:cNvPr id="48" name="Picture 47"/>
            <p:cNvPicPr>
              <a:picLocks noChangeAspect="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950722" y="2373872"/>
              <a:ext cx="1460216" cy="1460216"/>
            </a:xfrm>
            <a:prstGeom prst="rect">
              <a:avLst/>
            </a:prstGeom>
          </p:spPr>
        </p:pic>
        <p:sp>
          <p:nvSpPr>
            <p:cNvPr id="49" name="TextBox 48"/>
            <p:cNvSpPr txBox="1"/>
            <p:nvPr/>
          </p:nvSpPr>
          <p:spPr>
            <a:xfrm>
              <a:off x="6879895" y="3764898"/>
              <a:ext cx="1453620" cy="923330"/>
            </a:xfrm>
            <a:prstGeom prst="rect">
              <a:avLst/>
            </a:prstGeom>
            <a:noFill/>
          </p:spPr>
          <p:txBody>
            <a:bodyPr wrap="square" rtlCol="0">
              <a:spAutoFit/>
            </a:bodyPr>
            <a:lstStyle/>
            <a:p>
              <a:pPr algn="ctr"/>
              <a:r>
                <a:rPr lang="en-US" smtClean="0">
                  <a:latin typeface="Segoe UI Light"/>
                  <a:cs typeface="Segoe UI Light"/>
                </a:rPr>
                <a:t>Android </a:t>
              </a:r>
              <a:br>
                <a:rPr lang="en-US" smtClean="0">
                  <a:latin typeface="Segoe UI Light"/>
                  <a:cs typeface="Segoe UI Light"/>
                </a:rPr>
              </a:br>
              <a:r>
                <a:rPr lang="en-US" smtClean="0">
                  <a:latin typeface="Segoe UI Light"/>
                  <a:cs typeface="Segoe UI Light"/>
                </a:rPr>
                <a:t>Garbage </a:t>
              </a:r>
              <a:r>
                <a:rPr lang="en-US" dirty="0" smtClean="0">
                  <a:latin typeface="Segoe UI Light"/>
                  <a:cs typeface="Segoe UI Light"/>
                </a:rPr>
                <a:t>Collector</a:t>
              </a:r>
            </a:p>
          </p:txBody>
        </p:sp>
      </p:grpSp>
      <p:grpSp>
        <p:nvGrpSpPr>
          <p:cNvPr id="51" name="Group 50"/>
          <p:cNvGrpSpPr/>
          <p:nvPr/>
        </p:nvGrpSpPr>
        <p:grpSpPr>
          <a:xfrm>
            <a:off x="1819881" y="1986921"/>
            <a:ext cx="6162675" cy="400052"/>
            <a:chOff x="1819881" y="1986921"/>
            <a:chExt cx="6162675" cy="400052"/>
          </a:xfrm>
        </p:grpSpPr>
        <p:sp>
          <p:nvSpPr>
            <p:cNvPr id="17" name="Right Bracket 16"/>
            <p:cNvSpPr/>
            <p:nvPr/>
          </p:nvSpPr>
          <p:spPr>
            <a:xfrm rot="16200000">
              <a:off x="4701193" y="-894391"/>
              <a:ext cx="400052" cy="6162675"/>
            </a:xfrm>
            <a:prstGeom prst="rightBracket">
              <a:avLst/>
            </a:prstGeom>
            <a:ln w="28575" cmpd="sng">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Segoe UI Light" charset="0"/>
              </a:endParaRPr>
            </a:p>
          </p:txBody>
        </p:sp>
        <p:sp>
          <p:nvSpPr>
            <p:cNvPr id="18" name="TextBox 17"/>
            <p:cNvSpPr txBox="1"/>
            <p:nvPr/>
          </p:nvSpPr>
          <p:spPr>
            <a:xfrm>
              <a:off x="1866227" y="2017641"/>
              <a:ext cx="6069983" cy="369332"/>
            </a:xfrm>
            <a:prstGeom prst="rect">
              <a:avLst/>
            </a:prstGeom>
            <a:noFill/>
          </p:spPr>
          <p:txBody>
            <a:bodyPr wrap="square" rtlCol="0">
              <a:spAutoFit/>
            </a:bodyPr>
            <a:lstStyle/>
            <a:p>
              <a:pPr algn="ctr"/>
              <a:r>
                <a:rPr lang="en-US" dirty="0" smtClean="0">
                  <a:latin typeface="Segoe UI Light"/>
                  <a:cs typeface="Segoe UI Light"/>
                </a:rPr>
                <a:t>These two systems must work together to cleanup memory</a:t>
              </a:r>
            </a:p>
          </p:txBody>
        </p:sp>
      </p:grpSp>
    </p:spTree>
    <p:extLst>
      <p:ext uri="{BB962C8B-B14F-4D97-AF65-F5344CB8AC3E}">
        <p14:creationId xmlns:p14="http://schemas.microsoft.com/office/powerpoint/2010/main" val="22917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smtClean="0"/>
              <a:t>Xamarin.Android</a:t>
            </a:r>
            <a:r>
              <a:rPr lang="en-US" dirty="0" smtClean="0"/>
              <a:t> also has </a:t>
            </a:r>
            <a:r>
              <a:rPr lang="en-US" i="1" dirty="0" smtClean="0"/>
              <a:t>peer objects</a:t>
            </a:r>
            <a:r>
              <a:rPr lang="en-US" dirty="0" smtClean="0"/>
              <a:t> used to reference the native Java objects known to the Android JVM </a:t>
            </a:r>
            <a:endParaRPr lang="en-US" dirty="0"/>
          </a:p>
        </p:txBody>
      </p:sp>
      <p:sp>
        <p:nvSpPr>
          <p:cNvPr id="3" name="Title 2"/>
          <p:cNvSpPr>
            <a:spLocks noGrp="1"/>
          </p:cNvSpPr>
          <p:nvPr>
            <p:ph type="title"/>
          </p:nvPr>
        </p:nvSpPr>
        <p:spPr/>
        <p:txBody>
          <a:bodyPr/>
          <a:lstStyle/>
          <a:p>
            <a:r>
              <a:rPr lang="en-US" dirty="0" smtClean="0"/>
              <a:t>Android + Xamarin</a:t>
            </a:r>
            <a:endParaRPr lang="en-US" dirty="0"/>
          </a:p>
        </p:txBody>
      </p:sp>
      <p:sp>
        <p:nvSpPr>
          <p:cNvPr id="13" name="Rectangle 12"/>
          <p:cNvSpPr/>
          <p:nvPr/>
        </p:nvSpPr>
        <p:spPr>
          <a:xfrm>
            <a:off x="823912" y="2123695"/>
            <a:ext cx="7496175" cy="2585323"/>
          </a:xfrm>
          <a:prstGeom prst="rect">
            <a:avLst/>
          </a:prstGeom>
          <a:ln>
            <a:solidFill>
              <a:schemeClr val="bg2"/>
            </a:solidFill>
          </a:ln>
        </p:spPr>
        <p:txBody>
          <a:bodyPr wrap="square">
            <a:spAutoFit/>
          </a:bodyPr>
          <a:lstStyle/>
          <a:p>
            <a:r>
              <a:rPr lang="en-US" dirty="0">
                <a:solidFill>
                  <a:srgbClr val="0000FF"/>
                </a:solidFill>
                <a:latin typeface="Consolas" charset="0"/>
              </a:rPr>
              <a:t>namespace</a:t>
            </a:r>
            <a:r>
              <a:rPr lang="en-US" dirty="0">
                <a:solidFill>
                  <a:srgbClr val="000000"/>
                </a:solidFill>
                <a:latin typeface="Consolas" charset="0"/>
              </a:rPr>
              <a:t> </a:t>
            </a:r>
            <a:r>
              <a:rPr lang="en-US" dirty="0" err="1" smtClean="0">
                <a:solidFill>
                  <a:srgbClr val="000000"/>
                </a:solidFill>
                <a:latin typeface="Consolas" charset="0"/>
              </a:rPr>
              <a:t>Android.Runtime</a:t>
            </a:r>
            <a:r>
              <a:rPr lang="en-US" dirty="0">
                <a:latin typeface="Consolas" charset="0"/>
              </a:rPr>
              <a:t/>
            </a:r>
            <a:br>
              <a:rPr lang="en-US" dirty="0">
                <a:latin typeface="Consolas" charset="0"/>
              </a:rPr>
            </a:br>
            <a:r>
              <a:rPr lang="en-US" dirty="0">
                <a:solidFill>
                  <a:srgbClr val="000000"/>
                </a:solidFill>
                <a:latin typeface="Consolas" charset="0"/>
              </a:rPr>
              <a:t>{</a:t>
            </a:r>
            <a:r>
              <a:rPr lang="en-US" dirty="0">
                <a:latin typeface="Segoe UI Light" charset="0"/>
              </a:rPr>
              <a:t> </a:t>
            </a:r>
            <a:endParaRPr lang="en-US" dirty="0" smtClean="0">
              <a:latin typeface="Segoe UI Light" charset="0"/>
            </a:endParaRPr>
          </a:p>
          <a:p>
            <a:r>
              <a:rPr lang="en-US" dirty="0">
                <a:solidFill>
                  <a:srgbClr val="0000FF"/>
                </a:solidFill>
                <a:latin typeface="Consolas" charset="0"/>
              </a:rPr>
              <a:t> </a:t>
            </a:r>
            <a:r>
              <a:rPr lang="en-US" dirty="0" smtClean="0">
                <a:solidFill>
                  <a:srgbClr val="0000FF"/>
                </a:solidFill>
                <a:latin typeface="Consolas" charset="0"/>
              </a:rPr>
              <a:t>  public</a:t>
            </a:r>
            <a:r>
              <a:rPr lang="en-US" dirty="0">
                <a:solidFill>
                  <a:srgbClr val="000000"/>
                </a:solidFill>
                <a:latin typeface="Consolas" charset="0"/>
              </a:rPr>
              <a:t> </a:t>
            </a:r>
            <a:r>
              <a:rPr lang="en-US" dirty="0" smtClean="0">
                <a:solidFill>
                  <a:srgbClr val="0000FF"/>
                </a:solidFill>
                <a:latin typeface="Consolas" charset="0"/>
              </a:rPr>
              <a:t>interface</a:t>
            </a:r>
            <a:r>
              <a:rPr lang="en-US" dirty="0">
                <a:solidFill>
                  <a:srgbClr val="000000"/>
                </a:solidFill>
                <a:latin typeface="Consolas" charset="0"/>
              </a:rPr>
              <a:t> </a:t>
            </a:r>
            <a:r>
              <a:rPr lang="en-US" dirty="0" err="1" smtClean="0">
                <a:solidFill>
                  <a:srgbClr val="2A8FAF"/>
                </a:solidFill>
                <a:latin typeface="Consolas" charset="0"/>
              </a:rPr>
              <a:t>IJavaObject</a:t>
            </a:r>
            <a:r>
              <a:rPr lang="en-US" dirty="0">
                <a:solidFill>
                  <a:srgbClr val="000000"/>
                </a:solidFill>
                <a:latin typeface="Consolas" charset="0"/>
              </a:rPr>
              <a:t> : </a:t>
            </a:r>
            <a:r>
              <a:rPr lang="en-US" dirty="0" err="1" smtClean="0">
                <a:solidFill>
                  <a:srgbClr val="000000"/>
                </a:solidFill>
                <a:latin typeface="Consolas" charset="0"/>
              </a:rPr>
              <a:t>IDisposable</a:t>
            </a:r>
            <a:r>
              <a:rPr lang="en-US" dirty="0">
                <a:solidFill>
                  <a:srgbClr val="000000"/>
                </a:solidFill>
                <a:latin typeface="Consolas" charset="0"/>
              </a:rPr>
              <a:t/>
            </a:r>
            <a:br>
              <a:rPr lang="en-US" dirty="0">
                <a:solidFill>
                  <a:srgbClr val="000000"/>
                </a:solidFill>
                <a:latin typeface="Consolas" charset="0"/>
              </a:rPr>
            </a:br>
            <a:r>
              <a:rPr lang="en-US" dirty="0" smtClean="0">
                <a:solidFill>
                  <a:srgbClr val="000000"/>
                </a:solidFill>
                <a:latin typeface="Consolas" charset="0"/>
              </a:rPr>
              <a:t>   {</a:t>
            </a:r>
          </a:p>
          <a:p>
            <a:r>
              <a:rPr lang="en-US" dirty="0">
                <a:solidFill>
                  <a:schemeClr val="accent3">
                    <a:lumMod val="50000"/>
                  </a:schemeClr>
                </a:solidFill>
                <a:latin typeface="Consolas" charset="0"/>
              </a:rPr>
              <a:t> </a:t>
            </a:r>
            <a:r>
              <a:rPr lang="en-US" dirty="0" smtClean="0">
                <a:solidFill>
                  <a:schemeClr val="accent3">
                    <a:lumMod val="50000"/>
                  </a:schemeClr>
                </a:solidFill>
                <a:latin typeface="Consolas" charset="0"/>
              </a:rPr>
              <a:t>     // JNI reference to Java object this is wrapping</a:t>
            </a:r>
          </a:p>
          <a:p>
            <a:r>
              <a:rPr lang="en-US" dirty="0">
                <a:solidFill>
                  <a:srgbClr val="000000"/>
                </a:solidFill>
                <a:latin typeface="Consolas" charset="0"/>
              </a:rPr>
              <a:t> </a:t>
            </a:r>
            <a:r>
              <a:rPr lang="en-US" dirty="0" smtClean="0">
                <a:solidFill>
                  <a:srgbClr val="000000"/>
                </a:solidFill>
                <a:latin typeface="Consolas" charset="0"/>
              </a:rPr>
              <a:t>     </a:t>
            </a:r>
            <a:r>
              <a:rPr lang="en-US" dirty="0" smtClean="0">
                <a:solidFill>
                  <a:srgbClr val="0432FF"/>
                </a:solidFill>
                <a:latin typeface="Consolas" charset="0"/>
              </a:rPr>
              <a:t>public</a:t>
            </a:r>
            <a:r>
              <a:rPr lang="en-US" dirty="0" smtClean="0">
                <a:solidFill>
                  <a:srgbClr val="000000"/>
                </a:solidFill>
                <a:latin typeface="Consolas" charset="0"/>
              </a:rPr>
              <a:t> </a:t>
            </a:r>
            <a:r>
              <a:rPr lang="en-US" dirty="0" err="1" smtClean="0">
                <a:solidFill>
                  <a:srgbClr val="2A8FAF"/>
                </a:solidFill>
                <a:latin typeface="Consolas" charset="0"/>
              </a:rPr>
              <a:t>IntPtr</a:t>
            </a:r>
            <a:r>
              <a:rPr lang="en-US" dirty="0" smtClean="0">
                <a:solidFill>
                  <a:srgbClr val="000000"/>
                </a:solidFill>
                <a:latin typeface="Consolas" charset="0"/>
              </a:rPr>
              <a:t> Handle { </a:t>
            </a:r>
            <a:r>
              <a:rPr lang="en-US" dirty="0" smtClean="0">
                <a:solidFill>
                  <a:srgbClr val="0432FF"/>
                </a:solidFill>
                <a:latin typeface="Consolas" charset="0"/>
              </a:rPr>
              <a:t>get</a:t>
            </a:r>
            <a:r>
              <a:rPr lang="en-US" dirty="0" smtClean="0">
                <a:solidFill>
                  <a:srgbClr val="000000"/>
                </a:solidFill>
                <a:latin typeface="Consolas" charset="0"/>
              </a:rPr>
              <a:t>; </a:t>
            </a:r>
            <a:r>
              <a:rPr lang="en-US" dirty="0" smtClean="0">
                <a:solidFill>
                  <a:srgbClr val="0432FF"/>
                </a:solidFill>
                <a:latin typeface="Consolas" charset="0"/>
              </a:rPr>
              <a:t>set</a:t>
            </a:r>
            <a:r>
              <a:rPr lang="en-US" dirty="0" smtClean="0">
                <a:solidFill>
                  <a:srgbClr val="000000"/>
                </a:solidFill>
                <a:latin typeface="Consolas" charset="0"/>
              </a:rPr>
              <a:t>; }</a:t>
            </a:r>
          </a:p>
          <a:p>
            <a:r>
              <a:rPr lang="en-US" dirty="0">
                <a:solidFill>
                  <a:srgbClr val="000000"/>
                </a:solidFill>
                <a:latin typeface="Consolas" charset="0"/>
              </a:rPr>
              <a:t> </a:t>
            </a:r>
            <a:r>
              <a:rPr lang="en-US" dirty="0" smtClean="0">
                <a:solidFill>
                  <a:srgbClr val="000000"/>
                </a:solidFill>
                <a:latin typeface="Consolas" charset="0"/>
              </a:rPr>
              <a:t>     </a:t>
            </a:r>
            <a:r>
              <a:rPr lang="is-IS" dirty="0" smtClean="0">
                <a:solidFill>
                  <a:srgbClr val="000000"/>
                </a:solidFill>
                <a:latin typeface="Consolas" charset="0"/>
              </a:rPr>
              <a:t>...</a:t>
            </a:r>
            <a:endParaRPr lang="en-US" dirty="0" smtClean="0">
              <a:solidFill>
                <a:srgbClr val="000000"/>
              </a:solidFill>
              <a:latin typeface="Consolas" charset="0"/>
            </a:endParaRPr>
          </a:p>
          <a:p>
            <a:r>
              <a:rPr lang="en-US" dirty="0" smtClean="0">
                <a:solidFill>
                  <a:srgbClr val="000000"/>
                </a:solidFill>
                <a:latin typeface="Consolas" charset="0"/>
              </a:rPr>
              <a:t>   }</a:t>
            </a:r>
          </a:p>
          <a:p>
            <a:r>
              <a:rPr lang="en-US" dirty="0">
                <a:solidFill>
                  <a:srgbClr val="000000"/>
                </a:solidFill>
                <a:latin typeface="Consolas" charset="0"/>
              </a:rPr>
              <a:t>}</a:t>
            </a:r>
            <a:r>
              <a:rPr lang="en-US" dirty="0" smtClean="0">
                <a:latin typeface="Segoe UI Light" charset="0"/>
              </a:rPr>
              <a:t> </a:t>
            </a:r>
            <a:endParaRPr lang="en-US" dirty="0">
              <a:latin typeface="Segoe UI Light" charset="0"/>
            </a:endParaRPr>
          </a:p>
        </p:txBody>
      </p:sp>
    </p:spTree>
    <p:extLst>
      <p:ext uri="{BB962C8B-B14F-4D97-AF65-F5344CB8AC3E}">
        <p14:creationId xmlns:p14="http://schemas.microsoft.com/office/powerpoint/2010/main" val="25141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smtClean="0">
                <a:latin typeface="Consolas" charset="0"/>
                <a:ea typeface="Consolas" charset="0"/>
                <a:cs typeface="Consolas" charset="0"/>
              </a:rPr>
              <a:t>IJavaObject</a:t>
            </a:r>
            <a:r>
              <a:rPr lang="en-US" dirty="0" smtClean="0"/>
              <a:t> keeps a strong reference (JNI handle) to the platform Java object to keep it alive while the managed object is alive</a:t>
            </a:r>
            <a:endParaRPr lang="en-US" dirty="0"/>
          </a:p>
        </p:txBody>
      </p:sp>
      <p:sp>
        <p:nvSpPr>
          <p:cNvPr id="3" name="Title 2"/>
          <p:cNvSpPr>
            <a:spLocks noGrp="1"/>
          </p:cNvSpPr>
          <p:nvPr>
            <p:ph type="title"/>
          </p:nvPr>
        </p:nvSpPr>
        <p:spPr/>
        <p:txBody>
          <a:bodyPr/>
          <a:lstStyle/>
          <a:p>
            <a:r>
              <a:rPr lang="en-US" smtClean="0"/>
              <a:t>GC process [Android]</a:t>
            </a:r>
            <a:endParaRPr lang="en-US" dirty="0"/>
          </a:p>
        </p:txBody>
      </p:sp>
      <p:grpSp>
        <p:nvGrpSpPr>
          <p:cNvPr id="20" name="Group 19"/>
          <p:cNvGrpSpPr/>
          <p:nvPr/>
        </p:nvGrpSpPr>
        <p:grpSpPr>
          <a:xfrm>
            <a:off x="291142" y="2092604"/>
            <a:ext cx="7626235" cy="2032115"/>
            <a:chOff x="291142" y="2092604"/>
            <a:chExt cx="7626235" cy="2032115"/>
          </a:xfrm>
        </p:grpSpPr>
        <p:grpSp>
          <p:nvGrpSpPr>
            <p:cNvPr id="4" name="Group 3"/>
            <p:cNvGrpSpPr/>
            <p:nvPr/>
          </p:nvGrpSpPr>
          <p:grpSpPr>
            <a:xfrm>
              <a:off x="1556658" y="2441694"/>
              <a:ext cx="6030684" cy="938152"/>
              <a:chOff x="1294410" y="1911930"/>
              <a:chExt cx="6030684" cy="938152"/>
            </a:xfrm>
          </p:grpSpPr>
          <p:sp>
            <p:nvSpPr>
              <p:cNvPr id="5" name="Rectangle 4"/>
              <p:cNvSpPr/>
              <p:nvPr/>
            </p:nvSpPr>
            <p:spPr>
              <a:xfrm>
                <a:off x="1294410" y="1911931"/>
                <a:ext cx="2006929" cy="9381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Consolas" charset="0"/>
                    <a:ea typeface="Consolas" charset="0"/>
                    <a:cs typeface="Consolas" charset="0"/>
                  </a:rPr>
                  <a:t>IJavaObject</a:t>
                </a:r>
                <a:endParaRPr lang="en-US" dirty="0">
                  <a:latin typeface="Segoe UI Light" charset="0"/>
                </a:endParaRPr>
              </a:p>
            </p:txBody>
          </p:sp>
          <p:sp>
            <p:nvSpPr>
              <p:cNvPr id="6" name="Rectangle 5"/>
              <p:cNvSpPr/>
              <p:nvPr/>
            </p:nvSpPr>
            <p:spPr>
              <a:xfrm>
                <a:off x="5318165" y="1911930"/>
                <a:ext cx="2006929" cy="9381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Light" charset="0"/>
                  </a:rPr>
                  <a:t>Some Java</a:t>
                </a:r>
                <a:br>
                  <a:rPr lang="en-US" dirty="0">
                    <a:solidFill>
                      <a:schemeClr val="tx1"/>
                    </a:solidFill>
                    <a:latin typeface="Segoe UI Light" charset="0"/>
                  </a:rPr>
                </a:br>
                <a:r>
                  <a:rPr lang="en-US" dirty="0">
                    <a:solidFill>
                      <a:schemeClr val="tx1"/>
                    </a:solidFill>
                    <a:latin typeface="Segoe UI Light" charset="0"/>
                  </a:rPr>
                  <a:t>Object</a:t>
                </a:r>
              </a:p>
            </p:txBody>
          </p:sp>
          <p:cxnSp>
            <p:nvCxnSpPr>
              <p:cNvPr id="7" name="Straight Arrow Connector 6"/>
              <p:cNvCxnSpPr/>
              <p:nvPr/>
            </p:nvCxnSpPr>
            <p:spPr>
              <a:xfrm flipV="1">
                <a:off x="3301339" y="2381006"/>
                <a:ext cx="2016826" cy="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301338" y="2381005"/>
                <a:ext cx="2006929" cy="338554"/>
              </a:xfrm>
              <a:prstGeom prst="rect">
                <a:avLst/>
              </a:prstGeom>
              <a:noFill/>
            </p:spPr>
            <p:txBody>
              <a:bodyPr wrap="square" rtlCol="0">
                <a:spAutoFit/>
              </a:bodyPr>
              <a:lstStyle/>
              <a:p>
                <a:pPr algn="ctr"/>
                <a:r>
                  <a:rPr lang="en-US" sz="1600" dirty="0" err="1" smtClean="0">
                    <a:solidFill>
                      <a:srgbClr val="0432FF"/>
                    </a:solidFill>
                    <a:latin typeface="Consolas" charset="0"/>
                    <a:ea typeface="Consolas" charset="0"/>
                    <a:cs typeface="Consolas" charset="0"/>
                  </a:rPr>
                  <a:t>IntPtr</a:t>
                </a:r>
                <a:r>
                  <a:rPr lang="en-US" sz="1600" dirty="0" smtClean="0">
                    <a:latin typeface="Consolas" charset="0"/>
                    <a:ea typeface="Consolas" charset="0"/>
                    <a:cs typeface="Consolas" charset="0"/>
                  </a:rPr>
                  <a:t> Handle</a:t>
                </a:r>
              </a:p>
            </p:txBody>
          </p:sp>
        </p:grpSp>
        <p:sp>
          <p:nvSpPr>
            <p:cNvPr id="9" name="TextBox 8"/>
            <p:cNvSpPr txBox="1"/>
            <p:nvPr/>
          </p:nvSpPr>
          <p:spPr>
            <a:xfrm>
              <a:off x="1301770" y="3478388"/>
              <a:ext cx="2516703" cy="646331"/>
            </a:xfrm>
            <a:prstGeom prst="rect">
              <a:avLst/>
            </a:prstGeom>
            <a:noFill/>
          </p:spPr>
          <p:txBody>
            <a:bodyPr wrap="square" rtlCol="0">
              <a:spAutoFit/>
            </a:bodyPr>
            <a:lstStyle/>
            <a:p>
              <a:pPr algn="ctr"/>
              <a:r>
                <a:rPr lang="en-US" dirty="0" smtClean="0">
                  <a:latin typeface="Segoe UI Light"/>
                  <a:cs typeface="Segoe UI Light"/>
                </a:rPr>
                <a:t>Allocated and collected by Xamarin GC</a:t>
              </a:r>
            </a:p>
          </p:txBody>
        </p:sp>
        <p:sp>
          <p:nvSpPr>
            <p:cNvPr id="10" name="TextBox 9"/>
            <p:cNvSpPr txBox="1"/>
            <p:nvPr/>
          </p:nvSpPr>
          <p:spPr>
            <a:xfrm>
              <a:off x="5250377" y="3478388"/>
              <a:ext cx="2667000" cy="646331"/>
            </a:xfrm>
            <a:prstGeom prst="rect">
              <a:avLst/>
            </a:prstGeom>
            <a:noFill/>
          </p:spPr>
          <p:txBody>
            <a:bodyPr wrap="square" rtlCol="0">
              <a:spAutoFit/>
            </a:bodyPr>
            <a:lstStyle/>
            <a:p>
              <a:pPr algn="ctr"/>
              <a:r>
                <a:rPr lang="en-US" dirty="0" smtClean="0">
                  <a:latin typeface="Segoe UI Light"/>
                  <a:cs typeface="Segoe UI Light"/>
                </a:rPr>
                <a:t>Allocated by Android and collected by Android's GC</a:t>
              </a:r>
            </a:p>
          </p:txBody>
        </p:sp>
        <p:grpSp>
          <p:nvGrpSpPr>
            <p:cNvPr id="15" name="Group 14"/>
            <p:cNvGrpSpPr/>
            <p:nvPr/>
          </p:nvGrpSpPr>
          <p:grpSpPr>
            <a:xfrm>
              <a:off x="291142" y="2092604"/>
              <a:ext cx="1640403" cy="599637"/>
              <a:chOff x="283647" y="2143563"/>
              <a:chExt cx="1640403" cy="599637"/>
            </a:xfrm>
          </p:grpSpPr>
          <p:sp>
            <p:nvSpPr>
              <p:cNvPr id="14" name="Rectangle 13"/>
              <p:cNvSpPr/>
              <p:nvPr/>
            </p:nvSpPr>
            <p:spPr>
              <a:xfrm>
                <a:off x="285750" y="2143563"/>
                <a:ext cx="1619250" cy="5996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latin typeface="Segoe UI Light" charset="0"/>
                </a:endParaRPr>
              </a:p>
            </p:txBody>
          </p:sp>
          <p:grpSp>
            <p:nvGrpSpPr>
              <p:cNvPr id="13" name="Group 12"/>
              <p:cNvGrpSpPr/>
              <p:nvPr/>
            </p:nvGrpSpPr>
            <p:grpSpPr>
              <a:xfrm>
                <a:off x="283647" y="2198863"/>
                <a:ext cx="1640403" cy="497720"/>
                <a:chOff x="283647" y="2198863"/>
                <a:chExt cx="1640403" cy="497720"/>
              </a:xfrm>
            </p:grpSpPr>
            <p:sp>
              <p:nvSpPr>
                <p:cNvPr id="12" name="TextBox 11"/>
                <p:cNvSpPr txBox="1"/>
                <p:nvPr/>
              </p:nvSpPr>
              <p:spPr>
                <a:xfrm>
                  <a:off x="283647" y="2434973"/>
                  <a:ext cx="1640403" cy="261610"/>
                </a:xfrm>
                <a:prstGeom prst="rect">
                  <a:avLst/>
                </a:prstGeom>
                <a:noFill/>
              </p:spPr>
              <p:txBody>
                <a:bodyPr wrap="square" rtlCol="0">
                  <a:spAutoFit/>
                </a:bodyPr>
                <a:lstStyle/>
                <a:p>
                  <a:r>
                    <a:rPr lang="en-US" sz="1100" dirty="0" err="1" smtClean="0">
                      <a:solidFill>
                        <a:srgbClr val="FFFF00"/>
                      </a:solidFill>
                      <a:latin typeface="Consolas" charset="0"/>
                      <a:ea typeface="Consolas" charset="0"/>
                      <a:cs typeface="Consolas" charset="0"/>
                    </a:rPr>
                    <a:t>Java.Lang.Throwable</a:t>
                  </a:r>
                  <a:endParaRPr lang="en-US" sz="1100" dirty="0" smtClean="0">
                    <a:solidFill>
                      <a:srgbClr val="FFFF00"/>
                    </a:solidFill>
                    <a:latin typeface="Consolas" charset="0"/>
                    <a:ea typeface="Consolas" charset="0"/>
                    <a:cs typeface="Consolas" charset="0"/>
                  </a:endParaRPr>
                </a:p>
              </p:txBody>
            </p:sp>
            <p:sp>
              <p:nvSpPr>
                <p:cNvPr id="11" name="TextBox 10"/>
                <p:cNvSpPr txBox="1"/>
                <p:nvPr/>
              </p:nvSpPr>
              <p:spPr>
                <a:xfrm>
                  <a:off x="283647" y="2198863"/>
                  <a:ext cx="1621353" cy="261610"/>
                </a:xfrm>
                <a:prstGeom prst="rect">
                  <a:avLst/>
                </a:prstGeom>
                <a:noFill/>
              </p:spPr>
              <p:txBody>
                <a:bodyPr wrap="square" rtlCol="0">
                  <a:spAutoFit/>
                </a:bodyPr>
                <a:lstStyle/>
                <a:p>
                  <a:r>
                    <a:rPr lang="en-US" sz="1100" dirty="0" err="1" smtClean="0">
                      <a:solidFill>
                        <a:srgbClr val="FFFF00"/>
                      </a:solidFill>
                      <a:latin typeface="Consolas" charset="0"/>
                      <a:ea typeface="Consolas" charset="0"/>
                      <a:cs typeface="Consolas" charset="0"/>
                    </a:rPr>
                    <a:t>Java.Lang.Object</a:t>
                  </a:r>
                  <a:endParaRPr lang="en-US" sz="1100" dirty="0" smtClean="0">
                    <a:solidFill>
                      <a:srgbClr val="FFFF00"/>
                    </a:solidFill>
                    <a:latin typeface="Consolas" charset="0"/>
                    <a:ea typeface="Consolas" charset="0"/>
                    <a:cs typeface="Consolas" charset="0"/>
                  </a:endParaRPr>
                </a:p>
              </p:txBody>
            </p:sp>
          </p:grpSp>
        </p:grpSp>
      </p:grpSp>
      <p:grpSp>
        <p:nvGrpSpPr>
          <p:cNvPr id="21" name="Group 20"/>
          <p:cNvGrpSpPr/>
          <p:nvPr/>
        </p:nvGrpSpPr>
        <p:grpSpPr>
          <a:xfrm>
            <a:off x="3308698" y="3259242"/>
            <a:ext cx="2516703" cy="1740873"/>
            <a:chOff x="3308698" y="3259242"/>
            <a:chExt cx="2516703" cy="1740873"/>
          </a:xfrm>
        </p:grpSpPr>
        <p:sp>
          <p:nvSpPr>
            <p:cNvPr id="16" name="TextBox 15"/>
            <p:cNvSpPr txBox="1"/>
            <p:nvPr/>
          </p:nvSpPr>
          <p:spPr>
            <a:xfrm>
              <a:off x="3308698" y="4353784"/>
              <a:ext cx="2516703" cy="646331"/>
            </a:xfrm>
            <a:prstGeom prst="rect">
              <a:avLst/>
            </a:prstGeom>
            <a:noFill/>
          </p:spPr>
          <p:txBody>
            <a:bodyPr wrap="square" rtlCol="0">
              <a:spAutoFit/>
            </a:bodyPr>
            <a:lstStyle/>
            <a:p>
              <a:pPr algn="ctr"/>
              <a:r>
                <a:rPr lang="en-US" dirty="0" smtClean="0">
                  <a:latin typeface="Segoe UI Light"/>
                  <a:cs typeface="Segoe UI Light"/>
                </a:rPr>
                <a:t>Treated as a GC </a:t>
              </a:r>
              <a:r>
                <a:rPr lang="en-US" smtClean="0">
                  <a:latin typeface="Segoe UI Light"/>
                  <a:cs typeface="Segoe UI Light"/>
                </a:rPr>
                <a:t>root </a:t>
              </a:r>
              <a:br>
                <a:rPr lang="en-US" smtClean="0">
                  <a:latin typeface="Segoe UI Light"/>
                  <a:cs typeface="Segoe UI Light"/>
                </a:rPr>
              </a:br>
              <a:r>
                <a:rPr lang="en-US" smtClean="0">
                  <a:latin typeface="Segoe UI Light"/>
                  <a:cs typeface="Segoe UI Light"/>
                </a:rPr>
                <a:t>by Android</a:t>
              </a:r>
              <a:endParaRPr lang="en-US" dirty="0" smtClean="0">
                <a:latin typeface="Segoe UI Light"/>
                <a:cs typeface="Segoe UI Light"/>
              </a:endParaRPr>
            </a:p>
          </p:txBody>
        </p:sp>
        <p:cxnSp>
          <p:nvCxnSpPr>
            <p:cNvPr id="18" name="Straight Arrow Connector 17"/>
            <p:cNvCxnSpPr/>
            <p:nvPr/>
          </p:nvCxnSpPr>
          <p:spPr>
            <a:xfrm flipV="1">
              <a:off x="4567049" y="3259242"/>
              <a:ext cx="0" cy="1104461"/>
            </a:xfrm>
            <a:prstGeom prst="straightConnector1">
              <a:avLst/>
            </a:prstGeom>
            <a:ln w="28575" cmpd="sng">
              <a:solidFill>
                <a:schemeClr val="accent5"/>
              </a:solidFill>
              <a:prstDash val="sysDot"/>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1593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2" presetClass="entr" presetSubtype="0" fill="hold" nodeType="afterEffect">
                                  <p:stCondLst>
                                    <p:cond delay="100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GC </a:t>
            </a:r>
            <a:r>
              <a:rPr lang="en-US" dirty="0" smtClean="0"/>
              <a:t>occurs </a:t>
            </a:r>
            <a:r>
              <a:rPr lang="en-US" dirty="0"/>
              <a:t>when a memory allocation cannot be satisfied</a:t>
            </a:r>
          </a:p>
        </p:txBody>
      </p:sp>
      <p:sp>
        <p:nvSpPr>
          <p:cNvPr id="3" name="Title 2"/>
          <p:cNvSpPr>
            <a:spLocks noGrp="1"/>
          </p:cNvSpPr>
          <p:nvPr>
            <p:ph type="title"/>
          </p:nvPr>
        </p:nvSpPr>
        <p:spPr/>
        <p:txBody>
          <a:bodyPr/>
          <a:lstStyle/>
          <a:p>
            <a:r>
              <a:rPr lang="en-US" dirty="0" smtClean="0"/>
              <a:t>GC </a:t>
            </a:r>
            <a:r>
              <a:rPr lang="en-US" dirty="0"/>
              <a:t>process</a:t>
            </a:r>
          </a:p>
        </p:txBody>
      </p:sp>
      <p:sp>
        <p:nvSpPr>
          <p:cNvPr id="4" name="Rectangle 3"/>
          <p:cNvSpPr/>
          <p:nvPr/>
        </p:nvSpPr>
        <p:spPr>
          <a:xfrm>
            <a:off x="5848594" y="2481943"/>
            <a:ext cx="2119747" cy="617517"/>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"Empty" free space</a:t>
            </a:r>
            <a:endParaRPr lang="en-US" dirty="0">
              <a:solidFill>
                <a:schemeClr val="tx1"/>
              </a:solidFill>
              <a:latin typeface="Segoe UI Light" charset="0"/>
            </a:endParaRPr>
          </a:p>
        </p:txBody>
      </p:sp>
      <p:sp>
        <p:nvSpPr>
          <p:cNvPr id="5" name="TextBox 4"/>
          <p:cNvSpPr txBox="1"/>
          <p:nvPr/>
        </p:nvSpPr>
        <p:spPr>
          <a:xfrm>
            <a:off x="3247899" y="2026000"/>
            <a:ext cx="2458193" cy="369332"/>
          </a:xfrm>
          <a:prstGeom prst="rect">
            <a:avLst/>
          </a:prstGeom>
          <a:noFill/>
        </p:spPr>
        <p:txBody>
          <a:bodyPr wrap="square" rtlCol="0">
            <a:spAutoFit/>
          </a:bodyPr>
          <a:lstStyle/>
          <a:p>
            <a:pPr algn="ctr"/>
            <a:r>
              <a:rPr lang="en-US" b="1" dirty="0" smtClean="0">
                <a:latin typeface="Segoe UI Light"/>
                <a:cs typeface="Segoe UI Light"/>
              </a:rPr>
              <a:t>Allocation Heap</a:t>
            </a:r>
          </a:p>
        </p:txBody>
      </p:sp>
      <p:grpSp>
        <p:nvGrpSpPr>
          <p:cNvPr id="15" name="Group 14"/>
          <p:cNvGrpSpPr/>
          <p:nvPr/>
        </p:nvGrpSpPr>
        <p:grpSpPr>
          <a:xfrm>
            <a:off x="4177142" y="3099456"/>
            <a:ext cx="2755076" cy="1079180"/>
            <a:chOff x="4779817" y="3087582"/>
            <a:chExt cx="2755076" cy="1079180"/>
          </a:xfrm>
        </p:grpSpPr>
        <p:sp>
          <p:nvSpPr>
            <p:cNvPr id="6" name="TextBox 5"/>
            <p:cNvSpPr txBox="1"/>
            <p:nvPr/>
          </p:nvSpPr>
          <p:spPr>
            <a:xfrm>
              <a:off x="4779817" y="3520431"/>
              <a:ext cx="2755076" cy="646331"/>
            </a:xfrm>
            <a:prstGeom prst="rect">
              <a:avLst/>
            </a:prstGeom>
            <a:noFill/>
          </p:spPr>
          <p:txBody>
            <a:bodyPr wrap="square" rtlCol="0">
              <a:spAutoFit/>
            </a:bodyPr>
            <a:lstStyle/>
            <a:p>
              <a:pPr algn="ctr"/>
              <a:r>
                <a:rPr lang="en-US" dirty="0" smtClean="0">
                  <a:latin typeface="Segoe UI Light"/>
                  <a:cs typeface="Segoe UI Light"/>
                </a:rPr>
                <a:t>New allocation location (pointer to free space)</a:t>
              </a:r>
            </a:p>
          </p:txBody>
        </p:sp>
        <p:cxnSp>
          <p:nvCxnSpPr>
            <p:cNvPr id="8" name="Straight Arrow Connector 7"/>
            <p:cNvCxnSpPr/>
            <p:nvPr/>
          </p:nvCxnSpPr>
          <p:spPr>
            <a:xfrm flipV="1">
              <a:off x="5848595" y="3087582"/>
              <a:ext cx="0" cy="44658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
        <p:nvSpPr>
          <p:cNvPr id="9" name="Rectangle 8"/>
          <p:cNvSpPr/>
          <p:nvPr/>
        </p:nvSpPr>
        <p:spPr>
          <a:xfrm>
            <a:off x="985651" y="2481943"/>
            <a:ext cx="1021278" cy="6175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A</a:t>
            </a:r>
            <a:endParaRPr lang="en-US" dirty="0">
              <a:latin typeface="Segoe UI Light" charset="0"/>
            </a:endParaRPr>
          </a:p>
        </p:txBody>
      </p:sp>
      <p:sp>
        <p:nvSpPr>
          <p:cNvPr id="10" name="Rectangle 9"/>
          <p:cNvSpPr/>
          <p:nvPr/>
        </p:nvSpPr>
        <p:spPr>
          <a:xfrm>
            <a:off x="2006929" y="2481943"/>
            <a:ext cx="1021278" cy="6175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B</a:t>
            </a:r>
            <a:endParaRPr lang="en-US" dirty="0">
              <a:latin typeface="Segoe UI Light" charset="0"/>
            </a:endParaRPr>
          </a:p>
        </p:txBody>
      </p:sp>
      <p:sp>
        <p:nvSpPr>
          <p:cNvPr id="11" name="Rectangle 10"/>
          <p:cNvSpPr/>
          <p:nvPr/>
        </p:nvSpPr>
        <p:spPr>
          <a:xfrm>
            <a:off x="3028207" y="2481942"/>
            <a:ext cx="1021278" cy="617517"/>
          </a:xfrm>
          <a:prstGeom prst="rect">
            <a:avLst/>
          </a:prstGeom>
          <a:solidFill>
            <a:srgbClr val="A24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C</a:t>
            </a:r>
            <a:endParaRPr lang="en-US" dirty="0">
              <a:latin typeface="Segoe UI Light" charset="0"/>
            </a:endParaRPr>
          </a:p>
        </p:txBody>
      </p:sp>
      <p:sp>
        <p:nvSpPr>
          <p:cNvPr id="12" name="Rectangle 11"/>
          <p:cNvSpPr/>
          <p:nvPr/>
        </p:nvSpPr>
        <p:spPr>
          <a:xfrm>
            <a:off x="4049485" y="2481941"/>
            <a:ext cx="635329" cy="61751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D</a:t>
            </a:r>
            <a:endParaRPr lang="en-US" dirty="0">
              <a:latin typeface="Segoe UI Light" charset="0"/>
            </a:endParaRPr>
          </a:p>
        </p:txBody>
      </p:sp>
      <p:sp>
        <p:nvSpPr>
          <p:cNvPr id="13" name="Rectangle 12"/>
          <p:cNvSpPr/>
          <p:nvPr/>
        </p:nvSpPr>
        <p:spPr>
          <a:xfrm>
            <a:off x="4661063" y="2481941"/>
            <a:ext cx="575953" cy="6175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E</a:t>
            </a:r>
            <a:endParaRPr lang="en-US" dirty="0">
              <a:latin typeface="Segoe UI Light" charset="0"/>
            </a:endParaRPr>
          </a:p>
        </p:txBody>
      </p:sp>
      <p:sp>
        <p:nvSpPr>
          <p:cNvPr id="14" name="Rectangle 13"/>
          <p:cNvSpPr/>
          <p:nvPr/>
        </p:nvSpPr>
        <p:spPr>
          <a:xfrm>
            <a:off x="5237016" y="2481939"/>
            <a:ext cx="635329" cy="617517"/>
          </a:xfrm>
          <a:prstGeom prst="rect">
            <a:avLst/>
          </a:prstGeom>
          <a:solidFill>
            <a:srgbClr val="FF8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F</a:t>
            </a:r>
            <a:endParaRPr lang="en-US" dirty="0">
              <a:latin typeface="Segoe UI Light" charset="0"/>
            </a:endParaRPr>
          </a:p>
        </p:txBody>
      </p:sp>
      <p:sp>
        <p:nvSpPr>
          <p:cNvPr id="7" name="TextBox 6"/>
          <p:cNvSpPr txBox="1"/>
          <p:nvPr/>
        </p:nvSpPr>
        <p:spPr>
          <a:xfrm>
            <a:off x="495792" y="3532303"/>
            <a:ext cx="3681350" cy="923330"/>
          </a:xfrm>
          <a:prstGeom prst="rect">
            <a:avLst/>
          </a:prstGeom>
          <a:noFill/>
        </p:spPr>
        <p:txBody>
          <a:bodyPr wrap="square" rtlCol="0">
            <a:spAutoFit/>
          </a:bodyPr>
          <a:lstStyle/>
          <a:p>
            <a:r>
              <a:rPr lang="en-US" dirty="0" smtClean="0">
                <a:latin typeface="Segoe UI Light"/>
                <a:cs typeface="Segoe UI Light"/>
              </a:rPr>
              <a:t>Allocator returns a memory block large enough to fit an "</a:t>
            </a:r>
            <a:r>
              <a:rPr lang="en-US" b="1" dirty="0" smtClean="0">
                <a:latin typeface="Segoe UI Light"/>
                <a:cs typeface="Segoe UI Light"/>
              </a:rPr>
              <a:t>F</a:t>
            </a:r>
            <a:r>
              <a:rPr lang="en-US" dirty="0" smtClean="0">
                <a:latin typeface="Segoe UI Light"/>
                <a:cs typeface="Segoe UI Light"/>
              </a:rPr>
              <a:t>" instance and moves "free" pointer</a:t>
            </a:r>
          </a:p>
        </p:txBody>
      </p:sp>
    </p:spTree>
    <p:extLst>
      <p:ext uri="{BB962C8B-B14F-4D97-AF65-F5344CB8AC3E}">
        <p14:creationId xmlns:p14="http://schemas.microsoft.com/office/powerpoint/2010/main" val="61187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4.72222E-6 2.59259E-6 L 0.06614 0.00061 " pathEditMode="relative" rAng="0" ptsTypes="AA">
                                      <p:cBhvr>
                                        <p:cTn id="6" dur="2000" fill="hold"/>
                                        <p:tgtEl>
                                          <p:spTgt spid="15"/>
                                        </p:tgtEl>
                                        <p:attrNameLst>
                                          <p:attrName>ppt_x</p:attrName>
                                          <p:attrName>ppt_y</p:attrName>
                                        </p:attrNameLst>
                                      </p:cBhvr>
                                      <p:rCtr x="3299"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GC process [Xamarin]</a:t>
            </a:r>
            <a:endParaRPr lang="en-US" dirty="0"/>
          </a:p>
        </p:txBody>
      </p:sp>
      <p:grpSp>
        <p:nvGrpSpPr>
          <p:cNvPr id="4" name="Group 3"/>
          <p:cNvGrpSpPr/>
          <p:nvPr/>
        </p:nvGrpSpPr>
        <p:grpSpPr>
          <a:xfrm>
            <a:off x="523329" y="1713564"/>
            <a:ext cx="1516873" cy="472611"/>
            <a:chOff x="680329" y="3267239"/>
            <a:chExt cx="1516873" cy="472611"/>
          </a:xfrm>
        </p:grpSpPr>
        <p:sp>
          <p:nvSpPr>
            <p:cNvPr id="5" name="Lightning Bolt 4"/>
            <p:cNvSpPr/>
            <p:nvPr/>
          </p:nvSpPr>
          <p:spPr>
            <a:xfrm flipH="1">
              <a:off x="680329" y="3267239"/>
              <a:ext cx="368070" cy="472611"/>
            </a:xfrm>
            <a:prstGeom prst="lightningBolt">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6" name="TextBox 5"/>
            <p:cNvSpPr txBox="1"/>
            <p:nvPr/>
          </p:nvSpPr>
          <p:spPr>
            <a:xfrm>
              <a:off x="989604" y="3349655"/>
              <a:ext cx="1207598" cy="307777"/>
            </a:xfrm>
            <a:prstGeom prst="rect">
              <a:avLst/>
            </a:prstGeom>
            <a:noFill/>
          </p:spPr>
          <p:txBody>
            <a:bodyPr wrap="square" rtlCol="0">
              <a:spAutoFit/>
            </a:bodyPr>
            <a:lstStyle/>
            <a:p>
              <a:r>
                <a:rPr lang="en-US" sz="1400" dirty="0" smtClean="0">
                  <a:latin typeface="Segoe UI Light" charset="0"/>
                  <a:ea typeface="Consolas" charset="0"/>
                  <a:cs typeface="Consolas" charset="0"/>
                </a:rPr>
                <a:t>GC Collect</a:t>
              </a:r>
            </a:p>
          </p:txBody>
        </p:sp>
      </p:grpSp>
      <p:grpSp>
        <p:nvGrpSpPr>
          <p:cNvPr id="10" name="Group 9"/>
          <p:cNvGrpSpPr/>
          <p:nvPr/>
        </p:nvGrpSpPr>
        <p:grpSpPr>
          <a:xfrm>
            <a:off x="1892222" y="1303641"/>
            <a:ext cx="1659558" cy="1292457"/>
            <a:chOff x="1907212" y="1933228"/>
            <a:chExt cx="1659558" cy="1292457"/>
          </a:xfrm>
        </p:grpSpPr>
        <p:sp>
          <p:nvSpPr>
            <p:cNvPr id="11" name="Decision 10"/>
            <p:cNvSpPr/>
            <p:nvPr/>
          </p:nvSpPr>
          <p:spPr>
            <a:xfrm>
              <a:off x="1907212" y="1933228"/>
              <a:ext cx="1659558" cy="1292457"/>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Segoe UI Light" charset="0"/>
              </a:endParaRPr>
            </a:p>
          </p:txBody>
        </p:sp>
        <p:sp>
          <p:nvSpPr>
            <p:cNvPr id="12" name="TextBox 11"/>
            <p:cNvSpPr txBox="1"/>
            <p:nvPr/>
          </p:nvSpPr>
          <p:spPr>
            <a:xfrm>
              <a:off x="2065478" y="2256290"/>
              <a:ext cx="1343025" cy="646331"/>
            </a:xfrm>
            <a:prstGeom prst="rect">
              <a:avLst/>
            </a:prstGeom>
            <a:noFill/>
          </p:spPr>
          <p:txBody>
            <a:bodyPr wrap="square" rtlCol="0">
              <a:spAutoFit/>
            </a:bodyPr>
            <a:lstStyle/>
            <a:p>
              <a:pPr algn="ctr"/>
              <a:r>
                <a:rPr lang="en-US" dirty="0" smtClean="0">
                  <a:solidFill>
                    <a:schemeClr val="bg1"/>
                  </a:solidFill>
                  <a:latin typeface="Segoe UI Light"/>
                  <a:cs typeface="Segoe UI Light"/>
                </a:rPr>
                <a:t>Can collect object?</a:t>
              </a:r>
            </a:p>
          </p:txBody>
        </p:sp>
      </p:grpSp>
      <p:grpSp>
        <p:nvGrpSpPr>
          <p:cNvPr id="50" name="Group 49"/>
          <p:cNvGrpSpPr/>
          <p:nvPr/>
        </p:nvGrpSpPr>
        <p:grpSpPr>
          <a:xfrm>
            <a:off x="3550095" y="1303641"/>
            <a:ext cx="2289702" cy="1292457"/>
            <a:chOff x="3550095" y="1303641"/>
            <a:chExt cx="2289702" cy="1292457"/>
          </a:xfrm>
        </p:grpSpPr>
        <p:grpSp>
          <p:nvGrpSpPr>
            <p:cNvPr id="15" name="Group 14"/>
            <p:cNvGrpSpPr/>
            <p:nvPr/>
          </p:nvGrpSpPr>
          <p:grpSpPr>
            <a:xfrm>
              <a:off x="4180239" y="1303641"/>
              <a:ext cx="1659558" cy="1292457"/>
              <a:chOff x="3799374" y="1933228"/>
              <a:chExt cx="1659558" cy="1292457"/>
            </a:xfrm>
          </p:grpSpPr>
          <p:sp>
            <p:nvSpPr>
              <p:cNvPr id="13" name="Decision 12"/>
              <p:cNvSpPr/>
              <p:nvPr/>
            </p:nvSpPr>
            <p:spPr>
              <a:xfrm>
                <a:off x="3799374" y="1933228"/>
                <a:ext cx="1659558" cy="1292457"/>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Segoe UI Light" charset="0"/>
                </a:endParaRPr>
              </a:p>
            </p:txBody>
          </p:sp>
          <p:sp>
            <p:nvSpPr>
              <p:cNvPr id="14" name="TextBox 13"/>
              <p:cNvSpPr txBox="1"/>
              <p:nvPr/>
            </p:nvSpPr>
            <p:spPr>
              <a:xfrm>
                <a:off x="3957640" y="2256290"/>
                <a:ext cx="1343025" cy="646331"/>
              </a:xfrm>
              <a:prstGeom prst="rect">
                <a:avLst/>
              </a:prstGeom>
              <a:noFill/>
            </p:spPr>
            <p:txBody>
              <a:bodyPr wrap="square" rtlCol="0">
                <a:spAutoFit/>
              </a:bodyPr>
              <a:lstStyle/>
              <a:p>
                <a:pPr algn="ctr"/>
                <a:r>
                  <a:rPr lang="en-US" dirty="0" smtClean="0">
                    <a:solidFill>
                      <a:schemeClr val="bg1"/>
                    </a:solidFill>
                    <a:latin typeface="Segoe UI Light"/>
                    <a:cs typeface="Segoe UI Light"/>
                  </a:rPr>
                  <a:t>Is Peer Object?</a:t>
                </a:r>
              </a:p>
            </p:txBody>
          </p:sp>
        </p:grpSp>
        <p:grpSp>
          <p:nvGrpSpPr>
            <p:cNvPr id="49" name="Group 48"/>
            <p:cNvGrpSpPr/>
            <p:nvPr/>
          </p:nvGrpSpPr>
          <p:grpSpPr>
            <a:xfrm>
              <a:off x="3550095" y="1636621"/>
              <a:ext cx="630144" cy="313249"/>
              <a:chOff x="3550095" y="1636621"/>
              <a:chExt cx="630144" cy="313249"/>
            </a:xfrm>
          </p:grpSpPr>
          <p:cxnSp>
            <p:nvCxnSpPr>
              <p:cNvPr id="16" name="Straight Arrow Connector 15"/>
              <p:cNvCxnSpPr>
                <a:stCxn id="11" idx="3"/>
                <a:endCxn id="13" idx="1"/>
              </p:cNvCxnSpPr>
              <p:nvPr/>
            </p:nvCxnSpPr>
            <p:spPr>
              <a:xfrm>
                <a:off x="3551780" y="1949870"/>
                <a:ext cx="628459"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550095" y="1636621"/>
                <a:ext cx="549137" cy="307777"/>
              </a:xfrm>
              <a:prstGeom prst="rect">
                <a:avLst/>
              </a:prstGeom>
              <a:noFill/>
            </p:spPr>
            <p:txBody>
              <a:bodyPr wrap="square" rtlCol="0">
                <a:spAutoFit/>
              </a:bodyPr>
              <a:lstStyle/>
              <a:p>
                <a:pPr algn="ctr"/>
                <a:r>
                  <a:rPr lang="en-US" sz="1400" b="1" dirty="0" smtClean="0">
                    <a:latin typeface="Segoe UI Light"/>
                    <a:cs typeface="Segoe UI Light"/>
                  </a:rPr>
                  <a:t>Yes</a:t>
                </a:r>
              </a:p>
            </p:txBody>
          </p:sp>
        </p:grpSp>
      </p:grpSp>
      <p:grpSp>
        <p:nvGrpSpPr>
          <p:cNvPr id="52" name="Group 51"/>
          <p:cNvGrpSpPr/>
          <p:nvPr/>
        </p:nvGrpSpPr>
        <p:grpSpPr>
          <a:xfrm>
            <a:off x="5760852" y="1569238"/>
            <a:ext cx="2365192" cy="750321"/>
            <a:chOff x="5760852" y="1569238"/>
            <a:chExt cx="2365192" cy="750321"/>
          </a:xfrm>
        </p:grpSpPr>
        <p:sp>
          <p:nvSpPr>
            <p:cNvPr id="19" name="Rectangle 18"/>
            <p:cNvSpPr/>
            <p:nvPr/>
          </p:nvSpPr>
          <p:spPr>
            <a:xfrm>
              <a:off x="6468256" y="1569238"/>
              <a:ext cx="1657788" cy="75032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Segoe UI Light" charset="0"/>
                </a:rPr>
                <a:t>Replace JNI handle with </a:t>
              </a:r>
              <a:r>
                <a:rPr lang="en-US" sz="1400" dirty="0" smtClean="0">
                  <a:solidFill>
                    <a:srgbClr val="FFFF00"/>
                  </a:solidFill>
                  <a:latin typeface="Segoe UI Light" charset="0"/>
                </a:rPr>
                <a:t>Weak Handle</a:t>
              </a:r>
              <a:endParaRPr lang="en-US" sz="1400" dirty="0">
                <a:solidFill>
                  <a:srgbClr val="FFFF00"/>
                </a:solidFill>
                <a:latin typeface="Segoe UI Light" charset="0"/>
              </a:endParaRPr>
            </a:p>
          </p:txBody>
        </p:sp>
        <p:cxnSp>
          <p:nvCxnSpPr>
            <p:cNvPr id="20" name="Straight Arrow Connector 19"/>
            <p:cNvCxnSpPr>
              <a:stCxn id="13" idx="3"/>
              <a:endCxn id="19" idx="1"/>
            </p:cNvCxnSpPr>
            <p:nvPr/>
          </p:nvCxnSpPr>
          <p:spPr>
            <a:xfrm flipV="1">
              <a:off x="5839797" y="1944399"/>
              <a:ext cx="628459" cy="547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760852" y="1636620"/>
              <a:ext cx="549137" cy="307777"/>
            </a:xfrm>
            <a:prstGeom prst="rect">
              <a:avLst/>
            </a:prstGeom>
            <a:noFill/>
          </p:spPr>
          <p:txBody>
            <a:bodyPr wrap="square" rtlCol="0">
              <a:spAutoFit/>
            </a:bodyPr>
            <a:lstStyle/>
            <a:p>
              <a:pPr algn="ctr"/>
              <a:r>
                <a:rPr lang="en-US" sz="1400" b="1" dirty="0" smtClean="0">
                  <a:latin typeface="Segoe UI Light"/>
                  <a:cs typeface="Segoe UI Light"/>
                </a:rPr>
                <a:t>Yes</a:t>
              </a:r>
            </a:p>
          </p:txBody>
        </p:sp>
      </p:grpSp>
      <p:grpSp>
        <p:nvGrpSpPr>
          <p:cNvPr id="53" name="Group 52"/>
          <p:cNvGrpSpPr/>
          <p:nvPr/>
        </p:nvGrpSpPr>
        <p:grpSpPr>
          <a:xfrm>
            <a:off x="6468256" y="2319559"/>
            <a:ext cx="1657788" cy="1961363"/>
            <a:chOff x="6468256" y="2319559"/>
            <a:chExt cx="1657788" cy="1961363"/>
          </a:xfrm>
        </p:grpSpPr>
        <p:sp>
          <p:nvSpPr>
            <p:cNvPr id="22" name="Rectangle 21"/>
            <p:cNvSpPr/>
            <p:nvPr/>
          </p:nvSpPr>
          <p:spPr>
            <a:xfrm>
              <a:off x="6468256" y="3530601"/>
              <a:ext cx="1657788" cy="75032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Segoe UI Light" charset="0"/>
                </a:rPr>
                <a:t>Force Android GC</a:t>
              </a:r>
              <a:endParaRPr lang="en-US" sz="1400" dirty="0">
                <a:solidFill>
                  <a:schemeClr val="tx1"/>
                </a:solidFill>
                <a:latin typeface="Segoe UI Light" charset="0"/>
              </a:endParaRPr>
            </a:p>
          </p:txBody>
        </p:sp>
        <p:cxnSp>
          <p:nvCxnSpPr>
            <p:cNvPr id="23" name="Straight Arrow Connector 22"/>
            <p:cNvCxnSpPr>
              <a:stCxn id="19" idx="2"/>
              <a:endCxn id="22" idx="0"/>
            </p:cNvCxnSpPr>
            <p:nvPr/>
          </p:nvCxnSpPr>
          <p:spPr>
            <a:xfrm>
              <a:off x="7297150" y="2319559"/>
              <a:ext cx="0" cy="121104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4180238" y="3259532"/>
            <a:ext cx="2288018" cy="1292457"/>
            <a:chOff x="4180238" y="3259532"/>
            <a:chExt cx="2288018" cy="1292457"/>
          </a:xfrm>
        </p:grpSpPr>
        <p:grpSp>
          <p:nvGrpSpPr>
            <p:cNvPr id="25" name="Group 24"/>
            <p:cNvGrpSpPr/>
            <p:nvPr/>
          </p:nvGrpSpPr>
          <p:grpSpPr>
            <a:xfrm>
              <a:off x="4180238" y="3259532"/>
              <a:ext cx="1659558" cy="1292457"/>
              <a:chOff x="3799374" y="1933228"/>
              <a:chExt cx="1659558" cy="1292457"/>
            </a:xfrm>
          </p:grpSpPr>
          <p:sp>
            <p:nvSpPr>
              <p:cNvPr id="26" name="Decision 25"/>
              <p:cNvSpPr/>
              <p:nvPr/>
            </p:nvSpPr>
            <p:spPr>
              <a:xfrm>
                <a:off x="3799374" y="1933228"/>
                <a:ext cx="1659558" cy="1292457"/>
              </a:xfrm>
              <a:prstGeom prst="flowChartDecisi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Segoe UI Light" charset="0"/>
                </a:endParaRPr>
              </a:p>
            </p:txBody>
          </p:sp>
          <p:sp>
            <p:nvSpPr>
              <p:cNvPr id="27" name="TextBox 26"/>
              <p:cNvSpPr txBox="1"/>
              <p:nvPr/>
            </p:nvSpPr>
            <p:spPr>
              <a:xfrm>
                <a:off x="3957640" y="2256290"/>
                <a:ext cx="1343025" cy="646331"/>
              </a:xfrm>
              <a:prstGeom prst="rect">
                <a:avLst/>
              </a:prstGeom>
              <a:noFill/>
            </p:spPr>
            <p:txBody>
              <a:bodyPr wrap="square" rtlCol="0">
                <a:spAutoFit/>
              </a:bodyPr>
              <a:lstStyle/>
              <a:p>
                <a:pPr algn="ctr"/>
                <a:r>
                  <a:rPr lang="en-US" dirty="0" smtClean="0">
                    <a:solidFill>
                      <a:schemeClr val="bg1"/>
                    </a:solidFill>
                    <a:latin typeface="Segoe UI Light"/>
                    <a:cs typeface="Segoe UI Light"/>
                  </a:rPr>
                  <a:t>JNI handle collected?</a:t>
                </a:r>
              </a:p>
            </p:txBody>
          </p:sp>
        </p:grpSp>
        <p:cxnSp>
          <p:nvCxnSpPr>
            <p:cNvPr id="29" name="Straight Arrow Connector 28"/>
            <p:cNvCxnSpPr>
              <a:stCxn id="22" idx="1"/>
              <a:endCxn id="26" idx="3"/>
            </p:cNvCxnSpPr>
            <p:nvPr/>
          </p:nvCxnSpPr>
          <p:spPr>
            <a:xfrm flipH="1" flipV="1">
              <a:off x="5839796" y="3905761"/>
              <a:ext cx="628460" cy="1"/>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3190836" y="2519997"/>
            <a:ext cx="2323523" cy="563233"/>
            <a:chOff x="3190836" y="2519997"/>
            <a:chExt cx="2323523" cy="563233"/>
          </a:xfrm>
        </p:grpSpPr>
        <p:sp>
          <p:nvSpPr>
            <p:cNvPr id="39" name="Rectangle 38"/>
            <p:cNvSpPr/>
            <p:nvPr/>
          </p:nvSpPr>
          <p:spPr>
            <a:xfrm>
              <a:off x="3190836" y="2676958"/>
              <a:ext cx="1267653" cy="40627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Segoe UI Light" charset="0"/>
                </a:rPr>
                <a:t>Collect object</a:t>
              </a:r>
              <a:endParaRPr lang="en-US" sz="1400" dirty="0">
                <a:latin typeface="Segoe UI Light" charset="0"/>
              </a:endParaRPr>
            </a:p>
          </p:txBody>
        </p:sp>
        <p:cxnSp>
          <p:nvCxnSpPr>
            <p:cNvPr id="40" name="Straight Arrow Connector 39"/>
            <p:cNvCxnSpPr>
              <a:stCxn id="13" idx="2"/>
              <a:endCxn id="39" idx="3"/>
            </p:cNvCxnSpPr>
            <p:nvPr/>
          </p:nvCxnSpPr>
          <p:spPr>
            <a:xfrm rot="5400000">
              <a:off x="4592256" y="2462332"/>
              <a:ext cx="283996" cy="551529"/>
            </a:xfrm>
            <a:prstGeom prst="bentConnector2">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086948" y="2519997"/>
              <a:ext cx="427411" cy="307777"/>
            </a:xfrm>
            <a:prstGeom prst="rect">
              <a:avLst/>
            </a:prstGeom>
            <a:noFill/>
          </p:spPr>
          <p:txBody>
            <a:bodyPr wrap="square" rtlCol="0">
              <a:spAutoFit/>
            </a:bodyPr>
            <a:lstStyle/>
            <a:p>
              <a:pPr algn="ctr"/>
              <a:r>
                <a:rPr lang="en-US" sz="1400" b="1" dirty="0" smtClean="0">
                  <a:latin typeface="Segoe UI Light"/>
                  <a:cs typeface="Segoe UI Light"/>
                </a:rPr>
                <a:t>No</a:t>
              </a:r>
            </a:p>
          </p:txBody>
        </p:sp>
      </p:grpSp>
      <p:grpSp>
        <p:nvGrpSpPr>
          <p:cNvPr id="56" name="Group 55"/>
          <p:cNvGrpSpPr/>
          <p:nvPr/>
        </p:nvGrpSpPr>
        <p:grpSpPr>
          <a:xfrm>
            <a:off x="4458489" y="2880094"/>
            <a:ext cx="551528" cy="455539"/>
            <a:chOff x="4458489" y="2880094"/>
            <a:chExt cx="551528" cy="455539"/>
          </a:xfrm>
        </p:grpSpPr>
        <p:cxnSp>
          <p:nvCxnSpPr>
            <p:cNvPr id="43" name="Straight Arrow Connector 42"/>
            <p:cNvCxnSpPr>
              <a:stCxn id="26" idx="0"/>
              <a:endCxn id="39" idx="3"/>
            </p:cNvCxnSpPr>
            <p:nvPr/>
          </p:nvCxnSpPr>
          <p:spPr>
            <a:xfrm rot="16200000" flipV="1">
              <a:off x="4544534" y="2794049"/>
              <a:ext cx="379438" cy="551528"/>
            </a:xfrm>
            <a:prstGeom prst="bentConnector2">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4498151" y="3027856"/>
              <a:ext cx="488482" cy="307777"/>
            </a:xfrm>
            <a:prstGeom prst="rect">
              <a:avLst/>
            </a:prstGeom>
            <a:noFill/>
          </p:spPr>
          <p:txBody>
            <a:bodyPr wrap="square" rtlCol="0">
              <a:spAutoFit/>
            </a:bodyPr>
            <a:lstStyle/>
            <a:p>
              <a:pPr algn="ctr"/>
              <a:r>
                <a:rPr lang="en-US" sz="1400" b="1" dirty="0" smtClean="0">
                  <a:latin typeface="Segoe UI Light"/>
                  <a:cs typeface="Segoe UI Light"/>
                </a:rPr>
                <a:t>Yes</a:t>
              </a:r>
            </a:p>
          </p:txBody>
        </p:sp>
      </p:grpSp>
      <p:grpSp>
        <p:nvGrpSpPr>
          <p:cNvPr id="60" name="Group 59"/>
          <p:cNvGrpSpPr/>
          <p:nvPr/>
        </p:nvGrpSpPr>
        <p:grpSpPr>
          <a:xfrm>
            <a:off x="639283" y="3530601"/>
            <a:ext cx="3561950" cy="750321"/>
            <a:chOff x="639283" y="3530601"/>
            <a:chExt cx="3561950" cy="750321"/>
          </a:xfrm>
        </p:grpSpPr>
        <p:grpSp>
          <p:nvGrpSpPr>
            <p:cNvPr id="57" name="Group 56"/>
            <p:cNvGrpSpPr/>
            <p:nvPr/>
          </p:nvGrpSpPr>
          <p:grpSpPr>
            <a:xfrm>
              <a:off x="1935980" y="3530601"/>
              <a:ext cx="2265253" cy="750321"/>
              <a:chOff x="1935980" y="3530601"/>
              <a:chExt cx="2265253" cy="750321"/>
            </a:xfrm>
          </p:grpSpPr>
          <p:sp>
            <p:nvSpPr>
              <p:cNvPr id="32" name="Rectangle 31"/>
              <p:cNvSpPr/>
              <p:nvPr/>
            </p:nvSpPr>
            <p:spPr>
              <a:xfrm>
                <a:off x="1935980" y="3530601"/>
                <a:ext cx="1657788" cy="75032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Segoe UI Light" charset="0"/>
                  </a:rPr>
                  <a:t>Replace JNI weak handle with </a:t>
                </a:r>
                <a:r>
                  <a:rPr lang="en-US" sz="1400" dirty="0" smtClean="0">
                    <a:solidFill>
                      <a:srgbClr val="FFFF00"/>
                    </a:solidFill>
                    <a:latin typeface="Segoe UI Light" charset="0"/>
                  </a:rPr>
                  <a:t>strong handle reference</a:t>
                </a:r>
                <a:endParaRPr lang="en-US" sz="1400" dirty="0">
                  <a:solidFill>
                    <a:srgbClr val="FFFF00"/>
                  </a:solidFill>
                  <a:latin typeface="Segoe UI Light" charset="0"/>
                </a:endParaRPr>
              </a:p>
            </p:txBody>
          </p:sp>
          <p:cxnSp>
            <p:nvCxnSpPr>
              <p:cNvPr id="34" name="Straight Arrow Connector 33"/>
              <p:cNvCxnSpPr>
                <a:endCxn id="32" idx="3"/>
              </p:cNvCxnSpPr>
              <p:nvPr/>
            </p:nvCxnSpPr>
            <p:spPr>
              <a:xfrm flipH="1" flipV="1">
                <a:off x="3593768" y="3905762"/>
                <a:ext cx="607465" cy="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652095" y="3576922"/>
                <a:ext cx="549137" cy="307777"/>
              </a:xfrm>
              <a:prstGeom prst="rect">
                <a:avLst/>
              </a:prstGeom>
              <a:noFill/>
            </p:spPr>
            <p:txBody>
              <a:bodyPr wrap="square" rtlCol="0">
                <a:spAutoFit/>
              </a:bodyPr>
              <a:lstStyle/>
              <a:p>
                <a:pPr algn="ctr"/>
                <a:r>
                  <a:rPr lang="en-US" sz="1400" b="1" dirty="0" smtClean="0">
                    <a:latin typeface="Segoe UI Light"/>
                    <a:cs typeface="Segoe UI Light"/>
                  </a:rPr>
                  <a:t>No</a:t>
                </a:r>
              </a:p>
            </p:txBody>
          </p:sp>
        </p:grpSp>
        <p:sp>
          <p:nvSpPr>
            <p:cNvPr id="59" name="TextBox 58"/>
            <p:cNvSpPr txBox="1"/>
            <p:nvPr/>
          </p:nvSpPr>
          <p:spPr>
            <a:xfrm>
              <a:off x="639283" y="3582594"/>
              <a:ext cx="1420453" cy="646331"/>
            </a:xfrm>
            <a:prstGeom prst="rect">
              <a:avLst/>
            </a:prstGeom>
            <a:noFill/>
          </p:spPr>
          <p:txBody>
            <a:bodyPr wrap="square" rtlCol="0">
              <a:spAutoFit/>
            </a:bodyPr>
            <a:lstStyle/>
            <a:p>
              <a:r>
                <a:rPr lang="en-US" dirty="0" smtClean="0">
                  <a:latin typeface="Segoe UI Light"/>
                  <a:cs typeface="Segoe UI Light"/>
                </a:rPr>
                <a:t>Peer object kept alive</a:t>
              </a:r>
            </a:p>
          </p:txBody>
        </p:sp>
      </p:grpSp>
      <p:pic>
        <p:nvPicPr>
          <p:cNvPr id="61" name="Picture 6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26044" y="3498008"/>
            <a:ext cx="773381" cy="773381"/>
          </a:xfrm>
          <a:prstGeom prst="rect">
            <a:avLst/>
          </a:prstGeom>
        </p:spPr>
      </p:pic>
      <p:grpSp>
        <p:nvGrpSpPr>
          <p:cNvPr id="62" name="Group 61"/>
          <p:cNvGrpSpPr/>
          <p:nvPr/>
        </p:nvGrpSpPr>
        <p:grpSpPr>
          <a:xfrm>
            <a:off x="-87104" y="4113829"/>
            <a:ext cx="9231104" cy="1028541"/>
            <a:chOff x="-87104" y="4397163"/>
            <a:chExt cx="9231104" cy="1028541"/>
          </a:xfrm>
        </p:grpSpPr>
        <p:sp>
          <p:nvSpPr>
            <p:cNvPr id="63" name="TextBox 62"/>
            <p:cNvSpPr txBox="1"/>
            <p:nvPr/>
          </p:nvSpPr>
          <p:spPr>
            <a:xfrm>
              <a:off x="0" y="4779373"/>
              <a:ext cx="9144000" cy="646331"/>
            </a:xfrm>
            <a:prstGeom prst="rect">
              <a:avLst/>
            </a:prstGeom>
            <a:solidFill>
              <a:schemeClr val="bg2"/>
            </a:solidFill>
            <a:ln>
              <a:solidFill>
                <a:schemeClr val="bg2">
                  <a:lumMod val="90000"/>
                </a:schemeClr>
              </a:solidFill>
            </a:ln>
          </p:spPr>
          <p:txBody>
            <a:bodyPr wrap="square" rtlCol="0">
              <a:spAutoFit/>
            </a:bodyPr>
            <a:lstStyle/>
            <a:p>
              <a:pPr lvl="1"/>
              <a:r>
                <a:rPr lang="en-US" b="1" dirty="0" smtClean="0">
                  <a:latin typeface="Segoe UI Light"/>
                  <a:cs typeface="Segoe UI Light"/>
                </a:rPr>
                <a:t>Note</a:t>
              </a:r>
              <a:r>
                <a:rPr lang="en-US" dirty="0" smtClean="0">
                  <a:latin typeface="Segoe UI Light"/>
                  <a:cs typeface="Segoe UI Light"/>
                </a:rPr>
                <a:t>: this is a simplified view of what happens during a collection, the implementation has quite a few more details and special cases to deal with!</a:t>
              </a:r>
              <a:endParaRPr lang="en-US" dirty="0">
                <a:latin typeface="Segoe UI Light"/>
                <a:cs typeface="Segoe UI Light"/>
              </a:endParaRPr>
            </a:p>
          </p:txBody>
        </p:sp>
        <p:pic>
          <p:nvPicPr>
            <p:cNvPr id="64" name="Picture 63"/>
            <p:cNvPicPr>
              <a:picLocks noChangeAspect="1"/>
            </p:cNvPicPr>
            <p:nvPr/>
          </p:nvPicPr>
          <p:blipFill>
            <a:blip r:embed="rId4"/>
            <a:stretch>
              <a:fillRect/>
            </a:stretch>
          </p:blipFill>
          <p:spPr>
            <a:xfrm>
              <a:off x="-87104" y="4397163"/>
              <a:ext cx="764419" cy="764419"/>
            </a:xfrm>
            <a:prstGeom prst="rect">
              <a:avLst/>
            </a:prstGeom>
          </p:spPr>
        </p:pic>
      </p:grpSp>
    </p:spTree>
    <p:extLst>
      <p:ext uri="{BB962C8B-B14F-4D97-AF65-F5344CB8AC3E}">
        <p14:creationId xmlns:p14="http://schemas.microsoft.com/office/powerpoint/2010/main" val="9585883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up)">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up)">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right)">
                                      <p:cBhvr>
                                        <p:cTn id="35" dur="500"/>
                                        <p:tgtEl>
                                          <p:spTgt spid="5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wipe(right)">
                                      <p:cBhvr>
                                        <p:cTn id="45" dur="500"/>
                                        <p:tgtEl>
                                          <p:spTgt spid="60"/>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62"/>
                                        </p:tgtEl>
                                        <p:attrNameLst>
                                          <p:attrName>style.visibility</p:attrName>
                                        </p:attrNameLst>
                                      </p:cBhvr>
                                      <p:to>
                                        <p:strVal val="visible"/>
                                      </p:to>
                                    </p:set>
                                    <p:anim calcmode="lin" valueType="num">
                                      <p:cBhvr additive="base">
                                        <p:cTn id="50" dur="500" fill="hold"/>
                                        <p:tgtEl>
                                          <p:spTgt spid="62"/>
                                        </p:tgtEl>
                                        <p:attrNameLst>
                                          <p:attrName>ppt_x</p:attrName>
                                        </p:attrNameLst>
                                      </p:cBhvr>
                                      <p:tavLst>
                                        <p:tav tm="0">
                                          <p:val>
                                            <p:strVal val="#ppt_x"/>
                                          </p:val>
                                        </p:tav>
                                        <p:tav tm="100000">
                                          <p:val>
                                            <p:strVal val="#ppt_x"/>
                                          </p:val>
                                        </p:tav>
                                      </p:tavLst>
                                    </p:anim>
                                    <p:anim calcmode="lin" valueType="num">
                                      <p:cBhvr additive="base">
                                        <p:cTn id="51"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smtClean="0"/>
              <a:t>Xamarin.Android</a:t>
            </a:r>
            <a:r>
              <a:rPr lang="en-US" dirty="0" smtClean="0"/>
              <a:t> does not suffer from the cyclic reference problem encountered in iOS, but has unique issues of it's own</a:t>
            </a:r>
            <a:endParaRPr lang="en-US" dirty="0"/>
          </a:p>
        </p:txBody>
      </p:sp>
      <p:sp>
        <p:nvSpPr>
          <p:cNvPr id="3" name="Title 2"/>
          <p:cNvSpPr>
            <a:spLocks noGrp="1"/>
          </p:cNvSpPr>
          <p:nvPr>
            <p:ph type="title"/>
          </p:nvPr>
        </p:nvSpPr>
        <p:spPr/>
        <p:txBody>
          <a:bodyPr/>
          <a:lstStyle/>
          <a:p>
            <a:r>
              <a:rPr lang="en-US" dirty="0" smtClean="0"/>
              <a:t>Disadvantages to having two GCs</a:t>
            </a:r>
            <a:endParaRPr lang="en-US" dirty="0"/>
          </a:p>
        </p:txBody>
      </p:sp>
      <p:grpSp>
        <p:nvGrpSpPr>
          <p:cNvPr id="12" name="Group 11"/>
          <p:cNvGrpSpPr/>
          <p:nvPr/>
        </p:nvGrpSpPr>
        <p:grpSpPr>
          <a:xfrm>
            <a:off x="1684432" y="2145447"/>
            <a:ext cx="2185416" cy="2152912"/>
            <a:chOff x="1500378" y="2145447"/>
            <a:chExt cx="2185416" cy="2152912"/>
          </a:xfrm>
        </p:grpSpPr>
        <p:sp>
          <p:nvSpPr>
            <p:cNvPr id="4" name="TextBox 3"/>
            <p:cNvSpPr txBox="1"/>
            <p:nvPr/>
          </p:nvSpPr>
          <p:spPr>
            <a:xfrm>
              <a:off x="1500378" y="3929027"/>
              <a:ext cx="2185416" cy="369332"/>
            </a:xfrm>
            <a:prstGeom prst="rect">
              <a:avLst/>
            </a:prstGeom>
            <a:noFill/>
          </p:spPr>
          <p:txBody>
            <a:bodyPr wrap="square" rtlCol="0">
              <a:spAutoFit/>
            </a:bodyPr>
            <a:lstStyle/>
            <a:p>
              <a:pPr algn="ctr"/>
              <a:r>
                <a:rPr lang="en-US" dirty="0" smtClean="0">
                  <a:latin typeface="Segoe UI Light"/>
                  <a:cs typeface="Segoe UI Light"/>
                </a:rPr>
                <a:t>GCs take longer</a:t>
              </a: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41551" y="2145447"/>
              <a:ext cx="1703070" cy="1703070"/>
            </a:xfrm>
            <a:prstGeom prst="rect">
              <a:avLst/>
            </a:prstGeom>
          </p:spPr>
        </p:pic>
      </p:grpSp>
      <p:grpSp>
        <p:nvGrpSpPr>
          <p:cNvPr id="13" name="Group 12"/>
          <p:cNvGrpSpPr/>
          <p:nvPr/>
        </p:nvGrpSpPr>
        <p:grpSpPr>
          <a:xfrm>
            <a:off x="5127969" y="2114973"/>
            <a:ext cx="2331599" cy="2460385"/>
            <a:chOff x="4943915" y="2114973"/>
            <a:chExt cx="2331599" cy="2460385"/>
          </a:xfrm>
        </p:grpSpPr>
        <p:sp>
          <p:nvSpPr>
            <p:cNvPr id="5" name="TextBox 4"/>
            <p:cNvSpPr txBox="1"/>
            <p:nvPr/>
          </p:nvSpPr>
          <p:spPr>
            <a:xfrm>
              <a:off x="5017007" y="3929027"/>
              <a:ext cx="2185416" cy="646331"/>
            </a:xfrm>
            <a:prstGeom prst="rect">
              <a:avLst/>
            </a:prstGeom>
            <a:noFill/>
          </p:spPr>
          <p:txBody>
            <a:bodyPr wrap="square" rtlCol="0">
              <a:spAutoFit/>
            </a:bodyPr>
            <a:lstStyle/>
            <a:p>
              <a:pPr algn="ctr"/>
              <a:r>
                <a:rPr lang="en-US" dirty="0" smtClean="0">
                  <a:latin typeface="Segoe UI Light"/>
                  <a:cs typeface="Segoe UI Light"/>
                </a:rPr>
                <a:t>App memory pressure is increased</a:t>
              </a:r>
            </a:p>
          </p:txBody>
        </p:sp>
        <p:grpSp>
          <p:nvGrpSpPr>
            <p:cNvPr id="11" name="Group 10"/>
            <p:cNvGrpSpPr/>
            <p:nvPr/>
          </p:nvGrpSpPr>
          <p:grpSpPr>
            <a:xfrm>
              <a:off x="4943915" y="2114973"/>
              <a:ext cx="2331599" cy="1733544"/>
              <a:chOff x="4943915" y="2114973"/>
              <a:chExt cx="2331599" cy="1733544"/>
            </a:xfrm>
          </p:grpSpPr>
          <p:pic>
            <p:nvPicPr>
              <p:cNvPr id="7" name="Picture 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943915" y="2114973"/>
                <a:ext cx="2331599" cy="1733544"/>
              </a:xfrm>
              <a:prstGeom prst="rect">
                <a:avLst/>
              </a:prstGeom>
            </p:spPr>
          </p:pic>
          <p:sp>
            <p:nvSpPr>
              <p:cNvPr id="9" name="Rectangle 8"/>
              <p:cNvSpPr/>
              <p:nvPr/>
            </p:nvSpPr>
            <p:spPr>
              <a:xfrm>
                <a:off x="5815584" y="2145447"/>
                <a:ext cx="493776" cy="1411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99135" y="2640827"/>
                <a:ext cx="1021158" cy="681836"/>
              </a:xfrm>
              <a:prstGeom prst="rect">
                <a:avLst/>
              </a:prstGeom>
            </p:spPr>
          </p:pic>
        </p:grpSp>
      </p:grpSp>
    </p:spTree>
    <p:extLst>
      <p:ext uri="{BB962C8B-B14F-4D97-AF65-F5344CB8AC3E}">
        <p14:creationId xmlns:p14="http://schemas.microsoft.com/office/powerpoint/2010/main" val="35528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900" decel="100000" fill="hold"/>
                                        <p:tgtEl>
                                          <p:spTgt spid="1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Should </a:t>
            </a:r>
            <a:r>
              <a:rPr lang="en-US" dirty="0" smtClean="0">
                <a:latin typeface="Consolas" charset="0"/>
                <a:ea typeface="Consolas" charset="0"/>
                <a:cs typeface="Consolas" charset="0"/>
              </a:rPr>
              <a:t>Dispose</a:t>
            </a:r>
            <a:r>
              <a:rPr lang="en-US" dirty="0" smtClean="0"/>
              <a:t> peer objects (</a:t>
            </a:r>
            <a:r>
              <a:rPr lang="en-US" dirty="0" smtClean="0">
                <a:solidFill>
                  <a:srgbClr val="0432FF"/>
                </a:solidFill>
                <a:latin typeface="Consolas" charset="0"/>
                <a:ea typeface="Consolas" charset="0"/>
                <a:cs typeface="Consolas" charset="0"/>
              </a:rPr>
              <a:t>using</a:t>
            </a:r>
            <a:r>
              <a:rPr lang="en-US" dirty="0" smtClean="0"/>
              <a:t> is your friend) and set references to </a:t>
            </a:r>
            <a:r>
              <a:rPr lang="en-US" dirty="0" smtClean="0">
                <a:solidFill>
                  <a:srgbClr val="0432FF"/>
                </a:solidFill>
                <a:latin typeface="Consolas" charset="0"/>
                <a:ea typeface="Consolas" charset="0"/>
                <a:cs typeface="Consolas" charset="0"/>
              </a:rPr>
              <a:t>null</a:t>
            </a:r>
            <a:r>
              <a:rPr lang="en-US" dirty="0" smtClean="0"/>
              <a:t> so GC can clean things up more quickly</a:t>
            </a:r>
            <a:endParaRPr lang="en-US" dirty="0"/>
          </a:p>
        </p:txBody>
      </p:sp>
      <p:sp>
        <p:nvSpPr>
          <p:cNvPr id="3" name="Title 2"/>
          <p:cNvSpPr>
            <a:spLocks noGrp="1"/>
          </p:cNvSpPr>
          <p:nvPr>
            <p:ph type="title"/>
          </p:nvPr>
        </p:nvSpPr>
        <p:spPr/>
        <p:txBody>
          <a:bodyPr/>
          <a:lstStyle/>
          <a:p>
            <a:r>
              <a:rPr lang="en-US" dirty="0" smtClean="0"/>
              <a:t>Improving GC performance</a:t>
            </a:r>
            <a:endParaRPr lang="en-US" dirty="0"/>
          </a:p>
        </p:txBody>
      </p:sp>
      <p:grpSp>
        <p:nvGrpSpPr>
          <p:cNvPr id="4" name="Group 3"/>
          <p:cNvGrpSpPr/>
          <p:nvPr/>
        </p:nvGrpSpPr>
        <p:grpSpPr>
          <a:xfrm>
            <a:off x="365760" y="2174912"/>
            <a:ext cx="8412480" cy="2308324"/>
            <a:chOff x="457200" y="2200592"/>
            <a:chExt cx="8412480" cy="2308324"/>
          </a:xfrm>
        </p:grpSpPr>
        <p:grpSp>
          <p:nvGrpSpPr>
            <p:cNvPr id="11" name="Group 10"/>
            <p:cNvGrpSpPr/>
            <p:nvPr/>
          </p:nvGrpSpPr>
          <p:grpSpPr>
            <a:xfrm>
              <a:off x="457200" y="2200592"/>
              <a:ext cx="8412480" cy="2308324"/>
              <a:chOff x="457200" y="2061386"/>
              <a:chExt cx="8412480" cy="2308324"/>
            </a:xfrm>
          </p:grpSpPr>
          <p:sp>
            <p:nvSpPr>
              <p:cNvPr id="5" name="Rectangle 4"/>
              <p:cNvSpPr/>
              <p:nvPr/>
            </p:nvSpPr>
            <p:spPr>
              <a:xfrm>
                <a:off x="457200" y="2061386"/>
                <a:ext cx="8412480" cy="2308324"/>
              </a:xfrm>
              <a:prstGeom prst="rect">
                <a:avLst/>
              </a:prstGeom>
              <a:ln>
                <a:solidFill>
                  <a:schemeClr val="bg2"/>
                </a:solidFill>
              </a:ln>
            </p:spPr>
            <p:txBody>
              <a:bodyPr wrap="square">
                <a:spAutoFit/>
              </a:bodyPr>
              <a:lstStyle/>
              <a:p>
                <a:r>
                  <a:rPr lang="en-US" dirty="0" smtClean="0">
                    <a:solidFill>
                      <a:srgbClr val="0000FF"/>
                    </a:solidFill>
                    <a:latin typeface="Consolas" charset="0"/>
                  </a:rPr>
                  <a:t>static byte</a:t>
                </a:r>
                <a:r>
                  <a:rPr lang="en-US" dirty="0">
                    <a:solidFill>
                      <a:srgbClr val="000000"/>
                    </a:solidFill>
                    <a:latin typeface="Consolas" charset="0"/>
                  </a:rPr>
                  <a:t>[] </a:t>
                </a:r>
                <a:r>
                  <a:rPr lang="en-US" dirty="0" err="1" smtClean="0">
                    <a:solidFill>
                      <a:srgbClr val="000000"/>
                    </a:solidFill>
                    <a:latin typeface="Consolas" charset="0"/>
                  </a:rPr>
                  <a:t>buf</a:t>
                </a:r>
                <a:r>
                  <a:rPr lang="en-US" dirty="0">
                    <a:solidFill>
                      <a:srgbClr val="000000"/>
                    </a:solidFill>
                    <a:latin typeface="Consolas" charset="0"/>
                  </a:rPr>
                  <a:t> = </a:t>
                </a:r>
                <a:r>
                  <a:rPr lang="en-US" dirty="0">
                    <a:solidFill>
                      <a:srgbClr val="0000FF"/>
                    </a:solidFill>
                    <a:latin typeface="Consolas" charset="0"/>
                  </a:rPr>
                  <a:t>new</a:t>
                </a:r>
                <a:r>
                  <a:rPr lang="en-US" dirty="0">
                    <a:solidFill>
                      <a:srgbClr val="000000"/>
                    </a:solidFill>
                    <a:latin typeface="Consolas" charset="0"/>
                  </a:rPr>
                  <a:t> </a:t>
                </a:r>
                <a:r>
                  <a:rPr lang="en-US" dirty="0">
                    <a:solidFill>
                      <a:srgbClr val="0000FF"/>
                    </a:solidFill>
                    <a:latin typeface="Consolas" charset="0"/>
                  </a:rPr>
                  <a:t>byte</a:t>
                </a:r>
                <a:r>
                  <a:rPr lang="en-US" dirty="0">
                    <a:solidFill>
                      <a:srgbClr val="000000"/>
                    </a:solidFill>
                    <a:latin typeface="Consolas" charset="0"/>
                  </a:rPr>
                  <a:t>[1024];</a:t>
                </a:r>
                <a:r>
                  <a:rPr lang="en-US" dirty="0">
                    <a:latin typeface="Consolas" charset="0"/>
                  </a:rPr>
                  <a:t/>
                </a:r>
                <a:br>
                  <a:rPr lang="en-US" dirty="0">
                    <a:latin typeface="Consolas" charset="0"/>
                  </a:rPr>
                </a:br>
                <a:r>
                  <a:rPr lang="is-IS" dirty="0" smtClean="0">
                    <a:latin typeface="Consolas" charset="0"/>
                  </a:rPr>
                  <a:t>...</a:t>
                </a:r>
                <a:endParaRPr lang="en-US" dirty="0" smtClean="0">
                  <a:latin typeface="Consolas" charset="0"/>
                </a:endParaRPr>
              </a:p>
              <a:p>
                <a:r>
                  <a:rPr lang="en-US" dirty="0" smtClean="0">
                    <a:solidFill>
                      <a:srgbClr val="0000FF"/>
                    </a:solidFill>
                    <a:latin typeface="Consolas" charset="0"/>
                  </a:rPr>
                  <a:t>using</a:t>
                </a:r>
                <a:r>
                  <a:rPr lang="en-US" dirty="0">
                    <a:solidFill>
                      <a:srgbClr val="000000"/>
                    </a:solidFill>
                    <a:latin typeface="Consolas" charset="0"/>
                  </a:rPr>
                  <a:t> (</a:t>
                </a:r>
                <a:r>
                  <a:rPr lang="en-US" dirty="0">
                    <a:solidFill>
                      <a:srgbClr val="2B8FAF"/>
                    </a:solidFill>
                    <a:latin typeface="Consolas" charset="0"/>
                  </a:rPr>
                  <a:t>Bitmap</a:t>
                </a:r>
                <a:r>
                  <a:rPr lang="en-US" dirty="0">
                    <a:solidFill>
                      <a:srgbClr val="000000"/>
                    </a:solidFill>
                    <a:latin typeface="Consolas" charset="0"/>
                  </a:rPr>
                  <a:t> </a:t>
                </a:r>
                <a:r>
                  <a:rPr lang="en-US" dirty="0" err="1">
                    <a:solidFill>
                      <a:srgbClr val="000000"/>
                    </a:solidFill>
                    <a:latin typeface="Consolas" charset="0"/>
                  </a:rPr>
                  <a:t>smallPic</a:t>
                </a:r>
                <a:r>
                  <a:rPr lang="en-US" dirty="0">
                    <a:solidFill>
                      <a:srgbClr val="000000"/>
                    </a:solidFill>
                    <a:latin typeface="Consolas" charset="0"/>
                  </a:rPr>
                  <a:t> = </a:t>
                </a:r>
                <a:r>
                  <a:rPr lang="en-US" dirty="0" err="1" smtClean="0">
                    <a:solidFill>
                      <a:srgbClr val="2B8FAF"/>
                    </a:solidFill>
                    <a:latin typeface="Consolas" charset="0"/>
                  </a:rPr>
                  <a:t>BitmapFactory</a:t>
                </a:r>
                <a:r>
                  <a:rPr lang="en-US" dirty="0" err="1" smtClean="0">
                    <a:solidFill>
                      <a:srgbClr val="000000"/>
                    </a:solidFill>
                    <a:latin typeface="Consolas" charset="0"/>
                  </a:rPr>
                  <a:t>.DecodeByteArray</a:t>
                </a:r>
                <a:r>
                  <a:rPr lang="en-US" dirty="0" smtClean="0">
                    <a:solidFill>
                      <a:srgbClr val="000000"/>
                    </a:solidFill>
                    <a:latin typeface="Consolas" charset="0"/>
                  </a:rPr>
                  <a:t>(</a:t>
                </a:r>
                <a:r>
                  <a:rPr lang="en-US" dirty="0" err="1" smtClean="0">
                    <a:solidFill>
                      <a:srgbClr val="000000"/>
                    </a:solidFill>
                    <a:latin typeface="Consolas" charset="0"/>
                  </a:rPr>
                  <a:t>buf</a:t>
                </a:r>
                <a:r>
                  <a:rPr lang="en-US" dirty="0" smtClean="0">
                    <a:solidFill>
                      <a:srgbClr val="000000"/>
                    </a:solidFill>
                    <a:latin typeface="Consolas" charset="0"/>
                  </a:rPr>
                  <a:t>, </a:t>
                </a:r>
                <a:r>
                  <a:rPr lang="is-IS" dirty="0" smtClean="0">
                    <a:solidFill>
                      <a:srgbClr val="000000"/>
                    </a:solidFill>
                    <a:latin typeface="Consolas" charset="0"/>
                  </a:rPr>
                  <a:t>...))</a:t>
                </a:r>
                <a:endParaRPr lang="en-US" dirty="0" smtClean="0">
                  <a:solidFill>
                    <a:srgbClr val="000000"/>
                  </a:solidFill>
                  <a:latin typeface="Consolas" charset="0"/>
                </a:endParaRPr>
              </a:p>
              <a:p>
                <a:r>
                  <a:rPr lang="en-US" dirty="0" smtClean="0">
                    <a:solidFill>
                      <a:srgbClr val="0000FF"/>
                    </a:solidFill>
                    <a:latin typeface="Consolas" charset="0"/>
                  </a:rPr>
                  <a:t>using</a:t>
                </a:r>
                <a:r>
                  <a:rPr lang="en-US" dirty="0">
                    <a:solidFill>
                      <a:srgbClr val="000000"/>
                    </a:solidFill>
                    <a:latin typeface="Consolas" charset="0"/>
                  </a:rPr>
                  <a:t> (</a:t>
                </a:r>
                <a:r>
                  <a:rPr lang="en-US" dirty="0" err="1">
                    <a:solidFill>
                      <a:srgbClr val="2B8FAF"/>
                    </a:solidFill>
                    <a:latin typeface="Consolas" charset="0"/>
                  </a:rPr>
                  <a:t>Drawable</a:t>
                </a:r>
                <a:r>
                  <a:rPr lang="en-US" dirty="0">
                    <a:solidFill>
                      <a:srgbClr val="000000"/>
                    </a:solidFill>
                    <a:latin typeface="Consolas" charset="0"/>
                  </a:rPr>
                  <a:t> </a:t>
                </a:r>
                <a:r>
                  <a:rPr lang="en-US" dirty="0" err="1">
                    <a:solidFill>
                      <a:srgbClr val="000000"/>
                    </a:solidFill>
                    <a:latin typeface="Consolas" charset="0"/>
                  </a:rPr>
                  <a:t>dr</a:t>
                </a:r>
                <a:r>
                  <a:rPr lang="en-US" dirty="0">
                    <a:solidFill>
                      <a:srgbClr val="000000"/>
                    </a:solidFill>
                    <a:latin typeface="Consolas" charset="0"/>
                  </a:rPr>
                  <a:t> = </a:t>
                </a:r>
                <a:r>
                  <a:rPr lang="en-US" dirty="0">
                    <a:solidFill>
                      <a:srgbClr val="0000FF"/>
                    </a:solidFill>
                    <a:latin typeface="Consolas" charset="0"/>
                  </a:rPr>
                  <a:t>new</a:t>
                </a:r>
                <a:r>
                  <a:rPr lang="en-US" dirty="0">
                    <a:solidFill>
                      <a:srgbClr val="000000"/>
                    </a:solidFill>
                    <a:latin typeface="Consolas" charset="0"/>
                  </a:rPr>
                  <a:t> </a:t>
                </a:r>
                <a:r>
                  <a:rPr lang="en-US" dirty="0" err="1">
                    <a:solidFill>
                      <a:srgbClr val="2B8FAF"/>
                    </a:solidFill>
                    <a:latin typeface="Consolas" charset="0"/>
                  </a:rPr>
                  <a:t>BitmapDrawable</a:t>
                </a:r>
                <a:r>
                  <a:rPr lang="en-US" dirty="0">
                    <a:solidFill>
                      <a:srgbClr val="000000"/>
                    </a:solidFill>
                    <a:latin typeface="Consolas" charset="0"/>
                  </a:rPr>
                  <a:t>(</a:t>
                </a:r>
                <a:r>
                  <a:rPr lang="en-US" dirty="0" err="1">
                    <a:solidFill>
                      <a:srgbClr val="000000"/>
                    </a:solidFill>
                    <a:latin typeface="Consolas" charset="0"/>
                  </a:rPr>
                  <a:t>smallPic</a:t>
                </a:r>
                <a:r>
                  <a:rPr lang="en-US" dirty="0">
                    <a:solidFill>
                      <a:srgbClr val="000000"/>
                    </a:solidFill>
                    <a:latin typeface="Consolas" charset="0"/>
                  </a:rPr>
                  <a:t>))</a:t>
                </a:r>
                <a:r>
                  <a:rPr lang="en-US" dirty="0">
                    <a:latin typeface="Consolas" charset="0"/>
                  </a:rPr>
                  <a:t/>
                </a:r>
                <a:br>
                  <a:rPr lang="en-US" dirty="0">
                    <a:latin typeface="Consolas" charset="0"/>
                  </a:rPr>
                </a:br>
                <a:r>
                  <a:rPr lang="en-US" dirty="0" smtClean="0">
                    <a:solidFill>
                      <a:srgbClr val="000000"/>
                    </a:solidFill>
                    <a:latin typeface="Consolas" charset="0"/>
                  </a:rPr>
                  <a:t>{</a:t>
                </a:r>
                <a:r>
                  <a:rPr lang="en-US" dirty="0">
                    <a:latin typeface="Consolas" charset="0"/>
                  </a:rPr>
                  <a:t/>
                </a:r>
                <a:br>
                  <a:rPr lang="en-US" dirty="0">
                    <a:latin typeface="Consolas" charset="0"/>
                  </a:rPr>
                </a:br>
                <a:r>
                  <a:rPr lang="en-US" dirty="0">
                    <a:solidFill>
                      <a:srgbClr val="000000"/>
                    </a:solidFill>
                    <a:latin typeface="Consolas" charset="0"/>
                  </a:rPr>
                  <a:t>   </a:t>
                </a:r>
                <a:r>
                  <a:rPr lang="en-US" dirty="0" err="1" smtClean="0">
                    <a:solidFill>
                      <a:srgbClr val="000000"/>
                    </a:solidFill>
                    <a:latin typeface="Consolas" charset="0"/>
                  </a:rPr>
                  <a:t>layout.Background</a:t>
                </a:r>
                <a:r>
                  <a:rPr lang="en-US" dirty="0">
                    <a:solidFill>
                      <a:srgbClr val="000000"/>
                    </a:solidFill>
                    <a:latin typeface="Consolas" charset="0"/>
                  </a:rPr>
                  <a:t> = </a:t>
                </a:r>
                <a:r>
                  <a:rPr lang="en-US" dirty="0" err="1">
                    <a:solidFill>
                      <a:srgbClr val="000000"/>
                    </a:solidFill>
                    <a:latin typeface="Consolas" charset="0"/>
                  </a:rPr>
                  <a:t>dr</a:t>
                </a:r>
                <a:r>
                  <a:rPr lang="en-US" dirty="0" smtClean="0">
                    <a:solidFill>
                      <a:srgbClr val="000000"/>
                    </a:solidFill>
                    <a:latin typeface="Consolas" charset="0"/>
                  </a:rPr>
                  <a:t>;</a:t>
                </a:r>
              </a:p>
              <a:p>
                <a:r>
                  <a:rPr lang="en-US" dirty="0">
                    <a:solidFill>
                      <a:srgbClr val="000000"/>
                    </a:solidFill>
                    <a:latin typeface="Consolas" charset="0"/>
                  </a:rPr>
                  <a:t> </a:t>
                </a:r>
                <a:r>
                  <a:rPr lang="en-US" dirty="0" smtClean="0">
                    <a:solidFill>
                      <a:srgbClr val="000000"/>
                    </a:solidFill>
                    <a:latin typeface="Consolas" charset="0"/>
                  </a:rPr>
                  <a:t>  </a:t>
                </a:r>
                <a:r>
                  <a:rPr lang="en-US" dirty="0" err="1" smtClean="0">
                    <a:solidFill>
                      <a:srgbClr val="000000"/>
                    </a:solidFill>
                    <a:latin typeface="Consolas" charset="0"/>
                  </a:rPr>
                  <a:t>buf</a:t>
                </a:r>
                <a:r>
                  <a:rPr lang="en-US" dirty="0" smtClean="0">
                    <a:solidFill>
                      <a:srgbClr val="000000"/>
                    </a:solidFill>
                    <a:latin typeface="Consolas" charset="0"/>
                  </a:rPr>
                  <a:t> = </a:t>
                </a:r>
                <a:r>
                  <a:rPr lang="en-US" dirty="0" smtClean="0">
                    <a:solidFill>
                      <a:srgbClr val="0432FF"/>
                    </a:solidFill>
                    <a:latin typeface="Consolas" charset="0"/>
                  </a:rPr>
                  <a:t>null</a:t>
                </a:r>
                <a:r>
                  <a:rPr lang="en-US" dirty="0" smtClean="0">
                    <a:solidFill>
                      <a:srgbClr val="000000"/>
                    </a:solidFill>
                    <a:latin typeface="Consolas" charset="0"/>
                  </a:rPr>
                  <a:t>;</a:t>
                </a:r>
              </a:p>
              <a:p>
                <a:r>
                  <a:rPr lang="en-US" dirty="0" smtClean="0">
                    <a:solidFill>
                      <a:srgbClr val="000000"/>
                    </a:solidFill>
                    <a:latin typeface="Consolas" charset="0"/>
                  </a:rPr>
                  <a:t>}</a:t>
                </a:r>
                <a:endParaRPr lang="en-US" dirty="0">
                  <a:latin typeface="Segoe UI Light" charset="0"/>
                </a:endParaRPr>
              </a:p>
            </p:txBody>
          </p:sp>
          <p:sp>
            <p:nvSpPr>
              <p:cNvPr id="6" name="Rectangle 5"/>
              <p:cNvSpPr/>
              <p:nvPr/>
            </p:nvSpPr>
            <p:spPr>
              <a:xfrm>
                <a:off x="1371600" y="2630550"/>
                <a:ext cx="2011680" cy="34518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sp>
          <p:nvSpPr>
            <p:cNvPr id="12" name="Rectangle 11"/>
            <p:cNvSpPr/>
            <p:nvPr/>
          </p:nvSpPr>
          <p:spPr>
            <a:xfrm>
              <a:off x="838200" y="3868244"/>
              <a:ext cx="1557528" cy="34518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spTree>
    <p:extLst>
      <p:ext uri="{BB962C8B-B14F-4D97-AF65-F5344CB8AC3E}">
        <p14:creationId xmlns:p14="http://schemas.microsoft.com/office/powerpoint/2010/main" val="100916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Some objects are much larger than the peer object – for example images often take up a significant block of native memory but look like a small object to the runtime</a:t>
            </a:r>
            <a:endParaRPr lang="en-US" dirty="0"/>
          </a:p>
        </p:txBody>
      </p:sp>
      <p:sp>
        <p:nvSpPr>
          <p:cNvPr id="3" name="Title 2"/>
          <p:cNvSpPr>
            <a:spLocks noGrp="1"/>
          </p:cNvSpPr>
          <p:nvPr>
            <p:ph type="title"/>
          </p:nvPr>
        </p:nvSpPr>
        <p:spPr/>
        <p:txBody>
          <a:bodyPr/>
          <a:lstStyle/>
          <a:p>
            <a:r>
              <a:rPr lang="en-US" dirty="0" smtClean="0"/>
              <a:t>Thinking about big objects</a:t>
            </a:r>
            <a:endParaRPr lang="en-US" dirty="0"/>
          </a:p>
        </p:txBody>
      </p:sp>
      <p:pic>
        <p:nvPicPr>
          <p:cNvPr id="8" name="Picture 7"/>
          <p:cNvPicPr>
            <a:picLocks noChangeAspect="1"/>
          </p:cNvPicPr>
          <p:nvPr/>
        </p:nvPicPr>
        <p:blipFill>
          <a:blip r:embed="rId3"/>
          <a:stretch>
            <a:fillRect/>
          </a:stretch>
        </p:blipFill>
        <p:spPr>
          <a:xfrm>
            <a:off x="5727249" y="667512"/>
            <a:ext cx="3416751" cy="425653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10432" y="3102569"/>
            <a:ext cx="971296" cy="971296"/>
          </a:xfrm>
          <a:prstGeom prst="rect">
            <a:avLst/>
          </a:prstGeom>
        </p:spPr>
      </p:pic>
      <p:cxnSp>
        <p:nvCxnSpPr>
          <p:cNvPr id="12" name="Straight Connector 11"/>
          <p:cNvCxnSpPr>
            <a:stCxn id="9" idx="3"/>
          </p:cNvCxnSpPr>
          <p:nvPr/>
        </p:nvCxnSpPr>
        <p:spPr>
          <a:xfrm flipV="1">
            <a:off x="4681728" y="1596896"/>
            <a:ext cx="1045521" cy="1991321"/>
          </a:xfrm>
          <a:prstGeom prst="line">
            <a:avLst/>
          </a:prstGeom>
          <a:ln w="28575" cmpd="sng">
            <a:solidFill>
              <a:schemeClr val="accent6"/>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9" idx="3"/>
          </p:cNvCxnSpPr>
          <p:nvPr/>
        </p:nvCxnSpPr>
        <p:spPr>
          <a:xfrm>
            <a:off x="4681728" y="3588217"/>
            <a:ext cx="1045521" cy="971296"/>
          </a:xfrm>
          <a:prstGeom prst="line">
            <a:avLst/>
          </a:prstGeom>
          <a:ln w="28575" cmpd="sng">
            <a:solidFill>
              <a:schemeClr val="accent6"/>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163345" y="4079116"/>
            <a:ext cx="2041144" cy="646331"/>
          </a:xfrm>
          <a:prstGeom prst="rect">
            <a:avLst/>
          </a:prstGeom>
          <a:noFill/>
        </p:spPr>
        <p:txBody>
          <a:bodyPr wrap="square" rtlCol="0">
            <a:spAutoFit/>
          </a:bodyPr>
          <a:lstStyle/>
          <a:p>
            <a:pPr algn="ctr"/>
            <a:r>
              <a:rPr lang="en-US" b="1" dirty="0" smtClean="0">
                <a:solidFill>
                  <a:schemeClr val="accent1">
                    <a:lumMod val="50000"/>
                  </a:schemeClr>
                </a:solidFill>
                <a:latin typeface="Segoe UI Light"/>
                <a:cs typeface="Segoe UI Light"/>
              </a:rPr>
              <a:t>479k on disk</a:t>
            </a:r>
          </a:p>
          <a:p>
            <a:pPr algn="ctr"/>
            <a:r>
              <a:rPr lang="en-US" b="1" dirty="0" smtClean="0">
                <a:solidFill>
                  <a:srgbClr val="C00000"/>
                </a:solidFill>
                <a:latin typeface="Segoe UI Light"/>
                <a:cs typeface="Segoe UI Light"/>
              </a:rPr>
              <a:t>1,562k in memory</a:t>
            </a:r>
          </a:p>
        </p:txBody>
      </p:sp>
      <p:sp>
        <p:nvSpPr>
          <p:cNvPr id="22" name="Rectangle 21"/>
          <p:cNvSpPr/>
          <p:nvPr/>
        </p:nvSpPr>
        <p:spPr>
          <a:xfrm>
            <a:off x="928836" y="3196401"/>
            <a:ext cx="1352324" cy="7836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onsolas" charset="0"/>
                <a:ea typeface="Consolas" charset="0"/>
                <a:cs typeface="Consolas" charset="0"/>
              </a:rPr>
              <a:t>Bitmap</a:t>
            </a:r>
            <a:endParaRPr lang="en-US" dirty="0">
              <a:latin typeface="Consolas" charset="0"/>
              <a:ea typeface="Consolas" charset="0"/>
              <a:cs typeface="Consolas" charset="0"/>
            </a:endParaRPr>
          </a:p>
        </p:txBody>
      </p:sp>
      <p:cxnSp>
        <p:nvCxnSpPr>
          <p:cNvPr id="24" name="Straight Arrow Connector 23"/>
          <p:cNvCxnSpPr>
            <a:stCxn id="22" idx="3"/>
            <a:endCxn id="9" idx="1"/>
          </p:cNvCxnSpPr>
          <p:nvPr/>
        </p:nvCxnSpPr>
        <p:spPr>
          <a:xfrm>
            <a:off x="2281160" y="3588217"/>
            <a:ext cx="1429272"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57200" y="4073865"/>
            <a:ext cx="2304288" cy="646331"/>
          </a:xfrm>
          <a:prstGeom prst="rect">
            <a:avLst/>
          </a:prstGeom>
          <a:noFill/>
        </p:spPr>
        <p:txBody>
          <a:bodyPr wrap="square" rtlCol="0">
            <a:spAutoFit/>
          </a:bodyPr>
          <a:lstStyle/>
          <a:p>
            <a:pPr algn="ctr"/>
            <a:r>
              <a:rPr lang="en-US" smtClean="0">
                <a:latin typeface="Segoe UI Light"/>
                <a:cs typeface="Segoe UI Light"/>
              </a:rPr>
              <a:t>Peer object is </a:t>
            </a:r>
          </a:p>
          <a:p>
            <a:pPr algn="ctr"/>
            <a:r>
              <a:rPr lang="en-US" dirty="0" smtClean="0">
                <a:latin typeface="Segoe UI Light"/>
                <a:cs typeface="Segoe UI Light"/>
              </a:rPr>
              <a:t>~20 bytes</a:t>
            </a:r>
          </a:p>
        </p:txBody>
      </p:sp>
    </p:spTree>
    <p:extLst>
      <p:ext uri="{BB962C8B-B14F-4D97-AF65-F5344CB8AC3E}">
        <p14:creationId xmlns:p14="http://schemas.microsoft.com/office/powerpoint/2010/main" val="53106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When you have released/disposed a large object, it can be helpful to call </a:t>
            </a:r>
            <a:r>
              <a:rPr lang="en-US" dirty="0" err="1" smtClean="0">
                <a:latin typeface="Consolas" charset="0"/>
                <a:ea typeface="Consolas" charset="0"/>
                <a:cs typeface="Consolas" charset="0"/>
              </a:rPr>
              <a:t>GC.Collect</a:t>
            </a:r>
            <a:r>
              <a:rPr lang="en-US" dirty="0" smtClean="0"/>
              <a:t> or </a:t>
            </a:r>
            <a:r>
              <a:rPr lang="en-US" dirty="0" err="1" smtClean="0">
                <a:latin typeface="Consolas" charset="0"/>
                <a:ea typeface="Consolas" charset="0"/>
                <a:cs typeface="Consolas" charset="0"/>
              </a:rPr>
              <a:t>JavaSystem.Gc</a:t>
            </a:r>
            <a:r>
              <a:rPr lang="en-US" dirty="0" smtClean="0">
                <a:latin typeface="Consolas" charset="0"/>
                <a:ea typeface="Consolas" charset="0"/>
                <a:cs typeface="Consolas" charset="0"/>
              </a:rPr>
              <a:t>()</a:t>
            </a:r>
            <a:r>
              <a:rPr lang="en-US" dirty="0" smtClean="0"/>
              <a:t> to reduce the working set</a:t>
            </a:r>
            <a:endParaRPr lang="en-US" dirty="0"/>
          </a:p>
        </p:txBody>
      </p:sp>
      <p:sp>
        <p:nvSpPr>
          <p:cNvPr id="3" name="Title 2"/>
          <p:cNvSpPr>
            <a:spLocks noGrp="1"/>
          </p:cNvSpPr>
          <p:nvPr>
            <p:ph type="title"/>
          </p:nvPr>
        </p:nvSpPr>
        <p:spPr/>
        <p:txBody>
          <a:bodyPr/>
          <a:lstStyle/>
          <a:p>
            <a:r>
              <a:rPr lang="en-US" dirty="0" smtClean="0"/>
              <a:t>Initiating a GC</a:t>
            </a:r>
            <a:endParaRPr lang="en-US" dirty="0"/>
          </a:p>
        </p:txBody>
      </p:sp>
      <p:sp>
        <p:nvSpPr>
          <p:cNvPr id="4" name="Rectangle 3"/>
          <p:cNvSpPr/>
          <p:nvPr/>
        </p:nvSpPr>
        <p:spPr>
          <a:xfrm>
            <a:off x="457200" y="2110224"/>
            <a:ext cx="8229600" cy="2862322"/>
          </a:xfrm>
          <a:prstGeom prst="rect">
            <a:avLst/>
          </a:prstGeom>
          <a:ln>
            <a:solidFill>
              <a:schemeClr val="bg2"/>
            </a:solidFill>
          </a:ln>
        </p:spPr>
        <p:txBody>
          <a:bodyPr wrap="square">
            <a:spAutoFit/>
          </a:bodyPr>
          <a:lstStyle/>
          <a:p>
            <a:r>
              <a:rPr lang="pl-PL" dirty="0" err="1">
                <a:solidFill>
                  <a:srgbClr val="0000FF"/>
                </a:solidFill>
                <a:latin typeface="Consolas" charset="0"/>
              </a:rPr>
              <a:t>async</a:t>
            </a:r>
            <a:r>
              <a:rPr lang="pl-PL" dirty="0">
                <a:solidFill>
                  <a:srgbClr val="000000"/>
                </a:solidFill>
                <a:latin typeface="Consolas" charset="0"/>
              </a:rPr>
              <a:t> </a:t>
            </a:r>
            <a:r>
              <a:rPr lang="pl-PL" dirty="0" err="1">
                <a:solidFill>
                  <a:srgbClr val="0000FF"/>
                </a:solidFill>
                <a:latin typeface="Consolas" charset="0"/>
              </a:rPr>
              <a:t>void</a:t>
            </a:r>
            <a:r>
              <a:rPr lang="pl-PL" dirty="0">
                <a:solidFill>
                  <a:srgbClr val="000000"/>
                </a:solidFill>
                <a:latin typeface="Consolas" charset="0"/>
              </a:rPr>
              <a:t> </a:t>
            </a:r>
            <a:r>
              <a:rPr lang="pl-PL" dirty="0" err="1">
                <a:solidFill>
                  <a:srgbClr val="000000"/>
                </a:solidFill>
                <a:latin typeface="Consolas" charset="0"/>
              </a:rPr>
              <a:t>LoadBitmap</a:t>
            </a:r>
            <a:r>
              <a:rPr lang="pl-PL" dirty="0">
                <a:solidFill>
                  <a:srgbClr val="000000"/>
                </a:solidFill>
                <a:latin typeface="Consolas" charset="0"/>
              </a:rPr>
              <a:t>(</a:t>
            </a:r>
            <a:r>
              <a:rPr lang="pl-PL" dirty="0">
                <a:solidFill>
                  <a:srgbClr val="0000FF"/>
                </a:solidFill>
                <a:latin typeface="Consolas" charset="0"/>
              </a:rPr>
              <a:t>string</a:t>
            </a:r>
            <a:r>
              <a:rPr lang="pl-PL" dirty="0">
                <a:solidFill>
                  <a:srgbClr val="000000"/>
                </a:solidFill>
                <a:latin typeface="Consolas" charset="0"/>
              </a:rPr>
              <a:t> </a:t>
            </a:r>
            <a:r>
              <a:rPr lang="pl-PL" dirty="0" err="1">
                <a:solidFill>
                  <a:srgbClr val="000000"/>
                </a:solidFill>
                <a:latin typeface="Consolas" charset="0"/>
              </a:rPr>
              <a:t>url</a:t>
            </a:r>
            <a:r>
              <a:rPr lang="pl-PL" dirty="0">
                <a:solidFill>
                  <a:srgbClr val="000000"/>
                </a:solidFill>
                <a:latin typeface="Consolas" charset="0"/>
              </a:rPr>
              <a:t>)</a:t>
            </a:r>
            <a:br>
              <a:rPr lang="pl-PL" dirty="0">
                <a:solidFill>
                  <a:srgbClr val="000000"/>
                </a:solidFill>
                <a:latin typeface="Consolas" charset="0"/>
              </a:rPr>
            </a:br>
            <a:r>
              <a:rPr lang="pl-PL" dirty="0" smtClean="0">
                <a:solidFill>
                  <a:srgbClr val="000000"/>
                </a:solidFill>
                <a:latin typeface="Consolas" charset="0"/>
              </a:rPr>
              <a:t>{</a:t>
            </a:r>
            <a:r>
              <a:rPr lang="pl-PL" dirty="0">
                <a:solidFill>
                  <a:srgbClr val="000000"/>
                </a:solidFill>
                <a:latin typeface="Consolas" charset="0"/>
              </a:rPr>
              <a:t/>
            </a:r>
            <a:br>
              <a:rPr lang="pl-PL" dirty="0">
                <a:solidFill>
                  <a:srgbClr val="000000"/>
                </a:solidFill>
                <a:latin typeface="Consolas" charset="0"/>
              </a:rPr>
            </a:br>
            <a:r>
              <a:rPr lang="pl-PL" dirty="0" smtClean="0">
                <a:solidFill>
                  <a:srgbClr val="000000"/>
                </a:solidFill>
                <a:latin typeface="Consolas" charset="0"/>
              </a:rPr>
              <a:t>   </a:t>
            </a:r>
            <a:r>
              <a:rPr lang="pl-PL" dirty="0" err="1" smtClean="0">
                <a:solidFill>
                  <a:srgbClr val="0000FF"/>
                </a:solidFill>
                <a:latin typeface="Consolas" charset="0"/>
              </a:rPr>
              <a:t>using</a:t>
            </a:r>
            <a:r>
              <a:rPr lang="pl-PL" dirty="0">
                <a:solidFill>
                  <a:srgbClr val="000000"/>
                </a:solidFill>
                <a:latin typeface="Consolas" charset="0"/>
              </a:rPr>
              <a:t> (</a:t>
            </a:r>
            <a:r>
              <a:rPr lang="pl-PL" dirty="0" err="1">
                <a:solidFill>
                  <a:srgbClr val="2B8FAF"/>
                </a:solidFill>
                <a:latin typeface="Consolas" charset="0"/>
              </a:rPr>
              <a:t>HttpClient</a:t>
            </a:r>
            <a:r>
              <a:rPr lang="pl-PL" dirty="0">
                <a:solidFill>
                  <a:srgbClr val="000000"/>
                </a:solidFill>
                <a:latin typeface="Consolas" charset="0"/>
              </a:rPr>
              <a:t> </a:t>
            </a:r>
            <a:r>
              <a:rPr lang="pl-PL" dirty="0" err="1">
                <a:solidFill>
                  <a:srgbClr val="000000"/>
                </a:solidFill>
                <a:latin typeface="Consolas" charset="0"/>
              </a:rPr>
              <a:t>client</a:t>
            </a:r>
            <a:r>
              <a:rPr lang="pl-PL" dirty="0">
                <a:solidFill>
                  <a:srgbClr val="000000"/>
                </a:solidFill>
                <a:latin typeface="Consolas" charset="0"/>
              </a:rPr>
              <a:t> = </a:t>
            </a:r>
            <a:r>
              <a:rPr lang="pl-PL" dirty="0" err="1">
                <a:solidFill>
                  <a:srgbClr val="0000FF"/>
                </a:solidFill>
                <a:latin typeface="Consolas" charset="0"/>
              </a:rPr>
              <a:t>new</a:t>
            </a:r>
            <a:r>
              <a:rPr lang="pl-PL" dirty="0">
                <a:solidFill>
                  <a:srgbClr val="000000"/>
                </a:solidFill>
                <a:latin typeface="Consolas" charset="0"/>
              </a:rPr>
              <a:t> </a:t>
            </a:r>
            <a:r>
              <a:rPr lang="pl-PL" dirty="0" err="1">
                <a:solidFill>
                  <a:srgbClr val="2B8FAF"/>
                </a:solidFill>
                <a:latin typeface="Consolas" charset="0"/>
              </a:rPr>
              <a:t>HttpClient</a:t>
            </a:r>
            <a:r>
              <a:rPr lang="pl-PL" dirty="0">
                <a:solidFill>
                  <a:srgbClr val="000000"/>
                </a:solidFill>
                <a:latin typeface="Consolas" charset="0"/>
              </a:rPr>
              <a:t>())</a:t>
            </a:r>
            <a:br>
              <a:rPr lang="pl-PL" dirty="0">
                <a:solidFill>
                  <a:srgbClr val="000000"/>
                </a:solidFill>
                <a:latin typeface="Consolas" charset="0"/>
              </a:rPr>
            </a:br>
            <a:r>
              <a:rPr lang="pl-PL" dirty="0">
                <a:solidFill>
                  <a:srgbClr val="000000"/>
                </a:solidFill>
                <a:latin typeface="Consolas" charset="0"/>
              </a:rPr>
              <a:t>   </a:t>
            </a:r>
            <a:r>
              <a:rPr lang="pl-PL" dirty="0" err="1" smtClean="0">
                <a:solidFill>
                  <a:srgbClr val="0000FF"/>
                </a:solidFill>
                <a:latin typeface="Consolas" charset="0"/>
              </a:rPr>
              <a:t>using</a:t>
            </a:r>
            <a:r>
              <a:rPr lang="pl-PL" dirty="0">
                <a:solidFill>
                  <a:srgbClr val="000000"/>
                </a:solidFill>
                <a:latin typeface="Consolas" charset="0"/>
              </a:rPr>
              <a:t> (</a:t>
            </a:r>
            <a:r>
              <a:rPr lang="pl-PL" dirty="0" err="1">
                <a:solidFill>
                  <a:srgbClr val="0000FF"/>
                </a:solidFill>
                <a:latin typeface="Consolas" charset="0"/>
              </a:rPr>
              <a:t>var</a:t>
            </a:r>
            <a:r>
              <a:rPr lang="pl-PL" dirty="0">
                <a:solidFill>
                  <a:srgbClr val="000000"/>
                </a:solidFill>
                <a:latin typeface="Consolas" charset="0"/>
              </a:rPr>
              <a:t> bitmap = </a:t>
            </a:r>
            <a:r>
              <a:rPr lang="pl-PL" dirty="0" err="1">
                <a:solidFill>
                  <a:srgbClr val="0000FF"/>
                </a:solidFill>
                <a:latin typeface="Consolas" charset="0"/>
              </a:rPr>
              <a:t>await</a:t>
            </a:r>
            <a:r>
              <a:rPr lang="pl-PL" dirty="0">
                <a:solidFill>
                  <a:srgbClr val="000000"/>
                </a:solidFill>
                <a:latin typeface="Consolas" charset="0"/>
              </a:rPr>
              <a:t> </a:t>
            </a:r>
            <a:r>
              <a:rPr lang="pl-PL" dirty="0" err="1">
                <a:solidFill>
                  <a:srgbClr val="2B8FAF"/>
                </a:solidFill>
                <a:latin typeface="Consolas" charset="0"/>
              </a:rPr>
              <a:t>BitmapFactory</a:t>
            </a:r>
            <a:r>
              <a:rPr lang="pl-PL" dirty="0" err="1">
                <a:solidFill>
                  <a:srgbClr val="000000"/>
                </a:solidFill>
                <a:latin typeface="Consolas" charset="0"/>
              </a:rPr>
              <a:t>.DecodeStreamAsync</a:t>
            </a:r>
            <a:r>
              <a:rPr lang="pl-PL" dirty="0">
                <a:solidFill>
                  <a:srgbClr val="000000"/>
                </a:solidFill>
                <a:latin typeface="Consolas" charset="0"/>
              </a:rPr>
              <a:t>(</a:t>
            </a:r>
            <a:br>
              <a:rPr lang="pl-PL" dirty="0">
                <a:solidFill>
                  <a:srgbClr val="000000"/>
                </a:solidFill>
                <a:latin typeface="Consolas" charset="0"/>
              </a:rPr>
            </a:br>
            <a:r>
              <a:rPr lang="pl-PL" dirty="0">
                <a:solidFill>
                  <a:srgbClr val="000000"/>
                </a:solidFill>
                <a:latin typeface="Consolas" charset="0"/>
              </a:rPr>
              <a:t>                </a:t>
            </a:r>
            <a:r>
              <a:rPr lang="pl-PL" dirty="0" err="1">
                <a:solidFill>
                  <a:srgbClr val="0000FF"/>
                </a:solidFill>
                <a:latin typeface="Consolas" charset="0"/>
              </a:rPr>
              <a:t>await</a:t>
            </a:r>
            <a:r>
              <a:rPr lang="pl-PL" dirty="0">
                <a:solidFill>
                  <a:srgbClr val="000000"/>
                </a:solidFill>
                <a:latin typeface="Consolas" charset="0"/>
              </a:rPr>
              <a:t> </a:t>
            </a:r>
            <a:r>
              <a:rPr lang="pl-PL" dirty="0" err="1">
                <a:solidFill>
                  <a:srgbClr val="000000"/>
                </a:solidFill>
                <a:latin typeface="Consolas" charset="0"/>
              </a:rPr>
              <a:t>client.GetStreamAsync</a:t>
            </a:r>
            <a:r>
              <a:rPr lang="pl-PL" dirty="0">
                <a:solidFill>
                  <a:srgbClr val="000000"/>
                </a:solidFill>
                <a:latin typeface="Consolas" charset="0"/>
              </a:rPr>
              <a:t>(</a:t>
            </a:r>
            <a:r>
              <a:rPr lang="pl-PL" dirty="0" err="1">
                <a:solidFill>
                  <a:srgbClr val="000000"/>
                </a:solidFill>
                <a:latin typeface="Consolas" charset="0"/>
              </a:rPr>
              <a:t>url</a:t>
            </a:r>
            <a:r>
              <a:rPr lang="pl-PL" dirty="0">
                <a:solidFill>
                  <a:srgbClr val="000000"/>
                </a:solidFill>
                <a:latin typeface="Consolas" charset="0"/>
              </a:rPr>
              <a:t>)))</a:t>
            </a:r>
            <a:br>
              <a:rPr lang="pl-PL" dirty="0">
                <a:solidFill>
                  <a:srgbClr val="000000"/>
                </a:solidFill>
                <a:latin typeface="Consolas" charset="0"/>
              </a:rPr>
            </a:br>
            <a:r>
              <a:rPr lang="pl-PL" dirty="0">
                <a:solidFill>
                  <a:srgbClr val="000000"/>
                </a:solidFill>
                <a:latin typeface="Consolas" charset="0"/>
              </a:rPr>
              <a:t>   </a:t>
            </a:r>
            <a:r>
              <a:rPr lang="pl-PL" dirty="0" smtClean="0">
                <a:solidFill>
                  <a:srgbClr val="000000"/>
                </a:solidFill>
                <a:latin typeface="Consolas" charset="0"/>
              </a:rPr>
              <a:t>{</a:t>
            </a:r>
            <a:r>
              <a:rPr lang="pl-PL" dirty="0">
                <a:solidFill>
                  <a:srgbClr val="000000"/>
                </a:solidFill>
                <a:latin typeface="Consolas" charset="0"/>
              </a:rPr>
              <a:t/>
            </a:r>
            <a:br>
              <a:rPr lang="pl-PL" dirty="0">
                <a:solidFill>
                  <a:srgbClr val="000000"/>
                </a:solidFill>
                <a:latin typeface="Consolas" charset="0"/>
              </a:rPr>
            </a:br>
            <a:r>
              <a:rPr lang="pl-PL" dirty="0">
                <a:solidFill>
                  <a:srgbClr val="000000"/>
                </a:solidFill>
                <a:latin typeface="Consolas" charset="0"/>
              </a:rPr>
              <a:t>   </a:t>
            </a:r>
            <a:r>
              <a:rPr lang="pl-PL" dirty="0" smtClean="0">
                <a:solidFill>
                  <a:srgbClr val="000000"/>
                </a:solidFill>
                <a:latin typeface="Consolas" charset="0"/>
              </a:rPr>
              <a:t>   ...</a:t>
            </a:r>
            <a:r>
              <a:rPr lang="pl-PL" dirty="0">
                <a:solidFill>
                  <a:srgbClr val="000000"/>
                </a:solidFill>
                <a:latin typeface="Consolas" charset="0"/>
              </a:rPr>
              <a:t> </a:t>
            </a:r>
            <a:r>
              <a:rPr lang="pl-PL" dirty="0">
                <a:solidFill>
                  <a:srgbClr val="008000"/>
                </a:solidFill>
                <a:latin typeface="Consolas" charset="0"/>
              </a:rPr>
              <a:t>// </a:t>
            </a:r>
            <a:r>
              <a:rPr lang="pl-PL" dirty="0" err="1">
                <a:solidFill>
                  <a:srgbClr val="008000"/>
                </a:solidFill>
                <a:latin typeface="Consolas" charset="0"/>
              </a:rPr>
              <a:t>Use</a:t>
            </a:r>
            <a:r>
              <a:rPr lang="pl-PL" dirty="0">
                <a:solidFill>
                  <a:srgbClr val="008000"/>
                </a:solidFill>
                <a:latin typeface="Consolas" charset="0"/>
              </a:rPr>
              <a:t> bitmap</a:t>
            </a:r>
            <a:r>
              <a:rPr lang="pl-PL" dirty="0">
                <a:solidFill>
                  <a:srgbClr val="000000"/>
                </a:solidFill>
                <a:latin typeface="Consolas" charset="0"/>
              </a:rPr>
              <a:t/>
            </a:r>
            <a:br>
              <a:rPr lang="pl-PL" dirty="0">
                <a:solidFill>
                  <a:srgbClr val="000000"/>
                </a:solidFill>
                <a:latin typeface="Consolas" charset="0"/>
              </a:rPr>
            </a:br>
            <a:r>
              <a:rPr lang="pl-PL" dirty="0">
                <a:solidFill>
                  <a:srgbClr val="000000"/>
                </a:solidFill>
                <a:latin typeface="Consolas" charset="0"/>
              </a:rPr>
              <a:t>   </a:t>
            </a:r>
            <a:r>
              <a:rPr lang="pl-PL" dirty="0" smtClean="0">
                <a:solidFill>
                  <a:srgbClr val="000000"/>
                </a:solidFill>
                <a:latin typeface="Consolas" charset="0"/>
              </a:rPr>
              <a:t>}</a:t>
            </a:r>
            <a:r>
              <a:rPr lang="pl-PL" dirty="0">
                <a:solidFill>
                  <a:srgbClr val="000000"/>
                </a:solidFill>
                <a:latin typeface="Consolas" charset="0"/>
              </a:rPr>
              <a:t/>
            </a:r>
            <a:br>
              <a:rPr lang="pl-PL" dirty="0">
                <a:solidFill>
                  <a:srgbClr val="000000"/>
                </a:solidFill>
                <a:latin typeface="Consolas" charset="0"/>
              </a:rPr>
            </a:br>
            <a:r>
              <a:rPr lang="pl-PL" dirty="0">
                <a:solidFill>
                  <a:srgbClr val="000000"/>
                </a:solidFill>
                <a:latin typeface="Consolas" charset="0"/>
              </a:rPr>
              <a:t>   </a:t>
            </a:r>
            <a:r>
              <a:rPr lang="pl-PL" dirty="0" err="1" smtClean="0">
                <a:solidFill>
                  <a:srgbClr val="2A8FAF"/>
                </a:solidFill>
                <a:latin typeface="Consolas" charset="0"/>
              </a:rPr>
              <a:t>GC</a:t>
            </a:r>
            <a:r>
              <a:rPr lang="pl-PL" dirty="0" err="1" smtClean="0">
                <a:solidFill>
                  <a:srgbClr val="000000"/>
                </a:solidFill>
                <a:latin typeface="Consolas" charset="0"/>
              </a:rPr>
              <a:t>.Collect</a:t>
            </a:r>
            <a:r>
              <a:rPr lang="pl-PL" dirty="0" smtClean="0">
                <a:solidFill>
                  <a:srgbClr val="000000"/>
                </a:solidFill>
                <a:latin typeface="Consolas" charset="0"/>
              </a:rPr>
              <a:t>();</a:t>
            </a:r>
          </a:p>
          <a:p>
            <a:r>
              <a:rPr lang="pl-PL" dirty="0" smtClean="0">
                <a:solidFill>
                  <a:srgbClr val="000000"/>
                </a:solidFill>
                <a:latin typeface="Consolas" charset="0"/>
              </a:rPr>
              <a:t>}</a:t>
            </a:r>
            <a:endParaRPr lang="en-US" dirty="0">
              <a:latin typeface="Segoe UI Light" charset="0"/>
            </a:endParaRPr>
          </a:p>
        </p:txBody>
      </p:sp>
      <p:sp>
        <p:nvSpPr>
          <p:cNvPr id="5" name="Rectangle 4"/>
          <p:cNvSpPr/>
          <p:nvPr/>
        </p:nvSpPr>
        <p:spPr>
          <a:xfrm>
            <a:off x="850392" y="4324018"/>
            <a:ext cx="1737360" cy="341468"/>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Tree>
    <p:extLst>
      <p:ext uri="{BB962C8B-B14F-4D97-AF65-F5344CB8AC3E}">
        <p14:creationId xmlns:p14="http://schemas.microsoft.com/office/powerpoint/2010/main" val="64487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GC cost for walking a peer object graph is significantly higher because it must look for </a:t>
            </a:r>
            <a:r>
              <a:rPr lang="en-US" i="1" dirty="0" smtClean="0"/>
              <a:t>both</a:t>
            </a:r>
            <a:r>
              <a:rPr lang="en-US" dirty="0" smtClean="0"/>
              <a:t> managed </a:t>
            </a:r>
            <a:r>
              <a:rPr lang="en-US" i="1" dirty="0" smtClean="0"/>
              <a:t>and</a:t>
            </a:r>
            <a:r>
              <a:rPr lang="en-US" dirty="0" smtClean="0"/>
              <a:t> Java relationships between objects</a:t>
            </a:r>
            <a:endParaRPr lang="en-US" dirty="0"/>
          </a:p>
        </p:txBody>
      </p:sp>
      <p:sp>
        <p:nvSpPr>
          <p:cNvPr id="3" name="Title 2"/>
          <p:cNvSpPr>
            <a:spLocks noGrp="1"/>
          </p:cNvSpPr>
          <p:nvPr>
            <p:ph type="title"/>
          </p:nvPr>
        </p:nvSpPr>
        <p:spPr/>
        <p:txBody>
          <a:bodyPr/>
          <a:lstStyle/>
          <a:p>
            <a:r>
              <a:rPr lang="en-US" dirty="0" smtClean="0"/>
              <a:t>GC and Android types</a:t>
            </a:r>
            <a:endParaRPr lang="en-US" dirty="0"/>
          </a:p>
        </p:txBody>
      </p:sp>
      <p:sp>
        <p:nvSpPr>
          <p:cNvPr id="4" name="Rectangle 3"/>
          <p:cNvSpPr/>
          <p:nvPr/>
        </p:nvSpPr>
        <p:spPr>
          <a:xfrm>
            <a:off x="457200" y="2049299"/>
            <a:ext cx="8229600" cy="2800767"/>
          </a:xfrm>
          <a:prstGeom prst="rect">
            <a:avLst/>
          </a:prstGeom>
          <a:ln>
            <a:solidFill>
              <a:schemeClr val="bg2"/>
            </a:solidFill>
          </a:ln>
        </p:spPr>
        <p:txBody>
          <a:bodyPr wrap="square">
            <a:spAutoFit/>
          </a:bodyPr>
          <a:lstStyle/>
          <a:p>
            <a:r>
              <a:rPr lang="en-US" sz="1600" dirty="0">
                <a:solidFill>
                  <a:srgbClr val="0000FF"/>
                </a:solidFill>
                <a:latin typeface="Consolas" charset="0"/>
              </a:rPr>
              <a:t>class</a:t>
            </a:r>
            <a:r>
              <a:rPr lang="en-US" sz="1600" dirty="0">
                <a:solidFill>
                  <a:srgbClr val="000000"/>
                </a:solidFill>
                <a:latin typeface="Consolas" charset="0"/>
              </a:rPr>
              <a:t> </a:t>
            </a:r>
            <a:r>
              <a:rPr lang="en-US" sz="1600" dirty="0">
                <a:solidFill>
                  <a:srgbClr val="2B8FAF"/>
                </a:solidFill>
                <a:latin typeface="Consolas" charset="0"/>
              </a:rPr>
              <a:t>Tweet</a:t>
            </a:r>
            <a:r>
              <a:rPr lang="en-US" sz="1600" dirty="0">
                <a:solidFill>
                  <a:srgbClr val="000000"/>
                </a:solidFill>
                <a:latin typeface="Consolas" charset="0"/>
              </a:rPr>
              <a:t> </a:t>
            </a:r>
            <a:r>
              <a:rPr lang="en-US" sz="1600" dirty="0" smtClean="0">
                <a:solidFill>
                  <a:srgbClr val="000000"/>
                </a:solidFill>
                <a:latin typeface="Consolas" charset="0"/>
              </a:rPr>
              <a:t>{ </a:t>
            </a:r>
            <a:r>
              <a:rPr lang="is-IS" sz="1600" dirty="0" smtClean="0">
                <a:solidFill>
                  <a:srgbClr val="000000"/>
                </a:solidFill>
                <a:latin typeface="Consolas" charset="0"/>
              </a:rPr>
              <a:t>... </a:t>
            </a:r>
            <a:r>
              <a:rPr lang="en-US" sz="1600" dirty="0" smtClean="0">
                <a:solidFill>
                  <a:srgbClr val="000000"/>
                </a:solidFill>
                <a:latin typeface="Consolas" charset="0"/>
              </a:rPr>
              <a:t>}</a:t>
            </a:r>
          </a:p>
          <a:p>
            <a:r>
              <a:rPr lang="en-US" sz="1600" dirty="0">
                <a:latin typeface="Consolas" charset="0"/>
              </a:rPr>
              <a:t/>
            </a:r>
            <a:br>
              <a:rPr lang="en-US" sz="1600" dirty="0">
                <a:latin typeface="Consolas" charset="0"/>
              </a:rPr>
            </a:br>
            <a:r>
              <a:rPr lang="en-US" sz="1600" dirty="0">
                <a:solidFill>
                  <a:srgbClr val="0000FF"/>
                </a:solidFill>
                <a:latin typeface="Consolas" charset="0"/>
              </a:rPr>
              <a:t>class</a:t>
            </a:r>
            <a:r>
              <a:rPr lang="en-US" sz="1600" dirty="0">
                <a:solidFill>
                  <a:srgbClr val="000000"/>
                </a:solidFill>
                <a:latin typeface="Consolas" charset="0"/>
              </a:rPr>
              <a:t> </a:t>
            </a:r>
            <a:r>
              <a:rPr lang="en-US" sz="1600" dirty="0" err="1">
                <a:solidFill>
                  <a:srgbClr val="2B8FAF"/>
                </a:solidFill>
                <a:latin typeface="Consolas" charset="0"/>
              </a:rPr>
              <a:t>FeedActivity</a:t>
            </a:r>
            <a:r>
              <a:rPr lang="en-US" sz="1600" dirty="0">
                <a:solidFill>
                  <a:srgbClr val="000000"/>
                </a:solidFill>
                <a:latin typeface="Consolas" charset="0"/>
              </a:rPr>
              <a:t> : </a:t>
            </a:r>
            <a:r>
              <a:rPr lang="en-US" sz="1600" dirty="0" err="1">
                <a:solidFill>
                  <a:srgbClr val="2B8FAF"/>
                </a:solidFill>
                <a:latin typeface="Consolas" charset="0"/>
              </a:rPr>
              <a:t>ListActivity</a:t>
            </a:r>
            <a:r>
              <a:rPr lang="en-US" sz="1600" dirty="0">
                <a:solidFill>
                  <a:srgbClr val="000000"/>
                </a:solidFill>
                <a:latin typeface="Consolas" charset="0"/>
              </a:rPr>
              <a:t> {</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a:solidFill>
                  <a:srgbClr val="2B8FAF"/>
                </a:solidFill>
                <a:latin typeface="Consolas" charset="0"/>
              </a:rPr>
              <a:t>List</a:t>
            </a:r>
            <a:r>
              <a:rPr lang="en-US" sz="1600" dirty="0">
                <a:solidFill>
                  <a:srgbClr val="000000"/>
                </a:solidFill>
                <a:latin typeface="Consolas" charset="0"/>
              </a:rPr>
              <a:t>&lt;</a:t>
            </a:r>
            <a:r>
              <a:rPr lang="en-US" sz="1600" dirty="0">
                <a:solidFill>
                  <a:srgbClr val="2B8FAF"/>
                </a:solidFill>
                <a:latin typeface="Consolas" charset="0"/>
              </a:rPr>
              <a:t>Tweet</a:t>
            </a:r>
            <a:r>
              <a:rPr lang="en-US" sz="1600" dirty="0">
                <a:solidFill>
                  <a:srgbClr val="000000"/>
                </a:solidFill>
                <a:latin typeface="Consolas" charset="0"/>
              </a:rPr>
              <a:t>&gt; tweets </a:t>
            </a:r>
            <a:r>
              <a:rPr lang="en-US" sz="1600" dirty="0" smtClean="0">
                <a:solidFill>
                  <a:srgbClr val="000000"/>
                </a:solidFill>
                <a:latin typeface="Consolas" charset="0"/>
              </a:rPr>
              <a:t>= </a:t>
            </a:r>
            <a:r>
              <a:rPr lang="en-US" sz="1600" dirty="0" smtClean="0">
                <a:solidFill>
                  <a:srgbClr val="0000FF"/>
                </a:solidFill>
                <a:latin typeface="Consolas" charset="0"/>
              </a:rPr>
              <a:t>new</a:t>
            </a:r>
            <a:r>
              <a:rPr lang="en-US" sz="1600" dirty="0" smtClean="0">
                <a:solidFill>
                  <a:srgbClr val="000000"/>
                </a:solidFill>
                <a:latin typeface="Consolas" charset="0"/>
              </a:rPr>
              <a:t> </a:t>
            </a:r>
            <a:r>
              <a:rPr lang="en-US" sz="1600" dirty="0" smtClean="0">
                <a:solidFill>
                  <a:srgbClr val="2B8FAF"/>
                </a:solidFill>
                <a:latin typeface="Consolas" charset="0"/>
              </a:rPr>
              <a:t>List</a:t>
            </a:r>
            <a:r>
              <a:rPr lang="en-US" sz="1600" dirty="0" smtClean="0">
                <a:solidFill>
                  <a:srgbClr val="000000"/>
                </a:solidFill>
                <a:latin typeface="Consolas" charset="0"/>
              </a:rPr>
              <a:t>&lt;</a:t>
            </a:r>
            <a:r>
              <a:rPr lang="en-US" sz="1600" dirty="0" smtClean="0">
                <a:solidFill>
                  <a:srgbClr val="2B8FAF"/>
                </a:solidFill>
                <a:latin typeface="Consolas" charset="0"/>
              </a:rPr>
              <a:t>Tweet</a:t>
            </a:r>
            <a:r>
              <a:rPr lang="en-US" sz="1600" dirty="0" smtClean="0">
                <a:solidFill>
                  <a:srgbClr val="000000"/>
                </a:solidFill>
                <a:latin typeface="Consolas" charset="0"/>
              </a:rPr>
              <a:t>&gt;(1000);</a:t>
            </a:r>
          </a:p>
          <a:p>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a:solidFill>
                  <a:srgbClr val="0000FF"/>
                </a:solidFill>
                <a:latin typeface="Consolas" charset="0"/>
              </a:rPr>
              <a:t>protected</a:t>
            </a:r>
            <a:r>
              <a:rPr lang="en-US" sz="1600" dirty="0">
                <a:solidFill>
                  <a:srgbClr val="000000"/>
                </a:solidFill>
                <a:latin typeface="Consolas" charset="0"/>
              </a:rPr>
              <a:t> </a:t>
            </a:r>
            <a:r>
              <a:rPr lang="en-US" sz="1600" dirty="0">
                <a:solidFill>
                  <a:srgbClr val="0000FF"/>
                </a:solidFill>
                <a:latin typeface="Consolas" charset="0"/>
              </a:rPr>
              <a:t>override</a:t>
            </a:r>
            <a:r>
              <a:rPr lang="en-US" sz="1600" dirty="0">
                <a:solidFill>
                  <a:srgbClr val="000000"/>
                </a:solidFill>
                <a:latin typeface="Consolas" charset="0"/>
              </a:rPr>
              <a:t> </a:t>
            </a:r>
            <a:r>
              <a:rPr lang="en-US" sz="1600" dirty="0">
                <a:solidFill>
                  <a:srgbClr val="0000FF"/>
                </a:solidFill>
                <a:latin typeface="Consolas" charset="0"/>
              </a:rPr>
              <a:t>void</a:t>
            </a:r>
            <a:r>
              <a:rPr lang="en-US" sz="1600" dirty="0">
                <a:solidFill>
                  <a:srgbClr val="000000"/>
                </a:solidFill>
                <a:latin typeface="Consolas" charset="0"/>
              </a:rPr>
              <a:t> </a:t>
            </a:r>
            <a:r>
              <a:rPr lang="en-US" sz="1600" dirty="0" err="1">
                <a:solidFill>
                  <a:srgbClr val="000000"/>
                </a:solidFill>
                <a:latin typeface="Consolas" charset="0"/>
              </a:rPr>
              <a:t>OnCreate</a:t>
            </a:r>
            <a:r>
              <a:rPr lang="en-US" sz="1600" dirty="0">
                <a:solidFill>
                  <a:srgbClr val="000000"/>
                </a:solidFill>
                <a:latin typeface="Consolas" charset="0"/>
              </a:rPr>
              <a:t> (</a:t>
            </a:r>
            <a:r>
              <a:rPr lang="en-US" sz="1600" dirty="0">
                <a:solidFill>
                  <a:srgbClr val="2B8FAF"/>
                </a:solidFill>
                <a:latin typeface="Consolas" charset="0"/>
              </a:rPr>
              <a:t>Bundle</a:t>
            </a:r>
            <a:r>
              <a:rPr lang="en-US" sz="1600" dirty="0">
                <a:solidFill>
                  <a:srgbClr val="000000"/>
                </a:solidFill>
                <a:latin typeface="Consolas" charset="0"/>
              </a:rPr>
              <a:t> bundle) {</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err="1">
                <a:solidFill>
                  <a:srgbClr val="0000FF"/>
                </a:solidFill>
                <a:latin typeface="Consolas" charset="0"/>
              </a:rPr>
              <a:t>base</a:t>
            </a:r>
            <a:r>
              <a:rPr lang="en-US" sz="1600" dirty="0" err="1">
                <a:solidFill>
                  <a:srgbClr val="000000"/>
                </a:solidFill>
                <a:latin typeface="Consolas" charset="0"/>
              </a:rPr>
              <a:t>.OnCreate</a:t>
            </a:r>
            <a:r>
              <a:rPr lang="en-US" sz="1600" dirty="0">
                <a:solidFill>
                  <a:srgbClr val="000000"/>
                </a:solidFill>
                <a:latin typeface="Consolas" charset="0"/>
              </a:rPr>
              <a:t>(bundle);</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err="1">
                <a:solidFill>
                  <a:srgbClr val="000000"/>
                </a:solidFill>
                <a:latin typeface="Consolas" charset="0"/>
              </a:rPr>
              <a:t>ListAdapter</a:t>
            </a:r>
            <a:r>
              <a:rPr lang="en-US" sz="1600" dirty="0">
                <a:solidFill>
                  <a:srgbClr val="000000"/>
                </a:solidFill>
                <a:latin typeface="Consolas" charset="0"/>
              </a:rPr>
              <a:t> = </a:t>
            </a:r>
            <a:r>
              <a:rPr lang="en-US" sz="1600" dirty="0">
                <a:solidFill>
                  <a:srgbClr val="0000FF"/>
                </a:solidFill>
                <a:latin typeface="Consolas" charset="0"/>
              </a:rPr>
              <a:t>new</a:t>
            </a:r>
            <a:r>
              <a:rPr lang="en-US" sz="1600" dirty="0">
                <a:solidFill>
                  <a:srgbClr val="000000"/>
                </a:solidFill>
                <a:latin typeface="Consolas" charset="0"/>
              </a:rPr>
              <a:t> </a:t>
            </a:r>
            <a:r>
              <a:rPr lang="en-US" sz="1600" dirty="0" err="1">
                <a:solidFill>
                  <a:srgbClr val="2B8FAF"/>
                </a:solidFill>
                <a:latin typeface="Consolas" charset="0"/>
              </a:rPr>
              <a:t>ArrayAdapter</a:t>
            </a:r>
            <a:r>
              <a:rPr lang="en-US" sz="1600" dirty="0">
                <a:solidFill>
                  <a:srgbClr val="000000"/>
                </a:solidFill>
                <a:latin typeface="Consolas" charset="0"/>
              </a:rPr>
              <a:t>&lt;</a:t>
            </a:r>
            <a:r>
              <a:rPr lang="en-US" sz="1600" dirty="0">
                <a:solidFill>
                  <a:srgbClr val="2B8FAF"/>
                </a:solidFill>
                <a:latin typeface="Consolas" charset="0"/>
              </a:rPr>
              <a:t>Tweet</a:t>
            </a:r>
            <a:r>
              <a:rPr lang="en-US" sz="1600" dirty="0">
                <a:solidFill>
                  <a:srgbClr val="000000"/>
                </a:solidFill>
                <a:latin typeface="Consolas" charset="0"/>
              </a:rPr>
              <a:t>&gt;(</a:t>
            </a:r>
            <a:r>
              <a:rPr lang="en-US" sz="1600" dirty="0">
                <a:solidFill>
                  <a:srgbClr val="0000FF"/>
                </a:solidFill>
                <a:latin typeface="Consolas" charset="0"/>
              </a:rPr>
              <a:t>this</a:t>
            </a:r>
            <a:r>
              <a:rPr lang="en-US" sz="1600" dirty="0">
                <a:solidFill>
                  <a:srgbClr val="000000"/>
                </a:solidFill>
                <a:latin typeface="Consolas" charset="0"/>
              </a:rPr>
              <a:t>,</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smtClean="0">
                <a:solidFill>
                  <a:srgbClr val="000000"/>
                </a:solidFill>
                <a:latin typeface="Consolas" charset="0"/>
              </a:rPr>
              <a:t>Android.</a:t>
            </a:r>
            <a:r>
              <a:rPr lang="en-US" sz="1600" dirty="0" smtClean="0">
                <a:solidFill>
                  <a:srgbClr val="2B8FAF"/>
                </a:solidFill>
                <a:latin typeface="Consolas" charset="0"/>
              </a:rPr>
              <a:t>Resource</a:t>
            </a:r>
            <a:r>
              <a:rPr lang="en-US" sz="1600" dirty="0" smtClean="0">
                <a:solidFill>
                  <a:srgbClr val="000000"/>
                </a:solidFill>
                <a:latin typeface="Consolas" charset="0"/>
              </a:rPr>
              <a:t>.</a:t>
            </a:r>
            <a:r>
              <a:rPr lang="en-US" sz="1600" dirty="0" smtClean="0">
                <a:solidFill>
                  <a:srgbClr val="2B8FAF"/>
                </a:solidFill>
                <a:latin typeface="Consolas" charset="0"/>
              </a:rPr>
              <a:t>Layout</a:t>
            </a:r>
            <a:r>
              <a:rPr lang="en-US" sz="1600" dirty="0" smtClean="0">
                <a:solidFill>
                  <a:srgbClr val="000000"/>
                </a:solidFill>
                <a:latin typeface="Consolas" charset="0"/>
              </a:rPr>
              <a:t>.SimpleListItem1, tweets</a:t>
            </a:r>
            <a:r>
              <a:rPr lang="en-US" sz="1600" dirty="0">
                <a:solidFill>
                  <a:srgbClr val="000000"/>
                </a:solidFill>
                <a:latin typeface="Consolas" charset="0"/>
              </a:rPr>
              <a:t>);</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a:latin typeface="Consolas" charset="0"/>
              </a:rPr>
              <a:t/>
            </a:r>
            <a:br>
              <a:rPr lang="en-US" sz="1600" dirty="0">
                <a:latin typeface="Consolas" charset="0"/>
              </a:rPr>
            </a:br>
            <a:r>
              <a:rPr lang="en-US" sz="1600" dirty="0" smtClean="0">
                <a:solidFill>
                  <a:srgbClr val="000000"/>
                </a:solidFill>
                <a:latin typeface="Consolas" charset="0"/>
              </a:rPr>
              <a:t>}</a:t>
            </a:r>
            <a:endParaRPr lang="en-US" sz="1600" dirty="0">
              <a:latin typeface="Segoe UI Light" charset="0"/>
            </a:endParaRPr>
          </a:p>
        </p:txBody>
      </p:sp>
      <p:grpSp>
        <p:nvGrpSpPr>
          <p:cNvPr id="10" name="Group 9"/>
          <p:cNvGrpSpPr/>
          <p:nvPr/>
        </p:nvGrpSpPr>
        <p:grpSpPr>
          <a:xfrm>
            <a:off x="6057794" y="1950756"/>
            <a:ext cx="3401166" cy="1841512"/>
            <a:chOff x="6048650" y="1896439"/>
            <a:chExt cx="3401166" cy="1841512"/>
          </a:xfrm>
        </p:grpSpPr>
        <p:sp>
          <p:nvSpPr>
            <p:cNvPr id="7" name="TextBox 6"/>
            <p:cNvSpPr txBox="1"/>
            <p:nvPr/>
          </p:nvSpPr>
          <p:spPr>
            <a:xfrm>
              <a:off x="6048650" y="1896439"/>
              <a:ext cx="2747877" cy="1300996"/>
            </a:xfrm>
            <a:prstGeom prst="rect">
              <a:avLst/>
            </a:prstGeom>
            <a:solidFill>
              <a:schemeClr val="bg2"/>
            </a:solidFill>
            <a:ln>
              <a:noFill/>
            </a:ln>
            <a:effectLst>
              <a:outerShdw blurRad="50800" dist="38100" dir="2700000" algn="tl" rotWithShape="0">
                <a:prstClr val="black">
                  <a:alpha val="40000"/>
                </a:prstClr>
              </a:outerShdw>
            </a:effectLst>
          </p:spPr>
          <p:txBody>
            <a:bodyPr wrap="square" rtlCol="0" anchor="ctr">
              <a:noAutofit/>
            </a:bodyPr>
            <a:lstStyle/>
            <a:p>
              <a:r>
                <a:rPr lang="en-US" dirty="0" smtClean="0">
                  <a:latin typeface="Segoe UI Light"/>
                  <a:cs typeface="Segoe UI Light"/>
                </a:rPr>
                <a:t>Here the GC will be forced to check </a:t>
              </a:r>
              <a:r>
                <a:rPr lang="en-US" b="1" dirty="0" smtClean="0">
                  <a:latin typeface="Segoe UI Light"/>
                  <a:cs typeface="Segoe UI Light"/>
                </a:rPr>
                <a:t>all 1000 </a:t>
              </a:r>
              <a:r>
                <a:rPr lang="en-US" dirty="0" smtClean="0">
                  <a:latin typeface="Consolas" charset="0"/>
                  <a:ea typeface="Consolas" charset="0"/>
                  <a:cs typeface="Consolas" charset="0"/>
                </a:rPr>
                <a:t>Tweet</a:t>
              </a:r>
              <a:r>
                <a:rPr lang="en-US" dirty="0" smtClean="0">
                  <a:latin typeface="Segoe UI Light"/>
                  <a:cs typeface="Segoe UI Light"/>
                </a:rPr>
                <a:t> objects to see if any reference another peer</a:t>
              </a:r>
            </a:p>
          </p:txBody>
        </p:sp>
        <p:pic>
          <p:nvPicPr>
            <p:cNvPr id="9" name="Picture 8"/>
            <p:cNvPicPr>
              <a:picLocks noChangeAspect="1"/>
            </p:cNvPicPr>
            <p:nvPr/>
          </p:nvPicPr>
          <p:blipFill>
            <a:blip r:embed="rId3"/>
            <a:stretch>
              <a:fillRect/>
            </a:stretch>
          </p:blipFill>
          <p:spPr>
            <a:xfrm>
              <a:off x="8033512" y="2321647"/>
              <a:ext cx="1416304" cy="1416304"/>
            </a:xfrm>
            <a:prstGeom prst="rect">
              <a:avLst/>
            </a:prstGeom>
          </p:spPr>
        </p:pic>
      </p:grpSp>
    </p:spTree>
    <p:extLst>
      <p:ext uri="{BB962C8B-B14F-4D97-AF65-F5344CB8AC3E}">
        <p14:creationId xmlns:p14="http://schemas.microsoft.com/office/powerpoint/2010/main" val="146118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GC and Android types</a:t>
            </a:r>
            <a:endParaRPr lang="en-US" dirty="0"/>
          </a:p>
        </p:txBody>
      </p:sp>
      <p:sp>
        <p:nvSpPr>
          <p:cNvPr id="4" name="Rectangle 3"/>
          <p:cNvSpPr/>
          <p:nvPr/>
        </p:nvSpPr>
        <p:spPr>
          <a:xfrm>
            <a:off x="3058668" y="1390931"/>
            <a:ext cx="5628132" cy="3293209"/>
          </a:xfrm>
          <a:prstGeom prst="rect">
            <a:avLst/>
          </a:prstGeom>
          <a:ln>
            <a:solidFill>
              <a:schemeClr val="bg2"/>
            </a:solidFill>
          </a:ln>
        </p:spPr>
        <p:txBody>
          <a:bodyPr wrap="square">
            <a:spAutoFit/>
          </a:bodyPr>
          <a:lstStyle/>
          <a:p>
            <a:r>
              <a:rPr lang="en-US" sz="1600" dirty="0">
                <a:solidFill>
                  <a:srgbClr val="0000FF"/>
                </a:solidFill>
                <a:latin typeface="Consolas" charset="0"/>
              </a:rPr>
              <a:t>class</a:t>
            </a:r>
            <a:r>
              <a:rPr lang="en-US" sz="1600" dirty="0">
                <a:solidFill>
                  <a:srgbClr val="000000"/>
                </a:solidFill>
                <a:latin typeface="Consolas" charset="0"/>
              </a:rPr>
              <a:t> </a:t>
            </a:r>
            <a:r>
              <a:rPr lang="en-US" sz="1600" dirty="0">
                <a:solidFill>
                  <a:srgbClr val="2B8FAF"/>
                </a:solidFill>
                <a:latin typeface="Consolas" charset="0"/>
              </a:rPr>
              <a:t>Tweet</a:t>
            </a:r>
            <a:r>
              <a:rPr lang="en-US" sz="1600" dirty="0">
                <a:solidFill>
                  <a:srgbClr val="000000"/>
                </a:solidFill>
                <a:latin typeface="Consolas" charset="0"/>
              </a:rPr>
              <a:t> </a:t>
            </a:r>
            <a:endParaRPr lang="en-US" sz="1600" dirty="0" smtClean="0">
              <a:solidFill>
                <a:srgbClr val="000000"/>
              </a:solidFill>
              <a:latin typeface="Consolas" charset="0"/>
            </a:endParaRPr>
          </a:p>
          <a:p>
            <a:r>
              <a:rPr lang="en-US" sz="1600" dirty="0" smtClean="0">
                <a:solidFill>
                  <a:srgbClr val="000000"/>
                </a:solidFill>
                <a:latin typeface="Consolas" charset="0"/>
              </a:rPr>
              <a:t>{ </a:t>
            </a:r>
          </a:p>
          <a:p>
            <a:r>
              <a:rPr lang="en-US" sz="1600" dirty="0">
                <a:solidFill>
                  <a:srgbClr val="000000"/>
                </a:solidFill>
                <a:latin typeface="Consolas" charset="0"/>
              </a:rPr>
              <a:t> </a:t>
            </a:r>
            <a:r>
              <a:rPr lang="en-US" sz="1600" dirty="0" smtClean="0">
                <a:solidFill>
                  <a:srgbClr val="000000"/>
                </a:solidFill>
                <a:latin typeface="Consolas" charset="0"/>
              </a:rPr>
              <a:t>  </a:t>
            </a:r>
            <a:r>
              <a:rPr lang="en-US" sz="1600" dirty="0" smtClean="0">
                <a:solidFill>
                  <a:srgbClr val="0432FF"/>
                </a:solidFill>
                <a:latin typeface="Consolas" charset="0"/>
              </a:rPr>
              <a:t>public string </a:t>
            </a:r>
            <a:r>
              <a:rPr lang="en-US" sz="1600" dirty="0" smtClean="0">
                <a:solidFill>
                  <a:srgbClr val="000000"/>
                </a:solidFill>
                <a:latin typeface="Consolas" charset="0"/>
              </a:rPr>
              <a:t>Id { </a:t>
            </a:r>
            <a:r>
              <a:rPr lang="en-US" sz="1600" dirty="0" smtClean="0">
                <a:solidFill>
                  <a:srgbClr val="0432FF"/>
                </a:solidFill>
                <a:latin typeface="Consolas" charset="0"/>
              </a:rPr>
              <a:t>get</a:t>
            </a:r>
            <a:r>
              <a:rPr lang="en-US" sz="1600" dirty="0" smtClean="0">
                <a:solidFill>
                  <a:srgbClr val="000000"/>
                </a:solidFill>
                <a:latin typeface="Consolas" charset="0"/>
              </a:rPr>
              <a:t>; </a:t>
            </a:r>
            <a:r>
              <a:rPr lang="en-US" sz="1600" dirty="0" smtClean="0">
                <a:solidFill>
                  <a:srgbClr val="0432FF"/>
                </a:solidFill>
                <a:latin typeface="Consolas" charset="0"/>
              </a:rPr>
              <a:t>set</a:t>
            </a:r>
            <a:r>
              <a:rPr lang="en-US" sz="1600" dirty="0" smtClean="0">
                <a:solidFill>
                  <a:srgbClr val="000000"/>
                </a:solidFill>
                <a:latin typeface="Consolas" charset="0"/>
              </a:rPr>
              <a:t>; }</a:t>
            </a:r>
          </a:p>
          <a:p>
            <a:r>
              <a:rPr lang="is-IS" sz="1600" dirty="0" smtClean="0">
                <a:solidFill>
                  <a:srgbClr val="000000"/>
                </a:solidFill>
                <a:latin typeface="Consolas" charset="0"/>
              </a:rPr>
              <a:t>   </a:t>
            </a:r>
            <a:r>
              <a:rPr lang="en-US" sz="1600" dirty="0" smtClean="0">
                <a:solidFill>
                  <a:srgbClr val="0432FF"/>
                </a:solidFill>
                <a:latin typeface="Consolas" charset="0"/>
              </a:rPr>
              <a:t>public </a:t>
            </a:r>
            <a:r>
              <a:rPr lang="en-US" sz="1600" dirty="0">
                <a:solidFill>
                  <a:srgbClr val="0432FF"/>
                </a:solidFill>
                <a:latin typeface="Consolas" charset="0"/>
              </a:rPr>
              <a:t>string </a:t>
            </a:r>
            <a:r>
              <a:rPr lang="is-IS" sz="1600" dirty="0" smtClean="0">
                <a:solidFill>
                  <a:srgbClr val="000000"/>
                </a:solidFill>
                <a:latin typeface="Consolas" charset="0"/>
              </a:rPr>
              <a:t>Text </a:t>
            </a:r>
            <a:r>
              <a:rPr lang="en-US" sz="1600" dirty="0">
                <a:solidFill>
                  <a:srgbClr val="000000"/>
                </a:solidFill>
                <a:latin typeface="Consolas" charset="0"/>
              </a:rPr>
              <a:t>{ </a:t>
            </a:r>
            <a:r>
              <a:rPr lang="en-US" sz="1600" dirty="0">
                <a:solidFill>
                  <a:srgbClr val="0432FF"/>
                </a:solidFill>
                <a:latin typeface="Consolas" charset="0"/>
              </a:rPr>
              <a:t>get</a:t>
            </a:r>
            <a:r>
              <a:rPr lang="en-US" sz="1600" dirty="0">
                <a:solidFill>
                  <a:srgbClr val="000000"/>
                </a:solidFill>
                <a:latin typeface="Consolas" charset="0"/>
              </a:rPr>
              <a:t>; </a:t>
            </a:r>
            <a:r>
              <a:rPr lang="en-US" sz="1600" dirty="0">
                <a:solidFill>
                  <a:srgbClr val="0432FF"/>
                </a:solidFill>
                <a:latin typeface="Consolas" charset="0"/>
              </a:rPr>
              <a:t>set</a:t>
            </a:r>
            <a:r>
              <a:rPr lang="en-US" sz="1600" dirty="0">
                <a:solidFill>
                  <a:srgbClr val="000000"/>
                </a:solidFill>
                <a:latin typeface="Consolas" charset="0"/>
              </a:rPr>
              <a:t>; }</a:t>
            </a:r>
            <a:endParaRPr lang="is-IS" sz="1600" dirty="0" smtClean="0">
              <a:solidFill>
                <a:srgbClr val="000000"/>
              </a:solidFill>
              <a:latin typeface="Consolas" charset="0"/>
            </a:endParaRPr>
          </a:p>
          <a:p>
            <a:r>
              <a:rPr lang="is-IS" sz="1600" dirty="0">
                <a:solidFill>
                  <a:srgbClr val="000000"/>
                </a:solidFill>
                <a:latin typeface="Consolas" charset="0"/>
              </a:rPr>
              <a:t> </a:t>
            </a:r>
            <a:r>
              <a:rPr lang="is-IS" sz="1600" dirty="0" smtClean="0">
                <a:solidFill>
                  <a:srgbClr val="000000"/>
                </a:solidFill>
                <a:latin typeface="Consolas" charset="0"/>
              </a:rPr>
              <a:t>  </a:t>
            </a:r>
            <a:r>
              <a:rPr lang="is-IS" sz="1600" dirty="0" smtClean="0">
                <a:solidFill>
                  <a:srgbClr val="0432FF"/>
                </a:solidFill>
                <a:latin typeface="Consolas" charset="0"/>
              </a:rPr>
              <a:t>public</a:t>
            </a:r>
            <a:r>
              <a:rPr lang="is-IS" sz="1600" dirty="0" smtClean="0">
                <a:solidFill>
                  <a:srgbClr val="000000"/>
                </a:solidFill>
                <a:latin typeface="Consolas" charset="0"/>
              </a:rPr>
              <a:t> </a:t>
            </a:r>
            <a:r>
              <a:rPr lang="en-US" sz="1600" dirty="0" smtClean="0">
                <a:solidFill>
                  <a:srgbClr val="2B8FAF"/>
                </a:solidFill>
                <a:latin typeface="Consolas" charset="0"/>
              </a:rPr>
              <a:t>List</a:t>
            </a:r>
            <a:r>
              <a:rPr lang="is-IS" sz="1600" dirty="0" smtClean="0">
                <a:solidFill>
                  <a:srgbClr val="000000"/>
                </a:solidFill>
                <a:latin typeface="Consolas" charset="0"/>
              </a:rPr>
              <a:t>&lt;</a:t>
            </a:r>
            <a:r>
              <a:rPr lang="en-US" sz="1600" dirty="0" smtClean="0">
                <a:solidFill>
                  <a:srgbClr val="2B8FAF"/>
                </a:solidFill>
                <a:latin typeface="Consolas" charset="0"/>
              </a:rPr>
              <a:t>Tweet</a:t>
            </a:r>
            <a:r>
              <a:rPr lang="is-IS" sz="1600" dirty="0" smtClean="0">
                <a:solidFill>
                  <a:srgbClr val="000000"/>
                </a:solidFill>
                <a:latin typeface="Consolas" charset="0"/>
              </a:rPr>
              <a:t>&gt; Retweets </a:t>
            </a:r>
            <a:r>
              <a:rPr lang="en-US" sz="1600" dirty="0">
                <a:solidFill>
                  <a:srgbClr val="000000"/>
                </a:solidFill>
                <a:latin typeface="Consolas" charset="0"/>
              </a:rPr>
              <a:t>{ </a:t>
            </a:r>
            <a:r>
              <a:rPr lang="en-US" sz="1600" dirty="0">
                <a:solidFill>
                  <a:srgbClr val="0432FF"/>
                </a:solidFill>
                <a:latin typeface="Consolas" charset="0"/>
              </a:rPr>
              <a:t>get</a:t>
            </a:r>
            <a:r>
              <a:rPr lang="en-US" sz="1600" dirty="0">
                <a:solidFill>
                  <a:srgbClr val="000000"/>
                </a:solidFill>
                <a:latin typeface="Consolas" charset="0"/>
              </a:rPr>
              <a:t>; </a:t>
            </a:r>
            <a:r>
              <a:rPr lang="en-US" sz="1600" dirty="0">
                <a:solidFill>
                  <a:srgbClr val="0432FF"/>
                </a:solidFill>
                <a:latin typeface="Consolas" charset="0"/>
              </a:rPr>
              <a:t>set</a:t>
            </a:r>
            <a:r>
              <a:rPr lang="en-US" sz="1600" dirty="0">
                <a:solidFill>
                  <a:srgbClr val="000000"/>
                </a:solidFill>
                <a:latin typeface="Consolas" charset="0"/>
              </a:rPr>
              <a:t>; }</a:t>
            </a:r>
            <a:endParaRPr lang="is-IS" sz="1600" dirty="0" smtClean="0">
              <a:solidFill>
                <a:srgbClr val="000000"/>
              </a:solidFill>
              <a:latin typeface="Consolas" charset="0"/>
            </a:endParaRPr>
          </a:p>
          <a:p>
            <a:r>
              <a:rPr lang="is-IS" sz="1600" dirty="0">
                <a:solidFill>
                  <a:srgbClr val="000000"/>
                </a:solidFill>
                <a:latin typeface="Consolas" charset="0"/>
              </a:rPr>
              <a:t> </a:t>
            </a:r>
            <a:r>
              <a:rPr lang="is-IS" sz="1600" dirty="0" smtClean="0">
                <a:solidFill>
                  <a:srgbClr val="000000"/>
                </a:solidFill>
                <a:latin typeface="Consolas" charset="0"/>
              </a:rPr>
              <a:t>  </a:t>
            </a:r>
            <a:r>
              <a:rPr lang="en-US" sz="1600" dirty="0" smtClean="0">
                <a:solidFill>
                  <a:srgbClr val="0432FF"/>
                </a:solidFill>
                <a:latin typeface="Consolas" charset="0"/>
              </a:rPr>
              <a:t>public </a:t>
            </a:r>
            <a:r>
              <a:rPr lang="en-US" sz="1600" dirty="0">
                <a:solidFill>
                  <a:srgbClr val="0432FF"/>
                </a:solidFill>
                <a:latin typeface="Consolas" charset="0"/>
              </a:rPr>
              <a:t>string </a:t>
            </a:r>
            <a:r>
              <a:rPr lang="is-IS" sz="1600" dirty="0" smtClean="0">
                <a:solidFill>
                  <a:srgbClr val="000000"/>
                </a:solidFill>
                <a:latin typeface="Consolas" charset="0"/>
              </a:rPr>
              <a:t>CreatedAt </a:t>
            </a:r>
            <a:r>
              <a:rPr lang="en-US" sz="1600" dirty="0">
                <a:solidFill>
                  <a:srgbClr val="000000"/>
                </a:solidFill>
                <a:latin typeface="Consolas" charset="0"/>
              </a:rPr>
              <a:t>{ </a:t>
            </a:r>
            <a:r>
              <a:rPr lang="en-US" sz="1600" dirty="0">
                <a:solidFill>
                  <a:srgbClr val="0432FF"/>
                </a:solidFill>
                <a:latin typeface="Consolas" charset="0"/>
              </a:rPr>
              <a:t>get</a:t>
            </a:r>
            <a:r>
              <a:rPr lang="en-US" sz="1600" dirty="0">
                <a:solidFill>
                  <a:srgbClr val="000000"/>
                </a:solidFill>
                <a:latin typeface="Consolas" charset="0"/>
              </a:rPr>
              <a:t>; </a:t>
            </a:r>
            <a:r>
              <a:rPr lang="en-US" sz="1600" dirty="0">
                <a:solidFill>
                  <a:srgbClr val="0432FF"/>
                </a:solidFill>
                <a:latin typeface="Consolas" charset="0"/>
              </a:rPr>
              <a:t>set</a:t>
            </a:r>
            <a:r>
              <a:rPr lang="en-US" sz="1600" dirty="0">
                <a:solidFill>
                  <a:srgbClr val="000000"/>
                </a:solidFill>
                <a:latin typeface="Consolas" charset="0"/>
              </a:rPr>
              <a:t>; }</a:t>
            </a:r>
            <a:endParaRPr lang="is-IS" sz="1600" dirty="0" smtClean="0">
              <a:solidFill>
                <a:srgbClr val="000000"/>
              </a:solidFill>
              <a:latin typeface="Consolas" charset="0"/>
            </a:endParaRPr>
          </a:p>
          <a:p>
            <a:r>
              <a:rPr lang="is-IS" sz="1600" dirty="0">
                <a:solidFill>
                  <a:srgbClr val="000000"/>
                </a:solidFill>
                <a:latin typeface="Consolas" charset="0"/>
              </a:rPr>
              <a:t> </a:t>
            </a:r>
            <a:r>
              <a:rPr lang="is-IS" sz="1600" dirty="0" smtClean="0">
                <a:solidFill>
                  <a:srgbClr val="000000"/>
                </a:solidFill>
                <a:latin typeface="Consolas" charset="0"/>
              </a:rPr>
              <a:t>  </a:t>
            </a:r>
            <a:r>
              <a:rPr lang="is-IS" sz="1600" dirty="0" smtClean="0">
                <a:solidFill>
                  <a:srgbClr val="0432FF"/>
                </a:solidFill>
                <a:latin typeface="Consolas" charset="0"/>
              </a:rPr>
              <a:t>public</a:t>
            </a:r>
            <a:r>
              <a:rPr lang="is-IS" sz="1600" dirty="0" smtClean="0">
                <a:solidFill>
                  <a:srgbClr val="000000"/>
                </a:solidFill>
                <a:latin typeface="Consolas" charset="0"/>
              </a:rPr>
              <a:t> </a:t>
            </a:r>
            <a:r>
              <a:rPr lang="en-US" sz="1600" dirty="0" smtClean="0">
                <a:solidFill>
                  <a:srgbClr val="2B8FAF"/>
                </a:solidFill>
                <a:latin typeface="Consolas" charset="0"/>
              </a:rPr>
              <a:t>List</a:t>
            </a:r>
            <a:r>
              <a:rPr lang="is-IS" sz="1600" dirty="0" smtClean="0">
                <a:solidFill>
                  <a:srgbClr val="000000"/>
                </a:solidFill>
                <a:latin typeface="Consolas" charset="0"/>
              </a:rPr>
              <a:t>&lt;</a:t>
            </a:r>
            <a:r>
              <a:rPr lang="is-IS" sz="1600" dirty="0" smtClean="0">
                <a:solidFill>
                  <a:srgbClr val="0432FF"/>
                </a:solidFill>
                <a:latin typeface="Consolas" charset="0"/>
              </a:rPr>
              <a:t>string</a:t>
            </a:r>
            <a:r>
              <a:rPr lang="is-IS" sz="1600" dirty="0" smtClean="0">
                <a:solidFill>
                  <a:srgbClr val="000000"/>
                </a:solidFill>
                <a:latin typeface="Consolas" charset="0"/>
              </a:rPr>
              <a:t>&gt; Hashtags </a:t>
            </a:r>
            <a:r>
              <a:rPr lang="en-US" sz="1600" dirty="0">
                <a:solidFill>
                  <a:srgbClr val="000000"/>
                </a:solidFill>
                <a:latin typeface="Consolas" charset="0"/>
              </a:rPr>
              <a:t>{ </a:t>
            </a:r>
            <a:r>
              <a:rPr lang="en-US" sz="1600" dirty="0">
                <a:solidFill>
                  <a:srgbClr val="0432FF"/>
                </a:solidFill>
                <a:latin typeface="Consolas" charset="0"/>
              </a:rPr>
              <a:t>get</a:t>
            </a:r>
            <a:r>
              <a:rPr lang="en-US" sz="1600" dirty="0">
                <a:solidFill>
                  <a:srgbClr val="000000"/>
                </a:solidFill>
                <a:latin typeface="Consolas" charset="0"/>
              </a:rPr>
              <a:t>; </a:t>
            </a:r>
            <a:r>
              <a:rPr lang="en-US" sz="1600" dirty="0">
                <a:solidFill>
                  <a:srgbClr val="0432FF"/>
                </a:solidFill>
                <a:latin typeface="Consolas" charset="0"/>
              </a:rPr>
              <a:t>set</a:t>
            </a:r>
            <a:r>
              <a:rPr lang="en-US" sz="1600" dirty="0">
                <a:solidFill>
                  <a:srgbClr val="000000"/>
                </a:solidFill>
                <a:latin typeface="Consolas" charset="0"/>
              </a:rPr>
              <a:t>; }</a:t>
            </a:r>
            <a:endParaRPr lang="is-IS" sz="1600" dirty="0" smtClean="0">
              <a:solidFill>
                <a:srgbClr val="000000"/>
              </a:solidFill>
              <a:latin typeface="Consolas" charset="0"/>
            </a:endParaRPr>
          </a:p>
          <a:p>
            <a:r>
              <a:rPr lang="is-IS" sz="1600" dirty="0">
                <a:solidFill>
                  <a:srgbClr val="000000"/>
                </a:solidFill>
                <a:latin typeface="Consolas" charset="0"/>
              </a:rPr>
              <a:t> </a:t>
            </a:r>
            <a:r>
              <a:rPr lang="is-IS" sz="1600" dirty="0" smtClean="0">
                <a:solidFill>
                  <a:srgbClr val="000000"/>
                </a:solidFill>
                <a:latin typeface="Consolas" charset="0"/>
              </a:rPr>
              <a:t>  </a:t>
            </a:r>
            <a:r>
              <a:rPr lang="is-IS" sz="1600" dirty="0" smtClean="0">
                <a:solidFill>
                  <a:srgbClr val="0432FF"/>
                </a:solidFill>
                <a:latin typeface="Consolas" charset="0"/>
              </a:rPr>
              <a:t>public</a:t>
            </a:r>
            <a:r>
              <a:rPr lang="is-IS" sz="1600" dirty="0" smtClean="0">
                <a:solidFill>
                  <a:srgbClr val="000000"/>
                </a:solidFill>
                <a:latin typeface="Consolas" charset="0"/>
              </a:rPr>
              <a:t> </a:t>
            </a:r>
            <a:r>
              <a:rPr lang="is-IS" sz="1600" dirty="0" smtClean="0">
                <a:solidFill>
                  <a:srgbClr val="0432FF"/>
                </a:solidFill>
                <a:latin typeface="Consolas" charset="0"/>
              </a:rPr>
              <a:t>int</a:t>
            </a:r>
            <a:r>
              <a:rPr lang="is-IS" sz="1600" dirty="0" smtClean="0">
                <a:solidFill>
                  <a:srgbClr val="000000"/>
                </a:solidFill>
                <a:latin typeface="Consolas" charset="0"/>
              </a:rPr>
              <a:t> FavoritedCount </a:t>
            </a:r>
            <a:r>
              <a:rPr lang="en-US" sz="1600" dirty="0">
                <a:solidFill>
                  <a:srgbClr val="000000"/>
                </a:solidFill>
                <a:latin typeface="Consolas" charset="0"/>
              </a:rPr>
              <a:t>{ </a:t>
            </a:r>
            <a:r>
              <a:rPr lang="en-US" sz="1600" dirty="0">
                <a:solidFill>
                  <a:srgbClr val="0432FF"/>
                </a:solidFill>
                <a:latin typeface="Consolas" charset="0"/>
              </a:rPr>
              <a:t>get</a:t>
            </a:r>
            <a:r>
              <a:rPr lang="en-US" sz="1600" dirty="0">
                <a:solidFill>
                  <a:srgbClr val="000000"/>
                </a:solidFill>
                <a:latin typeface="Consolas" charset="0"/>
              </a:rPr>
              <a:t>; </a:t>
            </a:r>
            <a:r>
              <a:rPr lang="en-US" sz="1600" dirty="0">
                <a:solidFill>
                  <a:srgbClr val="0432FF"/>
                </a:solidFill>
                <a:latin typeface="Consolas" charset="0"/>
              </a:rPr>
              <a:t>set</a:t>
            </a:r>
            <a:r>
              <a:rPr lang="en-US" sz="1600" dirty="0">
                <a:solidFill>
                  <a:srgbClr val="000000"/>
                </a:solidFill>
                <a:latin typeface="Consolas" charset="0"/>
              </a:rPr>
              <a:t>; }</a:t>
            </a:r>
            <a:endParaRPr lang="is-IS" sz="1600" dirty="0" smtClean="0">
              <a:solidFill>
                <a:srgbClr val="000000"/>
              </a:solidFill>
              <a:latin typeface="Consolas" charset="0"/>
            </a:endParaRPr>
          </a:p>
          <a:p>
            <a:r>
              <a:rPr lang="en-US" sz="1600" dirty="0" smtClean="0">
                <a:solidFill>
                  <a:srgbClr val="000000"/>
                </a:solidFill>
                <a:latin typeface="Consolas" charset="0"/>
              </a:rPr>
              <a:t>   </a:t>
            </a:r>
            <a:r>
              <a:rPr lang="en-US" sz="1600" dirty="0" smtClean="0">
                <a:solidFill>
                  <a:srgbClr val="0432FF"/>
                </a:solidFill>
                <a:latin typeface="Consolas" charset="0"/>
              </a:rPr>
              <a:t>public </a:t>
            </a:r>
            <a:r>
              <a:rPr lang="en-US" sz="1600" dirty="0">
                <a:solidFill>
                  <a:srgbClr val="0432FF"/>
                </a:solidFill>
                <a:latin typeface="Consolas" charset="0"/>
              </a:rPr>
              <a:t>string </a:t>
            </a:r>
            <a:r>
              <a:rPr lang="en-US" sz="1600" dirty="0" err="1" smtClean="0">
                <a:solidFill>
                  <a:srgbClr val="000000"/>
                </a:solidFill>
                <a:latin typeface="Consolas" charset="0"/>
              </a:rPr>
              <a:t>InReplyTo</a:t>
            </a:r>
            <a:r>
              <a:rPr lang="en-US" sz="1600" dirty="0">
                <a:solidFill>
                  <a:srgbClr val="000000"/>
                </a:solidFill>
                <a:latin typeface="Consolas" charset="0"/>
              </a:rPr>
              <a:t> { </a:t>
            </a:r>
            <a:r>
              <a:rPr lang="en-US" sz="1600" dirty="0">
                <a:solidFill>
                  <a:srgbClr val="0432FF"/>
                </a:solidFill>
                <a:latin typeface="Consolas" charset="0"/>
              </a:rPr>
              <a:t>get</a:t>
            </a:r>
            <a:r>
              <a:rPr lang="en-US" sz="1600" dirty="0">
                <a:solidFill>
                  <a:srgbClr val="000000"/>
                </a:solidFill>
                <a:latin typeface="Consolas" charset="0"/>
              </a:rPr>
              <a:t>; </a:t>
            </a:r>
            <a:r>
              <a:rPr lang="en-US" sz="1600" dirty="0">
                <a:solidFill>
                  <a:srgbClr val="0432FF"/>
                </a:solidFill>
                <a:latin typeface="Consolas" charset="0"/>
              </a:rPr>
              <a:t>set</a:t>
            </a:r>
            <a:r>
              <a:rPr lang="en-US" sz="1600" dirty="0">
                <a:solidFill>
                  <a:srgbClr val="000000"/>
                </a:solidFill>
                <a:latin typeface="Consolas" charset="0"/>
              </a:rPr>
              <a:t>; }</a:t>
            </a:r>
            <a:endParaRPr lang="en-US" sz="1600" dirty="0" smtClean="0">
              <a:solidFill>
                <a:srgbClr val="000000"/>
              </a:solidFill>
              <a:latin typeface="Consolas" charset="0"/>
            </a:endParaRPr>
          </a:p>
          <a:p>
            <a:r>
              <a:rPr lang="en-US" sz="1600" dirty="0" smtClean="0">
                <a:solidFill>
                  <a:srgbClr val="000000"/>
                </a:solidFill>
                <a:latin typeface="Consolas" charset="0"/>
              </a:rPr>
              <a:t>   </a:t>
            </a:r>
            <a:r>
              <a:rPr lang="en-US" sz="1600" dirty="0" smtClean="0">
                <a:solidFill>
                  <a:srgbClr val="0432FF"/>
                </a:solidFill>
                <a:latin typeface="Consolas" charset="0"/>
              </a:rPr>
              <a:t>public </a:t>
            </a:r>
            <a:r>
              <a:rPr lang="en-US" sz="1600" dirty="0">
                <a:solidFill>
                  <a:srgbClr val="0432FF"/>
                </a:solidFill>
                <a:latin typeface="Consolas" charset="0"/>
              </a:rPr>
              <a:t>string </a:t>
            </a:r>
            <a:r>
              <a:rPr lang="en-US" sz="1600" dirty="0">
                <a:solidFill>
                  <a:srgbClr val="000000"/>
                </a:solidFill>
                <a:latin typeface="Consolas" charset="0"/>
              </a:rPr>
              <a:t>Language { </a:t>
            </a:r>
            <a:r>
              <a:rPr lang="en-US" sz="1600" dirty="0">
                <a:solidFill>
                  <a:srgbClr val="0432FF"/>
                </a:solidFill>
                <a:latin typeface="Consolas" charset="0"/>
              </a:rPr>
              <a:t>get</a:t>
            </a:r>
            <a:r>
              <a:rPr lang="en-US" sz="1600" dirty="0">
                <a:solidFill>
                  <a:srgbClr val="000000"/>
                </a:solidFill>
                <a:latin typeface="Consolas" charset="0"/>
              </a:rPr>
              <a:t>; </a:t>
            </a:r>
            <a:r>
              <a:rPr lang="en-US" sz="1600" dirty="0">
                <a:solidFill>
                  <a:srgbClr val="0432FF"/>
                </a:solidFill>
                <a:latin typeface="Consolas" charset="0"/>
              </a:rPr>
              <a:t>set</a:t>
            </a:r>
            <a:r>
              <a:rPr lang="en-US" sz="1600" dirty="0">
                <a:solidFill>
                  <a:srgbClr val="000000"/>
                </a:solidFill>
                <a:latin typeface="Consolas" charset="0"/>
              </a:rPr>
              <a:t>; }</a:t>
            </a:r>
            <a:endParaRPr lang="en-US" sz="1600" dirty="0" smtClean="0">
              <a:solidFill>
                <a:srgbClr val="000000"/>
              </a:solidFill>
              <a:latin typeface="Consolas" charset="0"/>
            </a:endParaRPr>
          </a:p>
          <a:p>
            <a:r>
              <a:rPr lang="en-US" sz="1600" dirty="0">
                <a:solidFill>
                  <a:srgbClr val="000000"/>
                </a:solidFill>
                <a:latin typeface="Consolas" charset="0"/>
              </a:rPr>
              <a:t> </a:t>
            </a:r>
            <a:r>
              <a:rPr lang="en-US" sz="1600" dirty="0" smtClean="0">
                <a:solidFill>
                  <a:srgbClr val="000000"/>
                </a:solidFill>
                <a:latin typeface="Consolas" charset="0"/>
              </a:rPr>
              <a:t>  </a:t>
            </a:r>
            <a:r>
              <a:rPr lang="en-US" sz="1600" dirty="0" smtClean="0">
                <a:solidFill>
                  <a:srgbClr val="0432FF"/>
                </a:solidFill>
                <a:latin typeface="Consolas" charset="0"/>
              </a:rPr>
              <a:t>public</a:t>
            </a:r>
            <a:r>
              <a:rPr lang="en-US" sz="1600" dirty="0" smtClean="0">
                <a:solidFill>
                  <a:srgbClr val="000000"/>
                </a:solidFill>
                <a:latin typeface="Consolas" charset="0"/>
              </a:rPr>
              <a:t> </a:t>
            </a:r>
            <a:r>
              <a:rPr lang="en-US" sz="1600" dirty="0" smtClean="0">
                <a:solidFill>
                  <a:srgbClr val="2B8FAF"/>
                </a:solidFill>
                <a:latin typeface="Consolas" charset="0"/>
              </a:rPr>
              <a:t>Place</a:t>
            </a:r>
            <a:r>
              <a:rPr lang="en-US" sz="1600" dirty="0" smtClean="0">
                <a:solidFill>
                  <a:srgbClr val="000000"/>
                </a:solidFill>
                <a:latin typeface="Consolas" charset="0"/>
              </a:rPr>
              <a:t> Location </a:t>
            </a:r>
            <a:r>
              <a:rPr lang="en-US" sz="1600" dirty="0">
                <a:solidFill>
                  <a:srgbClr val="000000"/>
                </a:solidFill>
                <a:latin typeface="Consolas" charset="0"/>
              </a:rPr>
              <a:t>{ </a:t>
            </a:r>
            <a:r>
              <a:rPr lang="en-US" sz="1600" dirty="0">
                <a:solidFill>
                  <a:srgbClr val="0432FF"/>
                </a:solidFill>
                <a:latin typeface="Consolas" charset="0"/>
              </a:rPr>
              <a:t>get</a:t>
            </a:r>
            <a:r>
              <a:rPr lang="en-US" sz="1600" dirty="0">
                <a:solidFill>
                  <a:srgbClr val="000000"/>
                </a:solidFill>
                <a:latin typeface="Consolas" charset="0"/>
              </a:rPr>
              <a:t>; </a:t>
            </a:r>
            <a:r>
              <a:rPr lang="en-US" sz="1600" dirty="0">
                <a:solidFill>
                  <a:srgbClr val="0432FF"/>
                </a:solidFill>
                <a:latin typeface="Consolas" charset="0"/>
              </a:rPr>
              <a:t>set</a:t>
            </a:r>
            <a:r>
              <a:rPr lang="en-US" sz="1600" dirty="0">
                <a:solidFill>
                  <a:srgbClr val="000000"/>
                </a:solidFill>
                <a:latin typeface="Consolas" charset="0"/>
              </a:rPr>
              <a:t>; </a:t>
            </a:r>
            <a:r>
              <a:rPr lang="en-US" sz="1600" dirty="0" smtClean="0">
                <a:solidFill>
                  <a:srgbClr val="000000"/>
                </a:solidFill>
                <a:latin typeface="Consolas" charset="0"/>
              </a:rPr>
              <a:t>}</a:t>
            </a:r>
          </a:p>
          <a:p>
            <a:r>
              <a:rPr lang="en-US" sz="1600" dirty="0">
                <a:solidFill>
                  <a:srgbClr val="000000"/>
                </a:solidFill>
                <a:latin typeface="Consolas" charset="0"/>
              </a:rPr>
              <a:t> </a:t>
            </a:r>
            <a:r>
              <a:rPr lang="en-US" sz="1600" dirty="0" smtClean="0">
                <a:solidFill>
                  <a:srgbClr val="000000"/>
                </a:solidFill>
                <a:latin typeface="Consolas" charset="0"/>
              </a:rPr>
              <a:t>  </a:t>
            </a:r>
            <a:r>
              <a:rPr lang="is-IS" sz="1600" dirty="0" smtClean="0">
                <a:solidFill>
                  <a:srgbClr val="000000"/>
                </a:solidFill>
                <a:latin typeface="Consolas" charset="0"/>
              </a:rPr>
              <a:t>...</a:t>
            </a:r>
            <a:endParaRPr lang="en-US" sz="1600" dirty="0" smtClean="0">
              <a:solidFill>
                <a:srgbClr val="000000"/>
              </a:solidFill>
              <a:latin typeface="Consolas" charset="0"/>
            </a:endParaRPr>
          </a:p>
          <a:p>
            <a:r>
              <a:rPr lang="en-US" sz="1600" dirty="0" smtClean="0">
                <a:solidFill>
                  <a:srgbClr val="000000"/>
                </a:solidFill>
                <a:latin typeface="Consolas" charset="0"/>
              </a:rPr>
              <a:t>}</a:t>
            </a:r>
          </a:p>
        </p:txBody>
      </p:sp>
      <p:sp>
        <p:nvSpPr>
          <p:cNvPr id="5" name="Line Callout 1 (Accent Bar) 4"/>
          <p:cNvSpPr/>
          <p:nvPr/>
        </p:nvSpPr>
        <p:spPr>
          <a:xfrm>
            <a:off x="182880" y="1965960"/>
            <a:ext cx="2276856" cy="1280160"/>
          </a:xfrm>
          <a:prstGeom prst="accentCallout1">
            <a:avLst>
              <a:gd name="adj1" fmla="val 40178"/>
              <a:gd name="adj2" fmla="val 105969"/>
              <a:gd name="adj3" fmla="val 39643"/>
              <a:gd name="adj4" fmla="val 133650"/>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solidFill>
                  <a:schemeClr val="tx1"/>
                </a:solidFill>
                <a:latin typeface="Segoe UI Light" charset="0"/>
              </a:rPr>
              <a:t>Each tweet object has at least 6 additional references which need to be walked..</a:t>
            </a:r>
            <a:endParaRPr lang="en-US" dirty="0">
              <a:solidFill>
                <a:schemeClr val="tx1"/>
              </a:solidFill>
              <a:latin typeface="Segoe UI Light" charset="0"/>
            </a:endParaRPr>
          </a:p>
        </p:txBody>
      </p:sp>
    </p:spTree>
    <p:extLst>
      <p:ext uri="{BB962C8B-B14F-4D97-AF65-F5344CB8AC3E}">
        <p14:creationId xmlns:p14="http://schemas.microsoft.com/office/powerpoint/2010/main" val="1404795480"/>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7200" y="1209791"/>
            <a:ext cx="8458200" cy="1133360"/>
          </a:xfrm>
        </p:spPr>
        <p:txBody>
          <a:bodyPr/>
          <a:lstStyle/>
          <a:p>
            <a:r>
              <a:rPr lang="en-US" dirty="0" smtClean="0"/>
              <a:t>When Xamarin GC runs, it will replace the strong JNI handle with a weak reference and invoke Android GC, which would then collect the Java bitmap</a:t>
            </a:r>
            <a:endParaRPr lang="en-US" dirty="0"/>
          </a:p>
        </p:txBody>
      </p:sp>
      <p:sp>
        <p:nvSpPr>
          <p:cNvPr id="3" name="Title 2"/>
          <p:cNvSpPr>
            <a:spLocks noGrp="1"/>
          </p:cNvSpPr>
          <p:nvPr>
            <p:ph type="title"/>
          </p:nvPr>
        </p:nvSpPr>
        <p:spPr/>
        <p:txBody>
          <a:bodyPr/>
          <a:lstStyle/>
          <a:p>
            <a:r>
              <a:rPr lang="en-US" dirty="0" smtClean="0"/>
              <a:t>Why scan for relationships?</a:t>
            </a:r>
            <a:endParaRPr lang="en-US" dirty="0"/>
          </a:p>
        </p:txBody>
      </p:sp>
      <p:sp>
        <p:nvSpPr>
          <p:cNvPr id="5" name="Rectangle 4"/>
          <p:cNvSpPr/>
          <p:nvPr/>
        </p:nvSpPr>
        <p:spPr>
          <a:xfrm>
            <a:off x="7607808" y="4292233"/>
            <a:ext cx="107899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latin typeface="Segoe UI Light" charset="0"/>
              </a:rPr>
              <a:t>C# Object</a:t>
            </a:r>
          </a:p>
        </p:txBody>
      </p:sp>
      <p:sp>
        <p:nvSpPr>
          <p:cNvPr id="6" name="Rectangle 5"/>
          <p:cNvSpPr/>
          <p:nvPr/>
        </p:nvSpPr>
        <p:spPr>
          <a:xfrm>
            <a:off x="7607808" y="4639705"/>
            <a:ext cx="1078992" cy="3474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smtClean="0">
                <a:solidFill>
                  <a:schemeClr val="tx1"/>
                </a:solidFill>
                <a:latin typeface="Segoe UI Light" charset="0"/>
              </a:rPr>
              <a:t>Java </a:t>
            </a:r>
            <a:r>
              <a:rPr lang="en-US" sz="1400" dirty="0">
                <a:solidFill>
                  <a:schemeClr val="tx1"/>
                </a:solidFill>
                <a:latin typeface="Segoe UI Light" charset="0"/>
              </a:rPr>
              <a:t>Object</a:t>
            </a:r>
          </a:p>
        </p:txBody>
      </p:sp>
      <p:sp>
        <p:nvSpPr>
          <p:cNvPr id="26" name="Rectangle 25"/>
          <p:cNvSpPr/>
          <p:nvPr/>
        </p:nvSpPr>
        <p:spPr>
          <a:xfrm>
            <a:off x="4724466" y="3163869"/>
            <a:ext cx="1765966" cy="829505"/>
          </a:xfrm>
          <a:prstGeom prst="rect">
            <a:avLst/>
          </a:prstGeom>
          <a:solidFill>
            <a:srgbClr val="FF0000">
              <a:alpha val="20000"/>
            </a:srgbClr>
          </a:solid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nvGrpSpPr>
          <p:cNvPr id="18" name="Group 17"/>
          <p:cNvGrpSpPr/>
          <p:nvPr/>
        </p:nvGrpSpPr>
        <p:grpSpPr>
          <a:xfrm>
            <a:off x="870671" y="2219246"/>
            <a:ext cx="5823387" cy="1748728"/>
            <a:chOff x="1327871" y="2170571"/>
            <a:chExt cx="5823387" cy="1748728"/>
          </a:xfrm>
        </p:grpSpPr>
        <p:grpSp>
          <p:nvGrpSpPr>
            <p:cNvPr id="28" name="Group 27"/>
            <p:cNvGrpSpPr/>
            <p:nvPr/>
          </p:nvGrpSpPr>
          <p:grpSpPr>
            <a:xfrm>
              <a:off x="1327871" y="2170571"/>
              <a:ext cx="5460054" cy="1748728"/>
              <a:chOff x="845993" y="2472323"/>
              <a:chExt cx="5460054" cy="1748728"/>
            </a:xfrm>
          </p:grpSpPr>
          <p:sp>
            <p:nvSpPr>
              <p:cNvPr id="4" name="Rectangle 3"/>
              <p:cNvSpPr/>
              <p:nvPr/>
            </p:nvSpPr>
            <p:spPr>
              <a:xfrm>
                <a:off x="2151274" y="2472323"/>
                <a:ext cx="1446551" cy="569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Consolas" charset="0"/>
                    <a:ea typeface="Consolas" charset="0"/>
                    <a:cs typeface="Consolas" charset="0"/>
                  </a:rPr>
                  <a:t>BitmapButton</a:t>
                </a:r>
                <a:endParaRPr lang="en-US" sz="1400" dirty="0">
                  <a:latin typeface="Consolas" charset="0"/>
                  <a:ea typeface="Consolas" charset="0"/>
                  <a:cs typeface="Consolas" charset="0"/>
                </a:endParaRPr>
              </a:p>
            </p:txBody>
          </p:sp>
          <p:sp>
            <p:nvSpPr>
              <p:cNvPr id="7" name="Rectangle 6"/>
              <p:cNvSpPr/>
              <p:nvPr/>
            </p:nvSpPr>
            <p:spPr>
              <a:xfrm>
                <a:off x="4859496" y="2472323"/>
                <a:ext cx="1446551" cy="569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nsolas" charset="0"/>
                    <a:ea typeface="Consolas" charset="0"/>
                    <a:cs typeface="Consolas" charset="0"/>
                  </a:rPr>
                  <a:t>Bitmap</a:t>
                </a:r>
                <a:endParaRPr lang="en-US" sz="1400" dirty="0">
                  <a:latin typeface="Consolas" charset="0"/>
                  <a:ea typeface="Consolas" charset="0"/>
                  <a:cs typeface="Consolas" charset="0"/>
                </a:endParaRPr>
              </a:p>
            </p:txBody>
          </p:sp>
          <p:cxnSp>
            <p:nvCxnSpPr>
              <p:cNvPr id="9" name="Straight Arrow Connector 8"/>
              <p:cNvCxnSpPr>
                <a:stCxn id="4" idx="3"/>
                <a:endCxn id="7" idx="1"/>
              </p:cNvCxnSpPr>
              <p:nvPr/>
            </p:nvCxnSpPr>
            <p:spPr>
              <a:xfrm>
                <a:off x="3597825" y="2757136"/>
                <a:ext cx="1261671"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369225" y="2472323"/>
                <a:ext cx="951875" cy="307777"/>
              </a:xfrm>
              <a:prstGeom prst="rect">
                <a:avLst/>
              </a:prstGeom>
              <a:noFill/>
            </p:spPr>
            <p:txBody>
              <a:bodyPr wrap="square" rtlCol="0">
                <a:spAutoFit/>
              </a:bodyPr>
              <a:lstStyle/>
              <a:p>
                <a:pPr algn="ctr"/>
                <a:r>
                  <a:rPr lang="en-US" sz="1400" dirty="0">
                    <a:latin typeface="Segoe UI Light" charset="0"/>
                    <a:ea typeface="Segoe UI Light" charset="0"/>
                    <a:cs typeface="Segoe UI Light" charset="0"/>
                  </a:rPr>
                  <a:t>field</a:t>
                </a:r>
              </a:p>
            </p:txBody>
          </p:sp>
          <p:sp>
            <p:nvSpPr>
              <p:cNvPr id="11" name="Rectangle 10"/>
              <p:cNvSpPr/>
              <p:nvPr/>
            </p:nvSpPr>
            <p:spPr>
              <a:xfrm>
                <a:off x="2151274" y="3557941"/>
                <a:ext cx="1446551" cy="56962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Java </a:t>
                </a:r>
                <a:r>
                  <a:rPr lang="en-US" dirty="0" smtClean="0">
                    <a:solidFill>
                      <a:schemeClr val="tx1"/>
                    </a:solidFill>
                    <a:latin typeface="Consolas" charset="0"/>
                    <a:ea typeface="Consolas" charset="0"/>
                    <a:cs typeface="Consolas" charset="0"/>
                  </a:rPr>
                  <a:t>button</a:t>
                </a:r>
                <a:endParaRPr lang="en-US" dirty="0">
                  <a:solidFill>
                    <a:schemeClr val="tx1"/>
                  </a:solidFill>
                  <a:latin typeface="Consolas" charset="0"/>
                  <a:ea typeface="Consolas" charset="0"/>
                  <a:cs typeface="Consolas" charset="0"/>
                </a:endParaRPr>
              </a:p>
            </p:txBody>
          </p:sp>
          <p:sp>
            <p:nvSpPr>
              <p:cNvPr id="12" name="Rectangle 11"/>
              <p:cNvSpPr/>
              <p:nvPr/>
            </p:nvSpPr>
            <p:spPr>
              <a:xfrm>
                <a:off x="4859496" y="3557941"/>
                <a:ext cx="1446551" cy="56962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ea typeface="Segoe UI Light" charset="0"/>
                    <a:cs typeface="Segoe UI Light" charset="0"/>
                  </a:rPr>
                  <a:t>Java </a:t>
                </a:r>
                <a:r>
                  <a:rPr lang="en-US" dirty="0" smtClean="0">
                    <a:solidFill>
                      <a:schemeClr val="tx1"/>
                    </a:solidFill>
                    <a:latin typeface="Consolas" charset="0"/>
                    <a:ea typeface="Consolas" charset="0"/>
                    <a:cs typeface="Consolas" charset="0"/>
                  </a:rPr>
                  <a:t>bitmap</a:t>
                </a:r>
                <a:endParaRPr lang="en-US" dirty="0">
                  <a:solidFill>
                    <a:schemeClr val="tx1"/>
                  </a:solidFill>
                  <a:latin typeface="Consolas" charset="0"/>
                  <a:ea typeface="Consolas" charset="0"/>
                  <a:cs typeface="Consolas" charset="0"/>
                </a:endParaRPr>
              </a:p>
            </p:txBody>
          </p:sp>
          <p:cxnSp>
            <p:nvCxnSpPr>
              <p:cNvPr id="14" name="Straight Arrow Connector 13"/>
              <p:cNvCxnSpPr>
                <a:stCxn id="4" idx="2"/>
                <a:endCxn id="11" idx="0"/>
              </p:cNvCxnSpPr>
              <p:nvPr/>
            </p:nvCxnSpPr>
            <p:spPr>
              <a:xfrm>
                <a:off x="2874550" y="3041949"/>
                <a:ext cx="0" cy="51599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7" idx="2"/>
                <a:endCxn id="12" idx="0"/>
              </p:cNvCxnSpPr>
              <p:nvPr/>
            </p:nvCxnSpPr>
            <p:spPr>
              <a:xfrm>
                <a:off x="5582772" y="3041949"/>
                <a:ext cx="0" cy="51599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1318947" y="3745753"/>
                <a:ext cx="184135" cy="19400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23" name="Straight Arrow Connector 22"/>
              <p:cNvCxnSpPr>
                <a:stCxn id="21" idx="6"/>
                <a:endCxn id="11" idx="1"/>
              </p:cNvCxnSpPr>
              <p:nvPr/>
            </p:nvCxnSpPr>
            <p:spPr>
              <a:xfrm>
                <a:off x="1503082" y="3842754"/>
                <a:ext cx="648192"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845993" y="3913274"/>
                <a:ext cx="1101963" cy="307777"/>
              </a:xfrm>
              <a:prstGeom prst="rect">
                <a:avLst/>
              </a:prstGeom>
              <a:noFill/>
            </p:spPr>
            <p:txBody>
              <a:bodyPr wrap="square" rtlCol="0">
                <a:spAutoFit/>
              </a:bodyPr>
              <a:lstStyle/>
              <a:p>
                <a:pPr algn="ctr"/>
                <a:r>
                  <a:rPr lang="en-US" sz="1400" b="1" smtClean="0">
                    <a:latin typeface="Segoe UI Light"/>
                    <a:cs typeface="Segoe UI Light"/>
                  </a:rPr>
                  <a:t>Visual tree</a:t>
                </a:r>
                <a:endParaRPr lang="en-US" sz="1400" b="1" dirty="0" smtClean="0">
                  <a:latin typeface="Segoe UI Light"/>
                  <a:cs typeface="Segoe UI Light"/>
                </a:endParaRPr>
              </a:p>
            </p:txBody>
          </p:sp>
        </p:grpSp>
        <p:sp>
          <p:nvSpPr>
            <p:cNvPr id="16" name="TextBox 15"/>
            <p:cNvSpPr txBox="1"/>
            <p:nvPr/>
          </p:nvSpPr>
          <p:spPr>
            <a:xfrm>
              <a:off x="6224357" y="2844304"/>
              <a:ext cx="926901" cy="307777"/>
            </a:xfrm>
            <a:prstGeom prst="rect">
              <a:avLst/>
            </a:prstGeom>
            <a:noFill/>
          </p:spPr>
          <p:txBody>
            <a:bodyPr wrap="square" rtlCol="0">
              <a:spAutoFit/>
            </a:bodyPr>
            <a:lstStyle/>
            <a:p>
              <a:r>
                <a:rPr lang="en-US" sz="1400" dirty="0" smtClean="0">
                  <a:latin typeface="Consolas" charset="0"/>
                  <a:ea typeface="Consolas" charset="0"/>
                  <a:cs typeface="Consolas" charset="0"/>
                </a:rPr>
                <a:t>Handle</a:t>
              </a:r>
            </a:p>
          </p:txBody>
        </p:sp>
        <p:sp>
          <p:nvSpPr>
            <p:cNvPr id="22" name="TextBox 21"/>
            <p:cNvSpPr txBox="1"/>
            <p:nvPr/>
          </p:nvSpPr>
          <p:spPr>
            <a:xfrm>
              <a:off x="3387652" y="2844304"/>
              <a:ext cx="926901" cy="307777"/>
            </a:xfrm>
            <a:prstGeom prst="rect">
              <a:avLst/>
            </a:prstGeom>
            <a:noFill/>
          </p:spPr>
          <p:txBody>
            <a:bodyPr wrap="square" rtlCol="0">
              <a:spAutoFit/>
            </a:bodyPr>
            <a:lstStyle/>
            <a:p>
              <a:r>
                <a:rPr lang="en-US" sz="1400" dirty="0" smtClean="0">
                  <a:latin typeface="Consolas" charset="0"/>
                  <a:ea typeface="Consolas" charset="0"/>
                  <a:cs typeface="Consolas" charset="0"/>
                </a:rPr>
                <a:t>Handle</a:t>
              </a:r>
            </a:p>
          </p:txBody>
        </p:sp>
      </p:grpSp>
      <p:sp>
        <p:nvSpPr>
          <p:cNvPr id="17" name="TextBox 16"/>
          <p:cNvSpPr txBox="1"/>
          <p:nvPr/>
        </p:nvSpPr>
        <p:spPr>
          <a:xfrm>
            <a:off x="4229100" y="3993374"/>
            <a:ext cx="2708222" cy="646331"/>
          </a:xfrm>
          <a:prstGeom prst="rect">
            <a:avLst/>
          </a:prstGeom>
          <a:noFill/>
        </p:spPr>
        <p:txBody>
          <a:bodyPr wrap="square" rtlCol="0">
            <a:spAutoFit/>
          </a:bodyPr>
          <a:lstStyle/>
          <a:p>
            <a:pPr algn="ctr"/>
            <a:r>
              <a:rPr lang="en-US" dirty="0" smtClean="0">
                <a:latin typeface="Segoe UI Light"/>
                <a:cs typeface="Segoe UI Light"/>
              </a:rPr>
              <a:t>No java references keeping </a:t>
            </a:r>
            <a:r>
              <a:rPr lang="en-US" smtClean="0">
                <a:latin typeface="Segoe UI Light"/>
                <a:cs typeface="Segoe UI Light"/>
              </a:rPr>
              <a:t>this object alive</a:t>
            </a:r>
            <a:endParaRPr lang="en-US" dirty="0" smtClean="0">
              <a:latin typeface="Segoe UI Light"/>
              <a:cs typeface="Segoe UI Light"/>
            </a:endParaRPr>
          </a:p>
        </p:txBody>
      </p:sp>
    </p:spTree>
    <p:extLst>
      <p:ext uri="{BB962C8B-B14F-4D97-AF65-F5344CB8AC3E}">
        <p14:creationId xmlns:p14="http://schemas.microsoft.com/office/powerpoint/2010/main" val="22153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Peers are scanned for </a:t>
            </a:r>
            <a:r>
              <a:rPr lang="en-US" b="1" dirty="0" smtClean="0"/>
              <a:t>relationships</a:t>
            </a:r>
            <a:r>
              <a:rPr lang="en-US" dirty="0" smtClean="0"/>
              <a:t> to ensure that each one is mirrored in the JVM – this keeps objects from being collected prematurely</a:t>
            </a:r>
            <a:endParaRPr lang="en-US" dirty="0"/>
          </a:p>
        </p:txBody>
      </p:sp>
      <p:sp>
        <p:nvSpPr>
          <p:cNvPr id="3" name="Title 2"/>
          <p:cNvSpPr>
            <a:spLocks noGrp="1"/>
          </p:cNvSpPr>
          <p:nvPr>
            <p:ph type="title"/>
          </p:nvPr>
        </p:nvSpPr>
        <p:spPr/>
        <p:txBody>
          <a:bodyPr/>
          <a:lstStyle/>
          <a:p>
            <a:r>
              <a:rPr lang="en-US" dirty="0"/>
              <a:t>Why scan for relationships?</a:t>
            </a:r>
          </a:p>
        </p:txBody>
      </p:sp>
      <p:sp>
        <p:nvSpPr>
          <p:cNvPr id="5" name="Rectangle 4"/>
          <p:cNvSpPr/>
          <p:nvPr/>
        </p:nvSpPr>
        <p:spPr>
          <a:xfrm>
            <a:off x="7607808" y="4292233"/>
            <a:ext cx="107899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latin typeface="Segoe UI Light" charset="0"/>
              </a:rPr>
              <a:t>C# Object</a:t>
            </a:r>
          </a:p>
        </p:txBody>
      </p:sp>
      <p:sp>
        <p:nvSpPr>
          <p:cNvPr id="6" name="Rectangle 5"/>
          <p:cNvSpPr/>
          <p:nvPr/>
        </p:nvSpPr>
        <p:spPr>
          <a:xfrm>
            <a:off x="7607808" y="4639705"/>
            <a:ext cx="1078992" cy="3474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smtClean="0">
                <a:solidFill>
                  <a:schemeClr val="tx1"/>
                </a:solidFill>
                <a:latin typeface="Segoe UI Light" charset="0"/>
              </a:rPr>
              <a:t>Java </a:t>
            </a:r>
            <a:r>
              <a:rPr lang="en-US" sz="1400" dirty="0">
                <a:solidFill>
                  <a:schemeClr val="tx1"/>
                </a:solidFill>
                <a:latin typeface="Segoe UI Light" charset="0"/>
              </a:rPr>
              <a:t>Object</a:t>
            </a:r>
          </a:p>
        </p:txBody>
      </p:sp>
      <p:grpSp>
        <p:nvGrpSpPr>
          <p:cNvPr id="13" name="Group 12"/>
          <p:cNvGrpSpPr/>
          <p:nvPr/>
        </p:nvGrpSpPr>
        <p:grpSpPr>
          <a:xfrm>
            <a:off x="4079703" y="3303931"/>
            <a:ext cx="1261672" cy="451221"/>
            <a:chOff x="4079703" y="3303931"/>
            <a:chExt cx="1261672" cy="451221"/>
          </a:xfrm>
        </p:grpSpPr>
        <p:sp>
          <p:nvSpPr>
            <p:cNvPr id="8" name="Rectangle 7"/>
            <p:cNvSpPr/>
            <p:nvPr/>
          </p:nvSpPr>
          <p:spPr>
            <a:xfrm>
              <a:off x="4079703" y="3348193"/>
              <a:ext cx="1261672" cy="406959"/>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22" name="Straight Arrow Connector 21"/>
            <p:cNvCxnSpPr/>
            <p:nvPr/>
          </p:nvCxnSpPr>
          <p:spPr>
            <a:xfrm>
              <a:off x="4079703" y="3551672"/>
              <a:ext cx="1261671" cy="0"/>
            </a:xfrm>
            <a:prstGeom prst="straightConnector1">
              <a:avLst/>
            </a:prstGeom>
            <a:ln w="28575" cmpd="sng">
              <a:solidFill>
                <a:schemeClr val="accent4"/>
              </a:solidFill>
              <a:prstDash val="sysDash"/>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192074" y="3303931"/>
              <a:ext cx="951875" cy="261610"/>
            </a:xfrm>
            <a:prstGeom prst="rect">
              <a:avLst/>
            </a:prstGeom>
            <a:noFill/>
          </p:spPr>
          <p:txBody>
            <a:bodyPr wrap="square" rtlCol="0">
              <a:spAutoFit/>
            </a:bodyPr>
            <a:lstStyle/>
            <a:p>
              <a:pPr algn="ctr"/>
              <a:r>
                <a:rPr lang="en-US" sz="1100" dirty="0" smtClean="0">
                  <a:latin typeface="Consolas" charset="0"/>
                  <a:ea typeface="Consolas" charset="0"/>
                  <a:cs typeface="Consolas" charset="0"/>
                </a:rPr>
                <a:t>reference</a:t>
              </a:r>
            </a:p>
          </p:txBody>
        </p:sp>
      </p:grpSp>
      <p:grpSp>
        <p:nvGrpSpPr>
          <p:cNvPr id="26" name="Group 25"/>
          <p:cNvGrpSpPr/>
          <p:nvPr/>
        </p:nvGrpSpPr>
        <p:grpSpPr>
          <a:xfrm>
            <a:off x="1327871" y="2170571"/>
            <a:ext cx="5823387" cy="1748728"/>
            <a:chOff x="1327871" y="2170571"/>
            <a:chExt cx="5823387" cy="1748728"/>
          </a:xfrm>
        </p:grpSpPr>
        <p:grpSp>
          <p:nvGrpSpPr>
            <p:cNvPr id="27" name="Group 26"/>
            <p:cNvGrpSpPr/>
            <p:nvPr/>
          </p:nvGrpSpPr>
          <p:grpSpPr>
            <a:xfrm>
              <a:off x="1327871" y="2170571"/>
              <a:ext cx="5460054" cy="1748728"/>
              <a:chOff x="845993" y="2472323"/>
              <a:chExt cx="5460054" cy="1748728"/>
            </a:xfrm>
          </p:grpSpPr>
          <p:sp>
            <p:nvSpPr>
              <p:cNvPr id="31" name="Rectangle 30"/>
              <p:cNvSpPr/>
              <p:nvPr/>
            </p:nvSpPr>
            <p:spPr>
              <a:xfrm>
                <a:off x="2151274" y="2472323"/>
                <a:ext cx="1446551" cy="569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Consolas" charset="0"/>
                    <a:ea typeface="Consolas" charset="0"/>
                    <a:cs typeface="Consolas" charset="0"/>
                  </a:rPr>
                  <a:t>BitmapButton</a:t>
                </a:r>
                <a:endParaRPr lang="en-US" sz="1400" dirty="0">
                  <a:latin typeface="Consolas" charset="0"/>
                  <a:ea typeface="Consolas" charset="0"/>
                  <a:cs typeface="Consolas" charset="0"/>
                </a:endParaRPr>
              </a:p>
            </p:txBody>
          </p:sp>
          <p:sp>
            <p:nvSpPr>
              <p:cNvPr id="32" name="Rectangle 31"/>
              <p:cNvSpPr/>
              <p:nvPr/>
            </p:nvSpPr>
            <p:spPr>
              <a:xfrm>
                <a:off x="4859496" y="2472323"/>
                <a:ext cx="1446551" cy="569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nsolas" charset="0"/>
                    <a:ea typeface="Consolas" charset="0"/>
                    <a:cs typeface="Consolas" charset="0"/>
                  </a:rPr>
                  <a:t>Bitmap</a:t>
                </a:r>
                <a:endParaRPr lang="en-US" sz="1400" dirty="0">
                  <a:latin typeface="Consolas" charset="0"/>
                  <a:ea typeface="Consolas" charset="0"/>
                  <a:cs typeface="Consolas" charset="0"/>
                </a:endParaRPr>
              </a:p>
            </p:txBody>
          </p:sp>
          <p:cxnSp>
            <p:nvCxnSpPr>
              <p:cNvPr id="33" name="Straight Arrow Connector 32"/>
              <p:cNvCxnSpPr>
                <a:stCxn id="29" idx="3"/>
                <a:endCxn id="32" idx="1"/>
              </p:cNvCxnSpPr>
              <p:nvPr/>
            </p:nvCxnSpPr>
            <p:spPr>
              <a:xfrm>
                <a:off x="3597825" y="2757136"/>
                <a:ext cx="1261671"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369225" y="2472323"/>
                <a:ext cx="951875" cy="307777"/>
              </a:xfrm>
              <a:prstGeom prst="rect">
                <a:avLst/>
              </a:prstGeom>
              <a:noFill/>
            </p:spPr>
            <p:txBody>
              <a:bodyPr wrap="square" rtlCol="0">
                <a:spAutoFit/>
              </a:bodyPr>
              <a:lstStyle/>
              <a:p>
                <a:pPr algn="ctr"/>
                <a:r>
                  <a:rPr lang="en-US" sz="1400" dirty="0">
                    <a:latin typeface="Segoe UI Light" charset="0"/>
                    <a:ea typeface="Segoe UI Light" charset="0"/>
                    <a:cs typeface="Segoe UI Light" charset="0"/>
                  </a:rPr>
                  <a:t>field</a:t>
                </a:r>
              </a:p>
            </p:txBody>
          </p:sp>
          <p:sp>
            <p:nvSpPr>
              <p:cNvPr id="35" name="Rectangle 34"/>
              <p:cNvSpPr/>
              <p:nvPr/>
            </p:nvSpPr>
            <p:spPr>
              <a:xfrm>
                <a:off x="2151274" y="3557941"/>
                <a:ext cx="1446551" cy="56962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Java </a:t>
                </a:r>
                <a:r>
                  <a:rPr lang="en-US" dirty="0" smtClean="0">
                    <a:solidFill>
                      <a:schemeClr val="tx1"/>
                    </a:solidFill>
                    <a:latin typeface="Consolas" charset="0"/>
                    <a:ea typeface="Consolas" charset="0"/>
                    <a:cs typeface="Consolas" charset="0"/>
                  </a:rPr>
                  <a:t>button</a:t>
                </a:r>
                <a:endParaRPr lang="en-US" dirty="0">
                  <a:solidFill>
                    <a:schemeClr val="tx1"/>
                  </a:solidFill>
                  <a:latin typeface="Consolas" charset="0"/>
                  <a:ea typeface="Consolas" charset="0"/>
                  <a:cs typeface="Consolas" charset="0"/>
                </a:endParaRPr>
              </a:p>
            </p:txBody>
          </p:sp>
          <p:sp>
            <p:nvSpPr>
              <p:cNvPr id="36" name="Rectangle 35"/>
              <p:cNvSpPr/>
              <p:nvPr/>
            </p:nvSpPr>
            <p:spPr>
              <a:xfrm>
                <a:off x="4859496" y="3557941"/>
                <a:ext cx="1446551" cy="56962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ea typeface="Segoe UI Light" charset="0"/>
                    <a:cs typeface="Segoe UI Light" charset="0"/>
                  </a:rPr>
                  <a:t>Java </a:t>
                </a:r>
                <a:r>
                  <a:rPr lang="en-US" dirty="0" smtClean="0">
                    <a:solidFill>
                      <a:schemeClr val="tx1"/>
                    </a:solidFill>
                    <a:latin typeface="Consolas" charset="0"/>
                    <a:ea typeface="Consolas" charset="0"/>
                    <a:cs typeface="Consolas" charset="0"/>
                  </a:rPr>
                  <a:t>bitmap</a:t>
                </a:r>
                <a:endParaRPr lang="en-US" dirty="0">
                  <a:solidFill>
                    <a:schemeClr val="tx1"/>
                  </a:solidFill>
                  <a:latin typeface="Consolas" charset="0"/>
                  <a:ea typeface="Consolas" charset="0"/>
                  <a:cs typeface="Consolas" charset="0"/>
                </a:endParaRPr>
              </a:p>
            </p:txBody>
          </p:sp>
          <p:cxnSp>
            <p:nvCxnSpPr>
              <p:cNvPr id="37" name="Straight Arrow Connector 36"/>
              <p:cNvCxnSpPr>
                <a:stCxn id="29" idx="2"/>
                <a:endCxn id="36" idx="0"/>
              </p:cNvCxnSpPr>
              <p:nvPr/>
            </p:nvCxnSpPr>
            <p:spPr>
              <a:xfrm>
                <a:off x="2874550" y="3041949"/>
                <a:ext cx="0" cy="51599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32" idx="2"/>
                <a:endCxn id="37" idx="0"/>
              </p:cNvCxnSpPr>
              <p:nvPr/>
            </p:nvCxnSpPr>
            <p:spPr>
              <a:xfrm>
                <a:off x="5582772" y="3041949"/>
                <a:ext cx="0" cy="51599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1318947" y="3745753"/>
                <a:ext cx="184135" cy="19400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40" name="Straight Arrow Connector 39"/>
              <p:cNvCxnSpPr>
                <a:endCxn id="36" idx="1"/>
              </p:cNvCxnSpPr>
              <p:nvPr/>
            </p:nvCxnSpPr>
            <p:spPr>
              <a:xfrm>
                <a:off x="1503082" y="3842754"/>
                <a:ext cx="648192"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845993" y="3913274"/>
                <a:ext cx="1101963" cy="307777"/>
              </a:xfrm>
              <a:prstGeom prst="rect">
                <a:avLst/>
              </a:prstGeom>
              <a:noFill/>
            </p:spPr>
            <p:txBody>
              <a:bodyPr wrap="square" rtlCol="0">
                <a:spAutoFit/>
              </a:bodyPr>
              <a:lstStyle/>
              <a:p>
                <a:pPr algn="ctr"/>
                <a:r>
                  <a:rPr lang="en-US" sz="1400" b="1" smtClean="0">
                    <a:latin typeface="Segoe UI Light"/>
                    <a:cs typeface="Segoe UI Light"/>
                  </a:rPr>
                  <a:t>Visual tree</a:t>
                </a:r>
                <a:endParaRPr lang="en-US" sz="1400" b="1" dirty="0" smtClean="0">
                  <a:latin typeface="Segoe UI Light"/>
                  <a:cs typeface="Segoe UI Light"/>
                </a:endParaRPr>
              </a:p>
            </p:txBody>
          </p:sp>
        </p:grpSp>
        <p:sp>
          <p:nvSpPr>
            <p:cNvPr id="29" name="TextBox 28"/>
            <p:cNvSpPr txBox="1"/>
            <p:nvPr/>
          </p:nvSpPr>
          <p:spPr>
            <a:xfrm>
              <a:off x="6224357" y="2844304"/>
              <a:ext cx="926901" cy="307777"/>
            </a:xfrm>
            <a:prstGeom prst="rect">
              <a:avLst/>
            </a:prstGeom>
            <a:noFill/>
          </p:spPr>
          <p:txBody>
            <a:bodyPr wrap="square" rtlCol="0">
              <a:spAutoFit/>
            </a:bodyPr>
            <a:lstStyle/>
            <a:p>
              <a:r>
                <a:rPr lang="en-US" sz="1400" dirty="0" smtClean="0">
                  <a:latin typeface="Consolas" charset="0"/>
                  <a:ea typeface="Consolas" charset="0"/>
                  <a:cs typeface="Consolas" charset="0"/>
                </a:rPr>
                <a:t>Handle</a:t>
              </a:r>
            </a:p>
          </p:txBody>
        </p:sp>
        <p:sp>
          <p:nvSpPr>
            <p:cNvPr id="30" name="TextBox 29"/>
            <p:cNvSpPr txBox="1"/>
            <p:nvPr/>
          </p:nvSpPr>
          <p:spPr>
            <a:xfrm>
              <a:off x="3387652" y="2844304"/>
              <a:ext cx="926901" cy="307777"/>
            </a:xfrm>
            <a:prstGeom prst="rect">
              <a:avLst/>
            </a:prstGeom>
            <a:noFill/>
          </p:spPr>
          <p:txBody>
            <a:bodyPr wrap="square" rtlCol="0">
              <a:spAutoFit/>
            </a:bodyPr>
            <a:lstStyle/>
            <a:p>
              <a:r>
                <a:rPr lang="en-US" sz="1400" dirty="0" smtClean="0">
                  <a:latin typeface="Consolas" charset="0"/>
                  <a:ea typeface="Consolas" charset="0"/>
                  <a:cs typeface="Consolas" charset="0"/>
                </a:rPr>
                <a:t>Handle</a:t>
              </a:r>
            </a:p>
          </p:txBody>
        </p:sp>
      </p:grpSp>
    </p:spTree>
    <p:extLst>
      <p:ext uri="{BB962C8B-B14F-4D97-AF65-F5344CB8AC3E}">
        <p14:creationId xmlns:p14="http://schemas.microsoft.com/office/powerpoint/2010/main" val="77926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Instead, prefer to split the data away from your peer objects to a non-peer object that holds the data </a:t>
            </a:r>
            <a:r>
              <a:rPr lang="en-US" b="1" dirty="0" smtClean="0"/>
              <a:t>and is rooted</a:t>
            </a:r>
            <a:endParaRPr lang="en-US" b="1" dirty="0"/>
          </a:p>
        </p:txBody>
      </p:sp>
      <p:sp>
        <p:nvSpPr>
          <p:cNvPr id="3" name="Title 2"/>
          <p:cNvSpPr>
            <a:spLocks noGrp="1"/>
          </p:cNvSpPr>
          <p:nvPr>
            <p:ph type="title"/>
          </p:nvPr>
        </p:nvSpPr>
        <p:spPr/>
        <p:txBody>
          <a:bodyPr/>
          <a:lstStyle/>
          <a:p>
            <a:r>
              <a:rPr lang="en-US" dirty="0" smtClean="0"/>
              <a:t>Avoiding the peer walk</a:t>
            </a:r>
            <a:endParaRPr lang="en-US" dirty="0"/>
          </a:p>
        </p:txBody>
      </p:sp>
      <p:grpSp>
        <p:nvGrpSpPr>
          <p:cNvPr id="15" name="Group 14"/>
          <p:cNvGrpSpPr/>
          <p:nvPr/>
        </p:nvGrpSpPr>
        <p:grpSpPr>
          <a:xfrm>
            <a:off x="457200" y="2121899"/>
            <a:ext cx="8355367" cy="646331"/>
            <a:chOff x="457200" y="2121899"/>
            <a:chExt cx="8355367" cy="646331"/>
          </a:xfrm>
        </p:grpSpPr>
        <p:sp>
          <p:nvSpPr>
            <p:cNvPr id="7" name="Rectangle 6"/>
            <p:cNvSpPr/>
            <p:nvPr/>
          </p:nvSpPr>
          <p:spPr>
            <a:xfrm>
              <a:off x="457200" y="2149306"/>
              <a:ext cx="3675888" cy="584775"/>
            </a:xfrm>
            <a:prstGeom prst="rect">
              <a:avLst/>
            </a:prstGeom>
            <a:ln>
              <a:solidFill>
                <a:schemeClr val="bg2"/>
              </a:solidFill>
            </a:ln>
          </p:spPr>
          <p:txBody>
            <a:bodyPr wrap="square">
              <a:spAutoFit/>
            </a:bodyPr>
            <a:lstStyle/>
            <a:p>
              <a:r>
                <a:rPr lang="en-US" sz="1600" dirty="0" smtClean="0">
                  <a:solidFill>
                    <a:srgbClr val="0000FF"/>
                  </a:solidFill>
                  <a:latin typeface="Consolas" charset="0"/>
                </a:rPr>
                <a:t>class</a:t>
              </a:r>
              <a:r>
                <a:rPr lang="en-US" sz="1600" dirty="0" smtClean="0">
                  <a:solidFill>
                    <a:srgbClr val="000000"/>
                  </a:solidFill>
                  <a:latin typeface="Consolas" charset="0"/>
                </a:rPr>
                <a:t> </a:t>
              </a:r>
              <a:r>
                <a:rPr lang="en-US" sz="1600" dirty="0" smtClean="0">
                  <a:solidFill>
                    <a:srgbClr val="2B8FAF"/>
                  </a:solidFill>
                  <a:latin typeface="Consolas" charset="0"/>
                </a:rPr>
                <a:t>Tweet</a:t>
              </a:r>
              <a:r>
                <a:rPr lang="en-US" sz="1600" dirty="0" smtClean="0">
                  <a:solidFill>
                    <a:srgbClr val="000000"/>
                  </a:solidFill>
                  <a:latin typeface="Consolas" charset="0"/>
                </a:rPr>
                <a:t> { </a:t>
              </a:r>
              <a:r>
                <a:rPr lang="is-IS" sz="1600" dirty="0" smtClean="0">
                  <a:solidFill>
                    <a:srgbClr val="000000"/>
                  </a:solidFill>
                  <a:latin typeface="Consolas" charset="0"/>
                </a:rPr>
                <a:t>... </a:t>
              </a:r>
              <a:r>
                <a:rPr lang="en-US" sz="1600" dirty="0" smtClean="0">
                  <a:solidFill>
                    <a:srgbClr val="000000"/>
                  </a:solidFill>
                  <a:latin typeface="Consolas" charset="0"/>
                </a:rPr>
                <a:t>}</a:t>
              </a:r>
            </a:p>
            <a:p>
              <a:r>
                <a:rPr lang="en-US" sz="1600" dirty="0" smtClean="0">
                  <a:solidFill>
                    <a:srgbClr val="0000FF"/>
                  </a:solidFill>
                  <a:latin typeface="Consolas" charset="0"/>
                </a:rPr>
                <a:t>static class</a:t>
              </a:r>
              <a:r>
                <a:rPr lang="en-US" sz="1600" dirty="0" smtClean="0">
                  <a:solidFill>
                    <a:srgbClr val="000000"/>
                  </a:solidFill>
                  <a:latin typeface="Consolas" charset="0"/>
                </a:rPr>
                <a:t> </a:t>
              </a:r>
              <a:r>
                <a:rPr lang="en-US" sz="1600" dirty="0" err="1" smtClean="0">
                  <a:solidFill>
                    <a:srgbClr val="2B8FAF"/>
                  </a:solidFill>
                  <a:latin typeface="Consolas" charset="0"/>
                </a:rPr>
                <a:t>TweetData</a:t>
              </a:r>
              <a:r>
                <a:rPr lang="en-US" sz="1600" dirty="0" smtClean="0">
                  <a:solidFill>
                    <a:srgbClr val="000000"/>
                  </a:solidFill>
                  <a:latin typeface="Consolas" charset="0"/>
                </a:rPr>
                <a:t> { </a:t>
              </a:r>
              <a:r>
                <a:rPr lang="is-IS" sz="1600" dirty="0" smtClean="0">
                  <a:solidFill>
                    <a:srgbClr val="000000"/>
                  </a:solidFill>
                  <a:latin typeface="Consolas" charset="0"/>
                </a:rPr>
                <a:t>... </a:t>
              </a:r>
              <a:r>
                <a:rPr lang="en-US" sz="1600" dirty="0" smtClean="0">
                  <a:solidFill>
                    <a:srgbClr val="000000"/>
                  </a:solidFill>
                  <a:latin typeface="Consolas" charset="0"/>
                </a:rPr>
                <a:t>} </a:t>
              </a:r>
              <a:endParaRPr lang="en-US" sz="1600" dirty="0">
                <a:latin typeface="Segoe UI Light" charset="0"/>
              </a:endParaRPr>
            </a:p>
          </p:txBody>
        </p:sp>
        <p:sp>
          <p:nvSpPr>
            <p:cNvPr id="9" name="TextBox 8"/>
            <p:cNvSpPr txBox="1"/>
            <p:nvPr/>
          </p:nvSpPr>
          <p:spPr>
            <a:xfrm>
              <a:off x="4510390" y="2121899"/>
              <a:ext cx="4302177" cy="646331"/>
            </a:xfrm>
            <a:prstGeom prst="rect">
              <a:avLst/>
            </a:prstGeom>
            <a:noFill/>
          </p:spPr>
          <p:txBody>
            <a:bodyPr wrap="square" rtlCol="0">
              <a:spAutoFit/>
            </a:bodyPr>
            <a:lstStyle/>
            <a:p>
              <a:pPr algn="ctr"/>
              <a:r>
                <a:rPr lang="en-US" dirty="0" smtClean="0">
                  <a:latin typeface="Segoe UI Light"/>
                  <a:cs typeface="Segoe UI Light"/>
                </a:rPr>
                <a:t>Can now be collected during a normal GC pass without involving peer scan</a:t>
              </a:r>
            </a:p>
          </p:txBody>
        </p:sp>
        <p:cxnSp>
          <p:nvCxnSpPr>
            <p:cNvPr id="11" name="Straight Arrow Connector 10"/>
            <p:cNvCxnSpPr/>
            <p:nvPr/>
          </p:nvCxnSpPr>
          <p:spPr>
            <a:xfrm flipH="1">
              <a:off x="3918279" y="2414286"/>
              <a:ext cx="592111"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2837" y="3073431"/>
            <a:ext cx="8133963" cy="1477328"/>
            <a:chOff x="552837" y="3073431"/>
            <a:chExt cx="8133963" cy="1477328"/>
          </a:xfrm>
        </p:grpSpPr>
        <p:sp>
          <p:nvSpPr>
            <p:cNvPr id="8" name="Rectangle 7"/>
            <p:cNvSpPr/>
            <p:nvPr/>
          </p:nvSpPr>
          <p:spPr>
            <a:xfrm>
              <a:off x="3200400" y="3073431"/>
              <a:ext cx="5486400" cy="1477328"/>
            </a:xfrm>
            <a:prstGeom prst="rect">
              <a:avLst/>
            </a:prstGeom>
            <a:ln>
              <a:solidFill>
                <a:schemeClr val="bg2"/>
              </a:solidFill>
            </a:ln>
          </p:spPr>
          <p:txBody>
            <a:bodyPr wrap="square">
              <a:spAutoFit/>
            </a:bodyPr>
            <a:lstStyle/>
            <a:p>
              <a:r>
                <a:rPr lang="en-US" dirty="0">
                  <a:solidFill>
                    <a:srgbClr val="0000FF"/>
                  </a:solidFill>
                  <a:latin typeface="Consolas" charset="0"/>
                </a:rPr>
                <a:t>class</a:t>
              </a:r>
              <a:r>
                <a:rPr lang="en-US" dirty="0">
                  <a:solidFill>
                    <a:srgbClr val="000000"/>
                  </a:solidFill>
                  <a:latin typeface="Consolas" charset="0"/>
                </a:rPr>
                <a:t> </a:t>
              </a:r>
              <a:r>
                <a:rPr lang="en-US" dirty="0" err="1">
                  <a:solidFill>
                    <a:srgbClr val="2B8FAF"/>
                  </a:solidFill>
                  <a:latin typeface="Consolas" charset="0"/>
                </a:rPr>
                <a:t>FeedActivity</a:t>
              </a:r>
              <a:r>
                <a:rPr lang="en-US" dirty="0">
                  <a:solidFill>
                    <a:srgbClr val="000000"/>
                  </a:solidFill>
                  <a:latin typeface="Consolas" charset="0"/>
                </a:rPr>
                <a:t> : </a:t>
              </a:r>
              <a:r>
                <a:rPr lang="en-US" dirty="0" err="1">
                  <a:solidFill>
                    <a:srgbClr val="2B8FAF"/>
                  </a:solidFill>
                  <a:latin typeface="Consolas" charset="0"/>
                </a:rPr>
                <a:t>ListActivity</a:t>
              </a:r>
              <a:r>
                <a:rPr lang="en-US" dirty="0">
                  <a:solidFill>
                    <a:srgbClr val="000000"/>
                  </a:solidFill>
                  <a:latin typeface="Consolas" charset="0"/>
                </a:rPr>
                <a:t> </a:t>
              </a:r>
              <a:r>
                <a:rPr lang="en-US" dirty="0" smtClean="0">
                  <a:solidFill>
                    <a:srgbClr val="000000"/>
                  </a:solidFill>
                  <a:latin typeface="Consolas" charset="0"/>
                </a:rPr>
                <a:t>{</a:t>
              </a:r>
            </a:p>
            <a:p>
              <a:r>
                <a:rPr lang="en-US" dirty="0" smtClean="0">
                  <a:latin typeface="Consolas" charset="0"/>
                </a:rPr>
                <a:t>   </a:t>
              </a:r>
              <a:r>
                <a:rPr lang="is-IS" dirty="0" smtClean="0">
                  <a:latin typeface="Consolas" charset="0"/>
                </a:rPr>
                <a:t>... </a:t>
              </a:r>
              <a:r>
                <a:rPr lang="is-IS" dirty="0" smtClean="0">
                  <a:solidFill>
                    <a:schemeClr val="accent3">
                      <a:lumMod val="50000"/>
                    </a:schemeClr>
                  </a:solidFill>
                  <a:latin typeface="Consolas" charset="0"/>
                </a:rPr>
                <a:t>// no instance reference</a:t>
              </a:r>
              <a:r>
                <a:rPr lang="en-US" dirty="0">
                  <a:latin typeface="Consolas" charset="0"/>
                </a:rPr>
                <a:t/>
              </a:r>
              <a:br>
                <a:rPr lang="en-US" dirty="0">
                  <a:latin typeface="Consolas" charset="0"/>
                </a:rPr>
              </a:br>
              <a:r>
                <a:rPr lang="en-US" dirty="0" smtClean="0">
                  <a:solidFill>
                    <a:srgbClr val="000000"/>
                  </a:solidFill>
                  <a:latin typeface="Consolas" charset="0"/>
                </a:rPr>
                <a:t>   </a:t>
              </a:r>
              <a:r>
                <a:rPr lang="en-US" dirty="0" err="1" smtClean="0">
                  <a:solidFill>
                    <a:srgbClr val="000000"/>
                  </a:solidFill>
                  <a:latin typeface="Consolas" charset="0"/>
                </a:rPr>
                <a:t>ListAdapter</a:t>
              </a:r>
              <a:r>
                <a:rPr lang="en-US" dirty="0">
                  <a:solidFill>
                    <a:srgbClr val="000000"/>
                  </a:solidFill>
                  <a:latin typeface="Consolas" charset="0"/>
                </a:rPr>
                <a:t> = </a:t>
              </a:r>
              <a:r>
                <a:rPr lang="en-US" dirty="0">
                  <a:solidFill>
                    <a:srgbClr val="0000FF"/>
                  </a:solidFill>
                  <a:latin typeface="Consolas" charset="0"/>
                </a:rPr>
                <a:t>new</a:t>
              </a:r>
              <a:r>
                <a:rPr lang="en-US" dirty="0">
                  <a:solidFill>
                    <a:srgbClr val="000000"/>
                  </a:solidFill>
                  <a:latin typeface="Consolas" charset="0"/>
                </a:rPr>
                <a:t> </a:t>
              </a:r>
              <a:r>
                <a:rPr lang="en-US" dirty="0" err="1">
                  <a:solidFill>
                    <a:srgbClr val="2B8FAF"/>
                  </a:solidFill>
                  <a:latin typeface="Consolas" charset="0"/>
                </a:rPr>
                <a:t>ArrayAdapter</a:t>
              </a:r>
              <a:r>
                <a:rPr lang="en-US" dirty="0">
                  <a:solidFill>
                    <a:srgbClr val="000000"/>
                  </a:solidFill>
                  <a:latin typeface="Consolas" charset="0"/>
                </a:rPr>
                <a:t>&lt;</a:t>
              </a:r>
              <a:r>
                <a:rPr lang="en-US" dirty="0">
                  <a:solidFill>
                    <a:srgbClr val="2B8FAF"/>
                  </a:solidFill>
                  <a:latin typeface="Consolas" charset="0"/>
                </a:rPr>
                <a:t>Tweet</a:t>
              </a:r>
              <a:r>
                <a:rPr lang="en-US" dirty="0" smtClean="0">
                  <a:solidFill>
                    <a:srgbClr val="000000"/>
                  </a:solidFill>
                  <a:latin typeface="Consolas" charset="0"/>
                </a:rPr>
                <a:t>&gt;(</a:t>
              </a:r>
            </a:p>
            <a:p>
              <a:r>
                <a:rPr lang="en-US" dirty="0" smtClean="0">
                  <a:solidFill>
                    <a:srgbClr val="0000FF"/>
                  </a:solidFill>
                  <a:latin typeface="Consolas" charset="0"/>
                </a:rPr>
                <a:t>     this</a:t>
              </a:r>
              <a:r>
                <a:rPr lang="en-US" dirty="0" smtClean="0">
                  <a:solidFill>
                    <a:srgbClr val="000000"/>
                  </a:solidFill>
                  <a:latin typeface="Consolas" charset="0"/>
                </a:rPr>
                <a:t>,</a:t>
              </a:r>
              <a:r>
                <a:rPr lang="en-US" dirty="0">
                  <a:solidFill>
                    <a:srgbClr val="000000"/>
                  </a:solidFill>
                  <a:latin typeface="Consolas" charset="0"/>
                </a:rPr>
                <a:t> </a:t>
              </a:r>
              <a:r>
                <a:rPr lang="is-IS" dirty="0" smtClean="0">
                  <a:solidFill>
                    <a:srgbClr val="000000"/>
                  </a:solidFill>
                  <a:latin typeface="Consolas" charset="0"/>
                </a:rPr>
                <a:t>...</a:t>
              </a:r>
              <a:r>
                <a:rPr lang="en-US" dirty="0" smtClean="0">
                  <a:solidFill>
                    <a:srgbClr val="000000"/>
                  </a:solidFill>
                  <a:latin typeface="Consolas" charset="0"/>
                </a:rPr>
                <a:t>, </a:t>
              </a:r>
              <a:r>
                <a:rPr lang="en-US" dirty="0" err="1">
                  <a:solidFill>
                    <a:srgbClr val="2B8FAF"/>
                  </a:solidFill>
                  <a:latin typeface="Consolas" charset="0"/>
                </a:rPr>
                <a:t>TweetData</a:t>
              </a:r>
              <a:r>
                <a:rPr lang="en-US" dirty="0" err="1">
                  <a:latin typeface="Consolas" charset="0"/>
                </a:rPr>
                <a:t>.All</a:t>
              </a:r>
              <a:r>
                <a:rPr lang="en-US" dirty="0" smtClean="0">
                  <a:solidFill>
                    <a:srgbClr val="000000"/>
                  </a:solidFill>
                  <a:latin typeface="Consolas" charset="0"/>
                </a:rPr>
                <a:t>); </a:t>
              </a:r>
              <a:r>
                <a:rPr lang="en-US" dirty="0">
                  <a:latin typeface="Consolas" charset="0"/>
                </a:rPr>
                <a:t/>
              </a:r>
              <a:br>
                <a:rPr lang="en-US" dirty="0">
                  <a:latin typeface="Consolas" charset="0"/>
                </a:rPr>
              </a:br>
              <a:r>
                <a:rPr lang="en-US" dirty="0" smtClean="0">
                  <a:solidFill>
                    <a:srgbClr val="000000"/>
                  </a:solidFill>
                  <a:latin typeface="Consolas" charset="0"/>
                </a:rPr>
                <a:t>}</a:t>
              </a:r>
              <a:endParaRPr lang="en-US" dirty="0">
                <a:latin typeface="Segoe UI Light" charset="0"/>
              </a:endParaRPr>
            </a:p>
          </p:txBody>
        </p:sp>
        <p:sp>
          <p:nvSpPr>
            <p:cNvPr id="12" name="TextBox 11"/>
            <p:cNvSpPr txBox="1"/>
            <p:nvPr/>
          </p:nvSpPr>
          <p:spPr>
            <a:xfrm>
              <a:off x="552837" y="3452717"/>
              <a:ext cx="2383436" cy="923330"/>
            </a:xfrm>
            <a:prstGeom prst="rect">
              <a:avLst/>
            </a:prstGeom>
            <a:noFill/>
          </p:spPr>
          <p:txBody>
            <a:bodyPr wrap="square" rtlCol="0">
              <a:spAutoFit/>
            </a:bodyPr>
            <a:lstStyle/>
            <a:p>
              <a:pPr algn="ctr"/>
              <a:r>
                <a:rPr lang="en-US" smtClean="0">
                  <a:latin typeface="Segoe UI Light"/>
                  <a:cs typeface="Segoe UI Light"/>
                </a:rPr>
                <a:t>No direct reference used which needs to be examined by GC</a:t>
              </a:r>
              <a:endParaRPr lang="en-US" dirty="0" smtClean="0">
                <a:latin typeface="Segoe UI Light"/>
                <a:cs typeface="Segoe UI Light"/>
              </a:endParaRPr>
            </a:p>
          </p:txBody>
        </p:sp>
        <p:cxnSp>
          <p:nvCxnSpPr>
            <p:cNvPr id="14" name="Straight Arrow Connector 13"/>
            <p:cNvCxnSpPr/>
            <p:nvPr/>
          </p:nvCxnSpPr>
          <p:spPr>
            <a:xfrm>
              <a:off x="2936273" y="3914382"/>
              <a:ext cx="524656"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
        <p:nvSpPr>
          <p:cNvPr id="4" name="Rectangle 3"/>
          <p:cNvSpPr/>
          <p:nvPr/>
        </p:nvSpPr>
        <p:spPr>
          <a:xfrm>
            <a:off x="457200" y="2414286"/>
            <a:ext cx="822960" cy="31979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nvGrpSpPr>
          <p:cNvPr id="13" name="Group 12"/>
          <p:cNvGrpSpPr/>
          <p:nvPr/>
        </p:nvGrpSpPr>
        <p:grpSpPr>
          <a:xfrm>
            <a:off x="-87104" y="4113829"/>
            <a:ext cx="9231104" cy="1046829"/>
            <a:chOff x="-87104" y="4397163"/>
            <a:chExt cx="9231104" cy="1046829"/>
          </a:xfrm>
        </p:grpSpPr>
        <p:sp>
          <p:nvSpPr>
            <p:cNvPr id="17" name="TextBox 16"/>
            <p:cNvSpPr txBox="1"/>
            <p:nvPr/>
          </p:nvSpPr>
          <p:spPr>
            <a:xfrm>
              <a:off x="0" y="4797661"/>
              <a:ext cx="9144000" cy="646331"/>
            </a:xfrm>
            <a:prstGeom prst="rect">
              <a:avLst/>
            </a:prstGeom>
            <a:solidFill>
              <a:schemeClr val="bg2"/>
            </a:solidFill>
            <a:ln>
              <a:solidFill>
                <a:schemeClr val="bg2">
                  <a:lumMod val="90000"/>
                </a:schemeClr>
              </a:solidFill>
            </a:ln>
          </p:spPr>
          <p:txBody>
            <a:bodyPr wrap="square" rtlCol="0">
              <a:spAutoFit/>
            </a:bodyPr>
            <a:lstStyle/>
            <a:p>
              <a:pPr lvl="1"/>
              <a:r>
                <a:rPr lang="en-US" b="1" dirty="0" smtClean="0">
                  <a:latin typeface="Segoe UI Light"/>
                  <a:cs typeface="Segoe UI Light"/>
                </a:rPr>
                <a:t>Note</a:t>
              </a:r>
              <a:r>
                <a:rPr lang="en-US" dirty="0" smtClean="0">
                  <a:latin typeface="Segoe UI Light"/>
                  <a:cs typeface="Segoe UI Light"/>
                </a:rPr>
                <a:t>: this sort of split is only necessary for larger object graphs – a handful of references is fine and should not impact your performance by a significant margin</a:t>
              </a:r>
              <a:endParaRPr lang="en-US" dirty="0">
                <a:latin typeface="Segoe UI Light"/>
                <a:cs typeface="Segoe UI Light"/>
              </a:endParaRPr>
            </a:p>
          </p:txBody>
        </p:sp>
        <p:pic>
          <p:nvPicPr>
            <p:cNvPr id="18" name="Picture 17"/>
            <p:cNvPicPr>
              <a:picLocks noChangeAspect="1"/>
            </p:cNvPicPr>
            <p:nvPr/>
          </p:nvPicPr>
          <p:blipFill>
            <a:blip r:embed="rId3"/>
            <a:stretch>
              <a:fillRect/>
            </a:stretch>
          </p:blipFill>
          <p:spPr>
            <a:xfrm>
              <a:off x="-87104" y="4397163"/>
              <a:ext cx="764419" cy="764419"/>
            </a:xfrm>
            <a:prstGeom prst="rect">
              <a:avLst/>
            </a:prstGeom>
          </p:spPr>
        </p:pic>
      </p:grpSp>
    </p:spTree>
    <p:extLst>
      <p:ext uri="{BB962C8B-B14F-4D97-AF65-F5344CB8AC3E}">
        <p14:creationId xmlns:p14="http://schemas.microsoft.com/office/powerpoint/2010/main" val="81328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GC </a:t>
            </a:r>
            <a:r>
              <a:rPr lang="en-US" dirty="0" smtClean="0"/>
              <a:t>kicks in on the current thread when we run out of space</a:t>
            </a:r>
            <a:endParaRPr lang="en-US" dirty="0"/>
          </a:p>
        </p:txBody>
      </p:sp>
      <p:sp>
        <p:nvSpPr>
          <p:cNvPr id="3" name="Title 2"/>
          <p:cNvSpPr>
            <a:spLocks noGrp="1"/>
          </p:cNvSpPr>
          <p:nvPr>
            <p:ph type="title"/>
          </p:nvPr>
        </p:nvSpPr>
        <p:spPr/>
        <p:txBody>
          <a:bodyPr/>
          <a:lstStyle/>
          <a:p>
            <a:r>
              <a:rPr lang="en-US" dirty="0" smtClean="0"/>
              <a:t>GC </a:t>
            </a:r>
            <a:r>
              <a:rPr lang="en-US" dirty="0"/>
              <a:t>process</a:t>
            </a:r>
          </a:p>
        </p:txBody>
      </p:sp>
      <p:sp>
        <p:nvSpPr>
          <p:cNvPr id="4" name="Rectangle 3"/>
          <p:cNvSpPr/>
          <p:nvPr/>
        </p:nvSpPr>
        <p:spPr>
          <a:xfrm>
            <a:off x="5872344" y="2481943"/>
            <a:ext cx="2095997" cy="617517"/>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latin typeface="Segoe UI Light" charset="0"/>
            </a:endParaRPr>
          </a:p>
        </p:txBody>
      </p:sp>
      <p:sp>
        <p:nvSpPr>
          <p:cNvPr id="5" name="TextBox 4"/>
          <p:cNvSpPr txBox="1"/>
          <p:nvPr/>
        </p:nvSpPr>
        <p:spPr>
          <a:xfrm>
            <a:off x="3247899" y="2026000"/>
            <a:ext cx="2458193" cy="369332"/>
          </a:xfrm>
          <a:prstGeom prst="rect">
            <a:avLst/>
          </a:prstGeom>
          <a:noFill/>
        </p:spPr>
        <p:txBody>
          <a:bodyPr wrap="square" rtlCol="0">
            <a:spAutoFit/>
          </a:bodyPr>
          <a:lstStyle/>
          <a:p>
            <a:pPr algn="ctr"/>
            <a:r>
              <a:rPr lang="en-US" b="1" dirty="0" smtClean="0">
                <a:latin typeface="Segoe UI Light"/>
                <a:cs typeface="Segoe UI Light"/>
              </a:rPr>
              <a:t>Allocation Heap</a:t>
            </a:r>
          </a:p>
        </p:txBody>
      </p:sp>
      <p:sp>
        <p:nvSpPr>
          <p:cNvPr id="6" name="TextBox 5"/>
          <p:cNvSpPr txBox="1"/>
          <p:nvPr/>
        </p:nvSpPr>
        <p:spPr>
          <a:xfrm>
            <a:off x="5931724" y="3508556"/>
            <a:ext cx="2755076" cy="646331"/>
          </a:xfrm>
          <a:prstGeom prst="rect">
            <a:avLst/>
          </a:prstGeom>
          <a:noFill/>
        </p:spPr>
        <p:txBody>
          <a:bodyPr wrap="square" rtlCol="0">
            <a:spAutoFit/>
          </a:bodyPr>
          <a:lstStyle/>
          <a:p>
            <a:pPr algn="ctr"/>
            <a:r>
              <a:rPr lang="en-US" dirty="0" smtClean="0">
                <a:latin typeface="Segoe UI Light"/>
                <a:cs typeface="Segoe UI Light"/>
              </a:rPr>
              <a:t>Allocation location (pointer to free space)</a:t>
            </a:r>
          </a:p>
        </p:txBody>
      </p:sp>
      <p:cxnSp>
        <p:nvCxnSpPr>
          <p:cNvPr id="8" name="Straight Arrow Connector 7"/>
          <p:cNvCxnSpPr/>
          <p:nvPr/>
        </p:nvCxnSpPr>
        <p:spPr>
          <a:xfrm flipV="1">
            <a:off x="7000502" y="3075707"/>
            <a:ext cx="0" cy="44658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985651" y="2481943"/>
            <a:ext cx="1021278" cy="6175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A</a:t>
            </a:r>
            <a:endParaRPr lang="en-US" dirty="0">
              <a:latin typeface="Segoe UI Light" charset="0"/>
            </a:endParaRPr>
          </a:p>
        </p:txBody>
      </p:sp>
      <p:sp>
        <p:nvSpPr>
          <p:cNvPr id="10" name="Rectangle 9"/>
          <p:cNvSpPr/>
          <p:nvPr/>
        </p:nvSpPr>
        <p:spPr>
          <a:xfrm>
            <a:off x="2006929" y="2481943"/>
            <a:ext cx="1021278" cy="6175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B</a:t>
            </a:r>
            <a:endParaRPr lang="en-US" dirty="0">
              <a:latin typeface="Segoe UI Light" charset="0"/>
            </a:endParaRPr>
          </a:p>
        </p:txBody>
      </p:sp>
      <p:sp>
        <p:nvSpPr>
          <p:cNvPr id="11" name="Rectangle 10"/>
          <p:cNvSpPr/>
          <p:nvPr/>
        </p:nvSpPr>
        <p:spPr>
          <a:xfrm>
            <a:off x="3028207" y="2481942"/>
            <a:ext cx="1021278" cy="617517"/>
          </a:xfrm>
          <a:prstGeom prst="rect">
            <a:avLst/>
          </a:prstGeom>
          <a:solidFill>
            <a:srgbClr val="A24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C</a:t>
            </a:r>
            <a:endParaRPr lang="en-US" dirty="0">
              <a:latin typeface="Segoe UI Light" charset="0"/>
            </a:endParaRPr>
          </a:p>
        </p:txBody>
      </p:sp>
      <p:sp>
        <p:nvSpPr>
          <p:cNvPr id="12" name="Rectangle 11"/>
          <p:cNvSpPr/>
          <p:nvPr/>
        </p:nvSpPr>
        <p:spPr>
          <a:xfrm>
            <a:off x="4049485" y="2481941"/>
            <a:ext cx="635329" cy="61751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D</a:t>
            </a:r>
            <a:endParaRPr lang="en-US" dirty="0">
              <a:latin typeface="Segoe UI Light" charset="0"/>
            </a:endParaRPr>
          </a:p>
        </p:txBody>
      </p:sp>
      <p:sp>
        <p:nvSpPr>
          <p:cNvPr id="13" name="Rectangle 12"/>
          <p:cNvSpPr/>
          <p:nvPr/>
        </p:nvSpPr>
        <p:spPr>
          <a:xfrm>
            <a:off x="4684812" y="2481941"/>
            <a:ext cx="552204" cy="6175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E</a:t>
            </a:r>
            <a:endParaRPr lang="en-US" dirty="0">
              <a:latin typeface="Segoe UI Light" charset="0"/>
            </a:endParaRPr>
          </a:p>
        </p:txBody>
      </p:sp>
      <p:sp>
        <p:nvSpPr>
          <p:cNvPr id="14" name="Rectangle 13"/>
          <p:cNvSpPr/>
          <p:nvPr/>
        </p:nvSpPr>
        <p:spPr>
          <a:xfrm>
            <a:off x="5237016" y="2481939"/>
            <a:ext cx="635329" cy="617517"/>
          </a:xfrm>
          <a:prstGeom prst="rect">
            <a:avLst/>
          </a:prstGeom>
          <a:solidFill>
            <a:srgbClr val="FF8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F</a:t>
            </a:r>
            <a:endParaRPr lang="en-US" dirty="0">
              <a:latin typeface="Segoe UI Light" charset="0"/>
            </a:endParaRPr>
          </a:p>
        </p:txBody>
      </p:sp>
      <p:sp>
        <p:nvSpPr>
          <p:cNvPr id="15" name="Rectangle 14"/>
          <p:cNvSpPr/>
          <p:nvPr/>
        </p:nvSpPr>
        <p:spPr>
          <a:xfrm>
            <a:off x="5872343" y="2481931"/>
            <a:ext cx="1128158" cy="61751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G</a:t>
            </a:r>
            <a:endParaRPr lang="en-US" dirty="0">
              <a:latin typeface="Segoe UI Light" charset="0"/>
            </a:endParaRPr>
          </a:p>
        </p:txBody>
      </p:sp>
      <p:sp>
        <p:nvSpPr>
          <p:cNvPr id="16" name="TextBox 15"/>
          <p:cNvSpPr txBox="1"/>
          <p:nvPr/>
        </p:nvSpPr>
        <p:spPr>
          <a:xfrm>
            <a:off x="985651" y="3647055"/>
            <a:ext cx="2612572" cy="369332"/>
          </a:xfrm>
          <a:prstGeom prst="rect">
            <a:avLst/>
          </a:prstGeom>
          <a:noFill/>
          <a:ln>
            <a:solidFill>
              <a:schemeClr val="bg2"/>
            </a:solidFill>
          </a:ln>
        </p:spPr>
        <p:txBody>
          <a:bodyPr wrap="square" rtlCol="0">
            <a:spAutoFit/>
          </a:bodyPr>
          <a:lstStyle/>
          <a:p>
            <a:pPr algn="ctr"/>
            <a:r>
              <a:rPr lang="en-US" dirty="0" err="1" smtClean="0">
                <a:solidFill>
                  <a:srgbClr val="0432FF"/>
                </a:solidFill>
                <a:latin typeface="Consolas" charset="0"/>
                <a:ea typeface="Consolas" charset="0"/>
                <a:cs typeface="Consolas" charset="0"/>
              </a:rPr>
              <a:t>var</a:t>
            </a:r>
            <a:r>
              <a:rPr lang="en-US" dirty="0" smtClean="0">
                <a:solidFill>
                  <a:srgbClr val="0432FF"/>
                </a:solidFill>
                <a:latin typeface="Consolas" charset="0"/>
                <a:ea typeface="Consolas" charset="0"/>
                <a:cs typeface="Consolas" charset="0"/>
              </a:rPr>
              <a:t> </a:t>
            </a:r>
            <a:r>
              <a:rPr lang="en-US" dirty="0" smtClean="0">
                <a:latin typeface="Consolas" charset="0"/>
                <a:ea typeface="Consolas" charset="0"/>
                <a:cs typeface="Consolas" charset="0"/>
              </a:rPr>
              <a:t>h = </a:t>
            </a:r>
            <a:r>
              <a:rPr lang="en-US" dirty="0" smtClean="0">
                <a:solidFill>
                  <a:srgbClr val="0432FF"/>
                </a:solidFill>
                <a:latin typeface="Consolas" charset="0"/>
                <a:ea typeface="Consolas" charset="0"/>
                <a:cs typeface="Consolas" charset="0"/>
              </a:rPr>
              <a:t>new</a:t>
            </a:r>
            <a:r>
              <a:rPr lang="en-US" dirty="0" smtClean="0">
                <a:latin typeface="Consolas" charset="0"/>
                <a:ea typeface="Consolas" charset="0"/>
                <a:cs typeface="Consolas" charset="0"/>
              </a:rPr>
              <a:t> H();</a:t>
            </a:r>
          </a:p>
        </p:txBody>
      </p:sp>
      <p:sp>
        <p:nvSpPr>
          <p:cNvPr id="17" name="Rectangle 16"/>
          <p:cNvSpPr/>
          <p:nvPr/>
        </p:nvSpPr>
        <p:spPr>
          <a:xfrm>
            <a:off x="7000501" y="1849334"/>
            <a:ext cx="1312226" cy="617517"/>
          </a:xfrm>
          <a:prstGeom prst="rect">
            <a:avLst/>
          </a:prstGeom>
          <a:solidFill>
            <a:schemeClr val="bg1">
              <a:lumMod val="85000"/>
            </a:schemeClr>
          </a:solidFill>
          <a:ln>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H</a:t>
            </a:r>
            <a:endParaRPr lang="en-US" dirty="0">
              <a:solidFill>
                <a:schemeClr val="tx1"/>
              </a:solidFill>
              <a:latin typeface="Segoe UI Light" charset="0"/>
            </a:endParaRPr>
          </a:p>
        </p:txBody>
      </p:sp>
      <p:grpSp>
        <p:nvGrpSpPr>
          <p:cNvPr id="21" name="Group 20"/>
          <p:cNvGrpSpPr/>
          <p:nvPr/>
        </p:nvGrpSpPr>
        <p:grpSpPr>
          <a:xfrm>
            <a:off x="0" y="4264981"/>
            <a:ext cx="9143999" cy="899242"/>
            <a:chOff x="0" y="4246693"/>
            <a:chExt cx="9143999" cy="899242"/>
          </a:xfrm>
        </p:grpSpPr>
        <p:sp>
          <p:nvSpPr>
            <p:cNvPr id="7" name="TextBox 6"/>
            <p:cNvSpPr txBox="1"/>
            <p:nvPr/>
          </p:nvSpPr>
          <p:spPr>
            <a:xfrm>
              <a:off x="0" y="4499604"/>
              <a:ext cx="9143999" cy="646331"/>
            </a:xfrm>
            <a:prstGeom prst="rect">
              <a:avLst/>
            </a:prstGeom>
            <a:solidFill>
              <a:schemeClr val="accent2">
                <a:lumMod val="20000"/>
                <a:lumOff val="80000"/>
              </a:schemeClr>
            </a:solidFill>
            <a:ln w="3175">
              <a:noFill/>
            </a:ln>
          </p:spPr>
          <p:txBody>
            <a:bodyPr wrap="square" rtlCol="0">
              <a:spAutoFit/>
            </a:bodyPr>
            <a:lstStyle/>
            <a:p>
              <a:pPr lvl="2"/>
              <a:r>
                <a:rPr lang="en-US" dirty="0" smtClean="0">
                  <a:solidFill>
                    <a:srgbClr val="C00000"/>
                  </a:solidFill>
                  <a:latin typeface="Segoe UI Light"/>
                  <a:cs typeface="Segoe UI Light"/>
                </a:rPr>
                <a:t>There is not enough memory in allocation heap for </a:t>
              </a:r>
              <a:r>
                <a:rPr lang="en-US" dirty="0" smtClean="0">
                  <a:solidFill>
                    <a:srgbClr val="C00000"/>
                  </a:solidFill>
                  <a:latin typeface="Consolas" charset="0"/>
                  <a:ea typeface="Consolas" charset="0"/>
                  <a:cs typeface="Consolas" charset="0"/>
                </a:rPr>
                <a:t>H</a:t>
              </a:r>
              <a:r>
                <a:rPr lang="en-US" dirty="0" smtClean="0">
                  <a:solidFill>
                    <a:srgbClr val="C00000"/>
                  </a:solidFill>
                  <a:latin typeface="Segoe UI Light"/>
                  <a:cs typeface="Segoe UI Light"/>
                </a:rPr>
                <a:t> object – system triggers a GC on this thread to try to free up enough space</a:t>
              </a:r>
            </a:p>
          </p:txBody>
        </p:sp>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99" y="4246693"/>
              <a:ext cx="801001" cy="801001"/>
            </a:xfrm>
            <a:prstGeom prst="rect">
              <a:avLst/>
            </a:prstGeom>
          </p:spPr>
        </p:pic>
      </p:grpSp>
    </p:spTree>
    <p:extLst>
      <p:ext uri="{BB962C8B-B14F-4D97-AF65-F5344CB8AC3E}">
        <p14:creationId xmlns:p14="http://schemas.microsoft.com/office/powerpoint/2010/main" val="44153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37"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900" decel="100000" fill="hold"/>
                                        <p:tgtEl>
                                          <p:spTgt spid="21"/>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If possible, try to avoid passing </a:t>
            </a:r>
            <a:r>
              <a:rPr lang="en-US" b="1" dirty="0" smtClean="0"/>
              <a:t>non-peer objects</a:t>
            </a:r>
            <a:r>
              <a:rPr lang="en-US" dirty="0" smtClean="0"/>
              <a:t> into Java methods</a:t>
            </a:r>
            <a:endParaRPr lang="en-US" dirty="0"/>
          </a:p>
        </p:txBody>
      </p:sp>
      <p:sp>
        <p:nvSpPr>
          <p:cNvPr id="3" name="Title 2"/>
          <p:cNvSpPr>
            <a:spLocks noGrp="1"/>
          </p:cNvSpPr>
          <p:nvPr>
            <p:ph type="title"/>
          </p:nvPr>
        </p:nvSpPr>
        <p:spPr/>
        <p:txBody>
          <a:bodyPr/>
          <a:lstStyle/>
          <a:p>
            <a:r>
              <a:rPr lang="en-US" dirty="0" smtClean="0"/>
              <a:t>Boxing</a:t>
            </a:r>
            <a:endParaRPr lang="en-US" dirty="0"/>
          </a:p>
        </p:txBody>
      </p:sp>
      <p:sp>
        <p:nvSpPr>
          <p:cNvPr id="4" name="Rectangle 3"/>
          <p:cNvSpPr/>
          <p:nvPr/>
        </p:nvSpPr>
        <p:spPr>
          <a:xfrm>
            <a:off x="457200" y="1857275"/>
            <a:ext cx="8229600" cy="2585323"/>
          </a:xfrm>
          <a:prstGeom prst="rect">
            <a:avLst/>
          </a:prstGeom>
          <a:ln>
            <a:solidFill>
              <a:schemeClr val="bg2"/>
            </a:solidFill>
          </a:ln>
        </p:spPr>
        <p:txBody>
          <a:bodyPr wrap="square">
            <a:spAutoFit/>
          </a:bodyPr>
          <a:lstStyle/>
          <a:p>
            <a:r>
              <a:rPr lang="en-US" sz="1600" dirty="0">
                <a:solidFill>
                  <a:srgbClr val="0000FF"/>
                </a:solidFill>
                <a:latin typeface="Consolas" charset="0"/>
              </a:rPr>
              <a:t>class</a:t>
            </a:r>
            <a:r>
              <a:rPr lang="en-US" sz="1600" dirty="0">
                <a:solidFill>
                  <a:srgbClr val="000000"/>
                </a:solidFill>
                <a:latin typeface="Consolas" charset="0"/>
              </a:rPr>
              <a:t> </a:t>
            </a:r>
            <a:r>
              <a:rPr lang="en-US" sz="1600" dirty="0">
                <a:solidFill>
                  <a:srgbClr val="2B8FAF"/>
                </a:solidFill>
                <a:latin typeface="Consolas" charset="0"/>
              </a:rPr>
              <a:t>Tweet</a:t>
            </a:r>
            <a:r>
              <a:rPr lang="en-US" sz="1600" dirty="0">
                <a:solidFill>
                  <a:srgbClr val="000000"/>
                </a:solidFill>
                <a:latin typeface="Consolas" charset="0"/>
              </a:rPr>
              <a:t> </a:t>
            </a:r>
            <a:r>
              <a:rPr lang="en-US" sz="1600" dirty="0" smtClean="0">
                <a:solidFill>
                  <a:srgbClr val="000000"/>
                </a:solidFill>
                <a:latin typeface="Consolas" charset="0"/>
              </a:rPr>
              <a:t>{ </a:t>
            </a:r>
            <a:r>
              <a:rPr lang="is-IS" sz="1600" dirty="0" smtClean="0">
                <a:solidFill>
                  <a:srgbClr val="000000"/>
                </a:solidFill>
                <a:latin typeface="Consolas" charset="0"/>
              </a:rPr>
              <a:t>... </a:t>
            </a:r>
            <a:r>
              <a:rPr lang="en-US" sz="1600" dirty="0" smtClean="0">
                <a:solidFill>
                  <a:srgbClr val="000000"/>
                </a:solidFill>
                <a:latin typeface="Consolas" charset="0"/>
              </a:rPr>
              <a:t>}</a:t>
            </a:r>
          </a:p>
          <a:p>
            <a:r>
              <a:rPr lang="en-US" sz="1600" dirty="0">
                <a:latin typeface="Consolas" charset="0"/>
              </a:rPr>
              <a:t/>
            </a:r>
            <a:br>
              <a:rPr lang="en-US" sz="1600" dirty="0">
                <a:latin typeface="Consolas" charset="0"/>
              </a:rPr>
            </a:br>
            <a:r>
              <a:rPr lang="en-US" sz="1600" dirty="0">
                <a:solidFill>
                  <a:srgbClr val="0000FF"/>
                </a:solidFill>
                <a:latin typeface="Consolas" charset="0"/>
              </a:rPr>
              <a:t>class</a:t>
            </a:r>
            <a:r>
              <a:rPr lang="en-US" sz="1600" dirty="0">
                <a:solidFill>
                  <a:srgbClr val="000000"/>
                </a:solidFill>
                <a:latin typeface="Consolas" charset="0"/>
              </a:rPr>
              <a:t> </a:t>
            </a:r>
            <a:r>
              <a:rPr lang="en-US" sz="1600" dirty="0" err="1">
                <a:solidFill>
                  <a:srgbClr val="2B8FAF"/>
                </a:solidFill>
                <a:latin typeface="Consolas" charset="0"/>
              </a:rPr>
              <a:t>FeedActivity</a:t>
            </a:r>
            <a:r>
              <a:rPr lang="en-US" sz="1600" dirty="0">
                <a:solidFill>
                  <a:srgbClr val="000000"/>
                </a:solidFill>
                <a:latin typeface="Consolas" charset="0"/>
              </a:rPr>
              <a:t> : </a:t>
            </a:r>
            <a:r>
              <a:rPr lang="en-US" sz="1600" dirty="0" err="1">
                <a:solidFill>
                  <a:srgbClr val="2B8FAF"/>
                </a:solidFill>
                <a:latin typeface="Consolas" charset="0"/>
              </a:rPr>
              <a:t>ListActivity</a:t>
            </a:r>
            <a:r>
              <a:rPr lang="en-US" sz="1600" dirty="0">
                <a:solidFill>
                  <a:srgbClr val="000000"/>
                </a:solidFill>
                <a:latin typeface="Consolas" charset="0"/>
              </a:rPr>
              <a:t> {</a:t>
            </a:r>
            <a:r>
              <a:rPr lang="en-US" sz="1600" dirty="0">
                <a:latin typeface="Consolas" charset="0"/>
              </a:rPr>
              <a:t/>
            </a:r>
            <a:br>
              <a:rPr lang="en-US" sz="1600" dirty="0">
                <a:latin typeface="Consolas" charset="0"/>
              </a:rPr>
            </a:br>
            <a:endParaRPr lang="en-US" sz="1600" dirty="0" smtClean="0">
              <a:latin typeface="Consolas" charset="0"/>
            </a:endParaRPr>
          </a:p>
          <a:p>
            <a:r>
              <a:rPr lang="en-US" sz="1600" dirty="0">
                <a:solidFill>
                  <a:srgbClr val="000000"/>
                </a:solidFill>
                <a:latin typeface="Consolas" charset="0"/>
              </a:rPr>
              <a:t>    </a:t>
            </a:r>
            <a:r>
              <a:rPr lang="en-US" sz="1600" dirty="0">
                <a:solidFill>
                  <a:srgbClr val="0000FF"/>
                </a:solidFill>
                <a:latin typeface="Consolas" charset="0"/>
              </a:rPr>
              <a:t>protected</a:t>
            </a:r>
            <a:r>
              <a:rPr lang="en-US" sz="1600" dirty="0">
                <a:solidFill>
                  <a:srgbClr val="000000"/>
                </a:solidFill>
                <a:latin typeface="Consolas" charset="0"/>
              </a:rPr>
              <a:t> </a:t>
            </a:r>
            <a:r>
              <a:rPr lang="en-US" sz="1600" dirty="0">
                <a:solidFill>
                  <a:srgbClr val="0000FF"/>
                </a:solidFill>
                <a:latin typeface="Consolas" charset="0"/>
              </a:rPr>
              <a:t>override</a:t>
            </a:r>
            <a:r>
              <a:rPr lang="en-US" sz="1600" dirty="0">
                <a:solidFill>
                  <a:srgbClr val="000000"/>
                </a:solidFill>
                <a:latin typeface="Consolas" charset="0"/>
              </a:rPr>
              <a:t> </a:t>
            </a:r>
            <a:r>
              <a:rPr lang="en-US" sz="1600" dirty="0">
                <a:solidFill>
                  <a:srgbClr val="0000FF"/>
                </a:solidFill>
                <a:latin typeface="Consolas" charset="0"/>
              </a:rPr>
              <a:t>void</a:t>
            </a:r>
            <a:r>
              <a:rPr lang="en-US" sz="1600" dirty="0">
                <a:solidFill>
                  <a:srgbClr val="000000"/>
                </a:solidFill>
                <a:latin typeface="Consolas" charset="0"/>
              </a:rPr>
              <a:t> </a:t>
            </a:r>
            <a:r>
              <a:rPr lang="en-US" sz="1600" dirty="0" err="1">
                <a:solidFill>
                  <a:srgbClr val="000000"/>
                </a:solidFill>
                <a:latin typeface="Consolas" charset="0"/>
              </a:rPr>
              <a:t>OnCreate</a:t>
            </a:r>
            <a:r>
              <a:rPr lang="en-US" sz="1600" dirty="0">
                <a:solidFill>
                  <a:srgbClr val="000000"/>
                </a:solidFill>
                <a:latin typeface="Consolas" charset="0"/>
              </a:rPr>
              <a:t> (</a:t>
            </a:r>
            <a:r>
              <a:rPr lang="en-US" sz="1600" dirty="0">
                <a:solidFill>
                  <a:srgbClr val="2B8FAF"/>
                </a:solidFill>
                <a:latin typeface="Consolas" charset="0"/>
              </a:rPr>
              <a:t>Bundle</a:t>
            </a:r>
            <a:r>
              <a:rPr lang="en-US" sz="1600" dirty="0">
                <a:solidFill>
                  <a:srgbClr val="000000"/>
                </a:solidFill>
                <a:latin typeface="Consolas" charset="0"/>
              </a:rPr>
              <a:t> bundle) {</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err="1">
                <a:solidFill>
                  <a:srgbClr val="0000FF"/>
                </a:solidFill>
                <a:latin typeface="Consolas" charset="0"/>
              </a:rPr>
              <a:t>base</a:t>
            </a:r>
            <a:r>
              <a:rPr lang="en-US" sz="1600" dirty="0" err="1">
                <a:solidFill>
                  <a:srgbClr val="000000"/>
                </a:solidFill>
                <a:latin typeface="Consolas" charset="0"/>
              </a:rPr>
              <a:t>.OnCreate</a:t>
            </a:r>
            <a:r>
              <a:rPr lang="en-US" sz="1600" dirty="0">
                <a:solidFill>
                  <a:srgbClr val="000000"/>
                </a:solidFill>
                <a:latin typeface="Consolas" charset="0"/>
              </a:rPr>
              <a:t>(bundle);</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err="1">
                <a:solidFill>
                  <a:srgbClr val="000000"/>
                </a:solidFill>
                <a:latin typeface="Consolas" charset="0"/>
              </a:rPr>
              <a:t>ListAdapter</a:t>
            </a:r>
            <a:r>
              <a:rPr lang="en-US" sz="1600" dirty="0">
                <a:solidFill>
                  <a:srgbClr val="000000"/>
                </a:solidFill>
                <a:latin typeface="Consolas" charset="0"/>
              </a:rPr>
              <a:t> = </a:t>
            </a:r>
            <a:r>
              <a:rPr lang="en-US" sz="1600" dirty="0">
                <a:solidFill>
                  <a:srgbClr val="0000FF"/>
                </a:solidFill>
                <a:latin typeface="Consolas" charset="0"/>
              </a:rPr>
              <a:t>new</a:t>
            </a:r>
            <a:r>
              <a:rPr lang="en-US" sz="1600" dirty="0">
                <a:solidFill>
                  <a:srgbClr val="000000"/>
                </a:solidFill>
                <a:latin typeface="Consolas" charset="0"/>
              </a:rPr>
              <a:t> </a:t>
            </a:r>
            <a:r>
              <a:rPr lang="en-US" sz="1600" dirty="0" err="1">
                <a:solidFill>
                  <a:srgbClr val="2B8FAF"/>
                </a:solidFill>
                <a:latin typeface="Consolas" charset="0"/>
              </a:rPr>
              <a:t>ArrayAdapter</a:t>
            </a:r>
            <a:r>
              <a:rPr lang="en-US" sz="1600" dirty="0">
                <a:solidFill>
                  <a:srgbClr val="000000"/>
                </a:solidFill>
                <a:latin typeface="Consolas" charset="0"/>
              </a:rPr>
              <a:t>&lt;</a:t>
            </a:r>
            <a:r>
              <a:rPr lang="en-US" sz="1600" dirty="0">
                <a:solidFill>
                  <a:srgbClr val="2B8FAF"/>
                </a:solidFill>
                <a:latin typeface="Consolas" charset="0"/>
              </a:rPr>
              <a:t>Tweet</a:t>
            </a:r>
            <a:r>
              <a:rPr lang="en-US" sz="1600" dirty="0">
                <a:solidFill>
                  <a:srgbClr val="000000"/>
                </a:solidFill>
                <a:latin typeface="Consolas" charset="0"/>
              </a:rPr>
              <a:t>&gt;(</a:t>
            </a:r>
            <a:r>
              <a:rPr lang="en-US" sz="1600" dirty="0">
                <a:solidFill>
                  <a:srgbClr val="0000FF"/>
                </a:solidFill>
                <a:latin typeface="Consolas" charset="0"/>
              </a:rPr>
              <a:t>this</a:t>
            </a:r>
            <a:r>
              <a:rPr lang="en-US" sz="1600" dirty="0">
                <a:solidFill>
                  <a:srgbClr val="000000"/>
                </a:solidFill>
                <a:latin typeface="Consolas" charset="0"/>
              </a:rPr>
              <a:t>,</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smtClean="0">
                <a:solidFill>
                  <a:srgbClr val="000000"/>
                </a:solidFill>
                <a:latin typeface="Consolas" charset="0"/>
              </a:rPr>
              <a:t>Android.</a:t>
            </a:r>
            <a:r>
              <a:rPr lang="en-US" sz="1600" dirty="0" smtClean="0">
                <a:solidFill>
                  <a:srgbClr val="2B8FAF"/>
                </a:solidFill>
                <a:latin typeface="Consolas" charset="0"/>
              </a:rPr>
              <a:t>Resource</a:t>
            </a:r>
            <a:r>
              <a:rPr lang="en-US" sz="1600" dirty="0" smtClean="0">
                <a:solidFill>
                  <a:srgbClr val="000000"/>
                </a:solidFill>
                <a:latin typeface="Consolas" charset="0"/>
              </a:rPr>
              <a:t>.</a:t>
            </a:r>
            <a:r>
              <a:rPr lang="en-US" sz="1600" dirty="0" smtClean="0">
                <a:solidFill>
                  <a:srgbClr val="2B8FAF"/>
                </a:solidFill>
                <a:latin typeface="Consolas" charset="0"/>
              </a:rPr>
              <a:t>Layout</a:t>
            </a:r>
            <a:r>
              <a:rPr lang="en-US" sz="1600" dirty="0" smtClean="0">
                <a:solidFill>
                  <a:srgbClr val="000000"/>
                </a:solidFill>
                <a:latin typeface="Consolas" charset="0"/>
              </a:rPr>
              <a:t>.SimpleListItem1, </a:t>
            </a:r>
            <a:r>
              <a:rPr lang="en-US" sz="1600" dirty="0" err="1">
                <a:solidFill>
                  <a:srgbClr val="2B8FAF"/>
                </a:solidFill>
                <a:latin typeface="Consolas" charset="0"/>
              </a:rPr>
              <a:t>TweetData</a:t>
            </a:r>
            <a:r>
              <a:rPr lang="en-US" sz="1600" dirty="0" err="1">
                <a:latin typeface="Consolas" charset="0"/>
              </a:rPr>
              <a:t>.All</a:t>
            </a:r>
            <a:r>
              <a:rPr lang="en-US" sz="1600" dirty="0" smtClean="0">
                <a:solidFill>
                  <a:srgbClr val="000000"/>
                </a:solidFill>
                <a:latin typeface="Consolas" charset="0"/>
              </a:rPr>
              <a:t>);</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a:latin typeface="Consolas" charset="0"/>
              </a:rPr>
              <a:t/>
            </a:r>
            <a:br>
              <a:rPr lang="en-US" sz="1600" dirty="0">
                <a:latin typeface="Consolas" charset="0"/>
              </a:rPr>
            </a:br>
            <a:r>
              <a:rPr lang="en-US" sz="1600" dirty="0" smtClean="0">
                <a:solidFill>
                  <a:srgbClr val="000000"/>
                </a:solidFill>
                <a:latin typeface="Consolas" charset="0"/>
              </a:rPr>
              <a:t>}</a:t>
            </a:r>
            <a:endParaRPr lang="en-US" sz="1600" dirty="0">
              <a:latin typeface="Segoe UI Light" charset="0"/>
            </a:endParaRPr>
          </a:p>
        </p:txBody>
      </p:sp>
      <p:grpSp>
        <p:nvGrpSpPr>
          <p:cNvPr id="8" name="Group 7"/>
          <p:cNvGrpSpPr/>
          <p:nvPr/>
        </p:nvGrpSpPr>
        <p:grpSpPr>
          <a:xfrm>
            <a:off x="484632" y="1884707"/>
            <a:ext cx="7424928" cy="1992349"/>
            <a:chOff x="484632" y="1884707"/>
            <a:chExt cx="7424928" cy="1992349"/>
          </a:xfrm>
        </p:grpSpPr>
        <p:sp>
          <p:nvSpPr>
            <p:cNvPr id="5" name="Rectangle 4"/>
            <p:cNvSpPr/>
            <p:nvPr/>
          </p:nvSpPr>
          <p:spPr>
            <a:xfrm>
              <a:off x="3383280" y="3364992"/>
              <a:ext cx="2203704" cy="292608"/>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11" name="Rectangle 10"/>
            <p:cNvSpPr/>
            <p:nvPr/>
          </p:nvSpPr>
          <p:spPr>
            <a:xfrm>
              <a:off x="6461760" y="3584448"/>
              <a:ext cx="1447800" cy="292608"/>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12" name="Rectangle 11"/>
            <p:cNvSpPr/>
            <p:nvPr/>
          </p:nvSpPr>
          <p:spPr>
            <a:xfrm>
              <a:off x="484632" y="1884707"/>
              <a:ext cx="2313432" cy="292608"/>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spTree>
    <p:extLst>
      <p:ext uri="{BB962C8B-B14F-4D97-AF65-F5344CB8AC3E}">
        <p14:creationId xmlns:p14="http://schemas.microsoft.com/office/powerpoint/2010/main" val="161527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 objects must be </a:t>
            </a:r>
            <a:r>
              <a:rPr lang="en-US" i="1" dirty="0" smtClean="0"/>
              <a:t>boxed</a:t>
            </a:r>
            <a:r>
              <a:rPr lang="en-US" dirty="0" smtClean="0"/>
              <a:t> to create a JVM representation of the object; intrinsic types (strings, numeric values and dates) are all special cased</a:t>
            </a:r>
            <a:endParaRPr lang="en-US" dirty="0"/>
          </a:p>
        </p:txBody>
      </p:sp>
      <p:sp>
        <p:nvSpPr>
          <p:cNvPr id="3" name="Title 2"/>
          <p:cNvSpPr>
            <a:spLocks noGrp="1"/>
          </p:cNvSpPr>
          <p:nvPr>
            <p:ph type="title"/>
          </p:nvPr>
        </p:nvSpPr>
        <p:spPr/>
        <p:txBody>
          <a:bodyPr/>
          <a:lstStyle/>
          <a:p>
            <a:r>
              <a:rPr lang="en-US" dirty="0" smtClean="0"/>
              <a:t>Xamarin and Java VM</a:t>
            </a:r>
            <a:endParaRPr lang="en-US" dirty="0"/>
          </a:p>
        </p:txBody>
      </p:sp>
      <p:sp>
        <p:nvSpPr>
          <p:cNvPr id="5" name="Rectangle 4"/>
          <p:cNvSpPr/>
          <p:nvPr/>
        </p:nvSpPr>
        <p:spPr>
          <a:xfrm>
            <a:off x="457200" y="4239768"/>
            <a:ext cx="107899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latin typeface="Segoe UI Light" charset="0"/>
              </a:rPr>
              <a:t>C# Object</a:t>
            </a:r>
          </a:p>
        </p:txBody>
      </p:sp>
      <p:sp>
        <p:nvSpPr>
          <p:cNvPr id="6" name="Rectangle 5"/>
          <p:cNvSpPr/>
          <p:nvPr/>
        </p:nvSpPr>
        <p:spPr>
          <a:xfrm>
            <a:off x="457200" y="4587240"/>
            <a:ext cx="1078992" cy="3474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smtClean="0">
                <a:solidFill>
                  <a:schemeClr val="tx1"/>
                </a:solidFill>
                <a:latin typeface="Segoe UI Light" charset="0"/>
              </a:rPr>
              <a:t>Java </a:t>
            </a:r>
            <a:r>
              <a:rPr lang="en-US" sz="1400" dirty="0">
                <a:solidFill>
                  <a:schemeClr val="tx1"/>
                </a:solidFill>
                <a:latin typeface="Segoe UI Light" charset="0"/>
              </a:rPr>
              <a:t>Object</a:t>
            </a:r>
          </a:p>
        </p:txBody>
      </p:sp>
      <p:grpSp>
        <p:nvGrpSpPr>
          <p:cNvPr id="13" name="Group 12"/>
          <p:cNvGrpSpPr/>
          <p:nvPr/>
        </p:nvGrpSpPr>
        <p:grpSpPr>
          <a:xfrm>
            <a:off x="640080" y="2267201"/>
            <a:ext cx="8135874" cy="2102870"/>
            <a:chOff x="740664" y="2441694"/>
            <a:chExt cx="8135874" cy="2102870"/>
          </a:xfrm>
        </p:grpSpPr>
        <p:sp>
          <p:nvSpPr>
            <p:cNvPr id="4" name="Rectangle 3"/>
            <p:cNvSpPr/>
            <p:nvPr/>
          </p:nvSpPr>
          <p:spPr>
            <a:xfrm>
              <a:off x="740664" y="2692910"/>
              <a:ext cx="2651760"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latin typeface="Consolas" charset="0"/>
                  <a:ea typeface="Consolas" charset="0"/>
                  <a:cs typeface="Consolas" charset="0"/>
                </a:rPr>
                <a:t>ArrayAdapter</a:t>
              </a:r>
              <a:r>
                <a:rPr lang="en-US" dirty="0" smtClean="0">
                  <a:latin typeface="Consolas" charset="0"/>
                  <a:ea typeface="Consolas" charset="0"/>
                  <a:cs typeface="Consolas" charset="0"/>
                </a:rPr>
                <a:t>&lt;Tweet&gt;</a:t>
              </a:r>
              <a:endParaRPr lang="en-US" dirty="0">
                <a:latin typeface="Consolas" charset="0"/>
                <a:ea typeface="Consolas" charset="0"/>
                <a:cs typeface="Consolas" charset="0"/>
              </a:endParaRPr>
            </a:p>
          </p:txBody>
        </p:sp>
        <p:cxnSp>
          <p:nvCxnSpPr>
            <p:cNvPr id="14" name="Straight Arrow Connector 13"/>
            <p:cNvCxnSpPr>
              <a:stCxn id="4" idx="2"/>
              <a:endCxn id="7" idx="1"/>
            </p:cNvCxnSpPr>
            <p:nvPr/>
          </p:nvCxnSpPr>
          <p:spPr>
            <a:xfrm rot="16200000" flipH="1">
              <a:off x="2851663" y="2255263"/>
              <a:ext cx="155692" cy="1725930"/>
            </a:xfrm>
            <a:prstGeom prst="bentConnector2">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33" name="Group 32"/>
            <p:cNvGrpSpPr/>
            <p:nvPr/>
          </p:nvGrpSpPr>
          <p:grpSpPr>
            <a:xfrm>
              <a:off x="3792474" y="2441694"/>
              <a:ext cx="5084064" cy="2102870"/>
              <a:chOff x="3694176" y="2343151"/>
              <a:chExt cx="5084064" cy="2102870"/>
            </a:xfrm>
          </p:grpSpPr>
          <p:grpSp>
            <p:nvGrpSpPr>
              <p:cNvPr id="20" name="Group 19"/>
              <p:cNvGrpSpPr/>
              <p:nvPr/>
            </p:nvGrpSpPr>
            <p:grpSpPr>
              <a:xfrm>
                <a:off x="3694176" y="2343151"/>
                <a:ext cx="5084064" cy="1508760"/>
                <a:chOff x="740664" y="3023616"/>
                <a:chExt cx="5084064" cy="1508760"/>
              </a:xfrm>
            </p:grpSpPr>
            <p:sp>
              <p:nvSpPr>
                <p:cNvPr id="7" name="Rectangle 6"/>
                <p:cNvSpPr/>
                <p:nvPr/>
              </p:nvSpPr>
              <p:spPr>
                <a:xfrm>
                  <a:off x="740664" y="3023616"/>
                  <a:ext cx="5084064" cy="150876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solidFill>
                        <a:schemeClr val="tx1"/>
                      </a:solidFill>
                      <a:latin typeface="Consolas" charset="0"/>
                      <a:ea typeface="Consolas" charset="0"/>
                      <a:cs typeface="Consolas" charset="0"/>
                    </a:rPr>
                    <a:t>ArrayAdapter</a:t>
                  </a:r>
                  <a:endParaRPr lang="en-US" dirty="0">
                    <a:solidFill>
                      <a:schemeClr val="tx1"/>
                    </a:solidFill>
                    <a:latin typeface="Consolas" charset="0"/>
                    <a:ea typeface="Consolas" charset="0"/>
                    <a:cs typeface="Consolas" charset="0"/>
                  </a:endParaRPr>
                </a:p>
              </p:txBody>
            </p:sp>
            <p:sp>
              <p:nvSpPr>
                <p:cNvPr id="8" name="Rectangle 7"/>
                <p:cNvSpPr/>
                <p:nvPr/>
              </p:nvSpPr>
              <p:spPr>
                <a:xfrm>
                  <a:off x="1078992" y="3474720"/>
                  <a:ext cx="4389120" cy="941832"/>
                </a:xfrm>
                <a:prstGeom prst="rect">
                  <a:avLst/>
                </a:pr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solidFill>
                        <a:schemeClr val="bg1"/>
                      </a:solidFill>
                      <a:latin typeface="Segoe UI Light" charset="0"/>
                    </a:rPr>
                    <a:t>ArrayList</a:t>
                  </a:r>
                  <a:endParaRPr lang="en-US" dirty="0">
                    <a:solidFill>
                      <a:schemeClr val="bg1"/>
                    </a:solidFill>
                    <a:latin typeface="Segoe UI Light" charset="0"/>
                  </a:endParaRPr>
                </a:p>
              </p:txBody>
            </p:sp>
            <p:sp>
              <p:nvSpPr>
                <p:cNvPr id="9" name="Rectangle 8"/>
                <p:cNvSpPr/>
                <p:nvPr/>
              </p:nvSpPr>
              <p:spPr>
                <a:xfrm>
                  <a:off x="1362456" y="3895344"/>
                  <a:ext cx="905256" cy="28956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sp>
              <p:nvSpPr>
                <p:cNvPr id="10" name="Rectangle 9"/>
                <p:cNvSpPr/>
                <p:nvPr/>
              </p:nvSpPr>
              <p:spPr>
                <a:xfrm>
                  <a:off x="2368296" y="3895344"/>
                  <a:ext cx="905256" cy="28956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sp>
              <p:nvSpPr>
                <p:cNvPr id="11" name="Rectangle 10"/>
                <p:cNvSpPr/>
                <p:nvPr/>
              </p:nvSpPr>
              <p:spPr>
                <a:xfrm>
                  <a:off x="3369564" y="3895344"/>
                  <a:ext cx="905256" cy="28956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sp>
              <p:nvSpPr>
                <p:cNvPr id="12" name="Rectangle 11"/>
                <p:cNvSpPr/>
                <p:nvPr/>
              </p:nvSpPr>
              <p:spPr>
                <a:xfrm>
                  <a:off x="4370832" y="3895344"/>
                  <a:ext cx="905256" cy="28956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grpSp>
          <p:sp>
            <p:nvSpPr>
              <p:cNvPr id="24" name="Rectangle 23"/>
              <p:cNvSpPr/>
              <p:nvPr/>
            </p:nvSpPr>
            <p:spPr>
              <a:xfrm>
                <a:off x="4315968" y="4156461"/>
                <a:ext cx="905256" cy="289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sp>
            <p:nvSpPr>
              <p:cNvPr id="25" name="Rectangle 24"/>
              <p:cNvSpPr/>
              <p:nvPr/>
            </p:nvSpPr>
            <p:spPr>
              <a:xfrm>
                <a:off x="5321808" y="4156461"/>
                <a:ext cx="905256" cy="289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sp>
            <p:nvSpPr>
              <p:cNvPr id="26" name="Rectangle 25"/>
              <p:cNvSpPr/>
              <p:nvPr/>
            </p:nvSpPr>
            <p:spPr>
              <a:xfrm>
                <a:off x="6323076" y="4156461"/>
                <a:ext cx="905256" cy="289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sp>
            <p:nvSpPr>
              <p:cNvPr id="27" name="Rectangle 26"/>
              <p:cNvSpPr/>
              <p:nvPr/>
            </p:nvSpPr>
            <p:spPr>
              <a:xfrm>
                <a:off x="7324344" y="4156461"/>
                <a:ext cx="905256" cy="289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cxnSp>
            <p:nvCxnSpPr>
              <p:cNvPr id="29" name="Straight Arrow Connector 28"/>
              <p:cNvCxnSpPr>
                <a:endCxn id="24" idx="0"/>
              </p:cNvCxnSpPr>
              <p:nvPr/>
            </p:nvCxnSpPr>
            <p:spPr>
              <a:xfrm flipH="1">
                <a:off x="4768596" y="3504439"/>
                <a:ext cx="13716" cy="65202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5774436" y="3504439"/>
                <a:ext cx="13716" cy="65202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6775704" y="3504439"/>
                <a:ext cx="13716" cy="65202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7786116" y="3504439"/>
                <a:ext cx="13716" cy="65202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
          <p:nvSpPr>
            <p:cNvPr id="36" name="Rectangle 35"/>
            <p:cNvSpPr/>
            <p:nvPr/>
          </p:nvSpPr>
          <p:spPr>
            <a:xfrm>
              <a:off x="1674495" y="3480181"/>
              <a:ext cx="1527048" cy="51486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latin typeface="Consolas" charset="0"/>
                  <a:ea typeface="Consolas" charset="0"/>
                  <a:cs typeface="Consolas" charset="0"/>
                </a:rPr>
                <a:t>ListView</a:t>
              </a:r>
              <a:endParaRPr lang="en-US" dirty="0">
                <a:solidFill>
                  <a:schemeClr val="tx1"/>
                </a:solidFill>
                <a:latin typeface="Consolas" charset="0"/>
                <a:ea typeface="Consolas" charset="0"/>
                <a:cs typeface="Consolas" charset="0"/>
              </a:endParaRPr>
            </a:p>
          </p:txBody>
        </p:sp>
        <p:cxnSp>
          <p:nvCxnSpPr>
            <p:cNvPr id="15" name="Straight Arrow Connector 14"/>
            <p:cNvCxnSpPr>
              <a:endCxn id="36" idx="3"/>
            </p:cNvCxnSpPr>
            <p:nvPr/>
          </p:nvCxnSpPr>
          <p:spPr>
            <a:xfrm flipH="1" flipV="1">
              <a:off x="3201543" y="3737612"/>
              <a:ext cx="598464" cy="2434"/>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0822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Instead, do as much as possible in either C# or Java: </a:t>
            </a:r>
            <a:r>
              <a:rPr lang="en-US" dirty="0" err="1" smtClean="0"/>
              <a:t>interop</a:t>
            </a:r>
            <a:r>
              <a:rPr lang="en-US" dirty="0" smtClean="0"/>
              <a:t> is expensive</a:t>
            </a:r>
            <a:endParaRPr lang="en-US" dirty="0"/>
          </a:p>
        </p:txBody>
      </p:sp>
      <p:sp>
        <p:nvSpPr>
          <p:cNvPr id="3" name="Title 2"/>
          <p:cNvSpPr>
            <a:spLocks noGrp="1"/>
          </p:cNvSpPr>
          <p:nvPr>
            <p:ph type="title"/>
          </p:nvPr>
        </p:nvSpPr>
        <p:spPr/>
        <p:txBody>
          <a:bodyPr/>
          <a:lstStyle/>
          <a:p>
            <a:r>
              <a:rPr lang="en-US" dirty="0" smtClean="0"/>
              <a:t>Stay in your yard</a:t>
            </a:r>
            <a:endParaRPr lang="en-US" dirty="0"/>
          </a:p>
        </p:txBody>
      </p:sp>
      <p:sp>
        <p:nvSpPr>
          <p:cNvPr id="4" name="Rectangle 3"/>
          <p:cNvSpPr/>
          <p:nvPr/>
        </p:nvSpPr>
        <p:spPr>
          <a:xfrm>
            <a:off x="457200" y="1912139"/>
            <a:ext cx="6345936" cy="2554545"/>
          </a:xfrm>
          <a:prstGeom prst="rect">
            <a:avLst/>
          </a:prstGeom>
          <a:ln>
            <a:solidFill>
              <a:schemeClr val="bg2"/>
            </a:solidFill>
          </a:ln>
        </p:spPr>
        <p:txBody>
          <a:bodyPr wrap="square">
            <a:spAutoFit/>
          </a:bodyPr>
          <a:lstStyle/>
          <a:p>
            <a:r>
              <a:rPr lang="en-US" sz="1600" dirty="0">
                <a:solidFill>
                  <a:srgbClr val="0000FF"/>
                </a:solidFill>
                <a:latin typeface="Consolas" charset="0"/>
              </a:rPr>
              <a:t>class</a:t>
            </a:r>
            <a:r>
              <a:rPr lang="en-US" sz="1600" dirty="0">
                <a:solidFill>
                  <a:srgbClr val="000000"/>
                </a:solidFill>
                <a:latin typeface="Consolas" charset="0"/>
              </a:rPr>
              <a:t> </a:t>
            </a:r>
            <a:r>
              <a:rPr lang="en-US" sz="1600" dirty="0">
                <a:solidFill>
                  <a:srgbClr val="2B8FAF"/>
                </a:solidFill>
                <a:latin typeface="Consolas" charset="0"/>
              </a:rPr>
              <a:t>Tweet</a:t>
            </a:r>
            <a:r>
              <a:rPr lang="en-US" sz="1600" dirty="0">
                <a:solidFill>
                  <a:srgbClr val="000000"/>
                </a:solidFill>
                <a:latin typeface="Consolas" charset="0"/>
              </a:rPr>
              <a:t> </a:t>
            </a:r>
            <a:r>
              <a:rPr lang="en-US" sz="1600" dirty="0" smtClean="0">
                <a:solidFill>
                  <a:srgbClr val="000000"/>
                </a:solidFill>
                <a:latin typeface="Consolas" charset="0"/>
              </a:rPr>
              <a:t>{ </a:t>
            </a:r>
            <a:r>
              <a:rPr lang="is-IS" sz="1600" dirty="0" smtClean="0">
                <a:solidFill>
                  <a:srgbClr val="000000"/>
                </a:solidFill>
                <a:latin typeface="Consolas" charset="0"/>
              </a:rPr>
              <a:t>... </a:t>
            </a:r>
            <a:r>
              <a:rPr lang="en-US" sz="1600" dirty="0" smtClean="0">
                <a:solidFill>
                  <a:srgbClr val="000000"/>
                </a:solidFill>
                <a:latin typeface="Consolas" charset="0"/>
              </a:rPr>
              <a:t>}</a:t>
            </a:r>
          </a:p>
          <a:p>
            <a:r>
              <a:rPr lang="en-US" sz="1600" dirty="0">
                <a:solidFill>
                  <a:srgbClr val="0000FF"/>
                </a:solidFill>
                <a:latin typeface="Consolas" charset="0"/>
              </a:rPr>
              <a:t>class</a:t>
            </a:r>
            <a:r>
              <a:rPr lang="en-US" sz="1600" dirty="0">
                <a:solidFill>
                  <a:srgbClr val="000000"/>
                </a:solidFill>
                <a:latin typeface="Consolas" charset="0"/>
              </a:rPr>
              <a:t> </a:t>
            </a:r>
            <a:r>
              <a:rPr lang="en-US" sz="1600" dirty="0" err="1" smtClean="0">
                <a:solidFill>
                  <a:srgbClr val="2B8FAF"/>
                </a:solidFill>
                <a:latin typeface="Consolas" charset="0"/>
              </a:rPr>
              <a:t>TweetAdapter</a:t>
            </a:r>
            <a:r>
              <a:rPr lang="en-US" sz="1600" dirty="0">
                <a:solidFill>
                  <a:srgbClr val="000000"/>
                </a:solidFill>
                <a:latin typeface="Consolas" charset="0"/>
              </a:rPr>
              <a:t> : </a:t>
            </a:r>
            <a:r>
              <a:rPr lang="en-US" sz="1600" dirty="0" err="1" smtClean="0">
                <a:solidFill>
                  <a:srgbClr val="2B8FAF"/>
                </a:solidFill>
                <a:latin typeface="Consolas" charset="0"/>
              </a:rPr>
              <a:t>BaseAdapter</a:t>
            </a:r>
            <a:r>
              <a:rPr lang="en-US" sz="1600" dirty="0" smtClean="0">
                <a:latin typeface="Consolas" charset="0"/>
              </a:rPr>
              <a:t>&lt;</a:t>
            </a:r>
            <a:r>
              <a:rPr lang="en-US" sz="1600" dirty="0" smtClean="0">
                <a:solidFill>
                  <a:srgbClr val="2B8FAF"/>
                </a:solidFill>
                <a:latin typeface="Consolas" charset="0"/>
              </a:rPr>
              <a:t>Tweet</a:t>
            </a:r>
            <a:r>
              <a:rPr lang="en-US" sz="1600" dirty="0" smtClean="0">
                <a:latin typeface="Consolas" charset="0"/>
              </a:rPr>
              <a:t>&gt;</a:t>
            </a:r>
            <a:r>
              <a:rPr lang="en-US" sz="1600" dirty="0">
                <a:solidFill>
                  <a:srgbClr val="000000"/>
                </a:solidFill>
                <a:latin typeface="Consolas" charset="0"/>
              </a:rPr>
              <a:t> </a:t>
            </a:r>
            <a:r>
              <a:rPr lang="en-US" sz="1600" dirty="0" smtClean="0">
                <a:solidFill>
                  <a:srgbClr val="000000"/>
                </a:solidFill>
                <a:latin typeface="Consolas" charset="0"/>
              </a:rPr>
              <a:t>{ </a:t>
            </a:r>
            <a:r>
              <a:rPr lang="is-IS" sz="1600" dirty="0" smtClean="0">
                <a:solidFill>
                  <a:srgbClr val="000000"/>
                </a:solidFill>
                <a:latin typeface="Consolas" charset="0"/>
              </a:rPr>
              <a:t>... }</a:t>
            </a:r>
            <a:r>
              <a:rPr lang="en-US" sz="1600" dirty="0">
                <a:latin typeface="Consolas" charset="0"/>
              </a:rPr>
              <a:t/>
            </a:r>
            <a:br>
              <a:rPr lang="en-US" sz="1600" dirty="0">
                <a:latin typeface="Consolas" charset="0"/>
              </a:rPr>
            </a:br>
            <a:r>
              <a:rPr lang="en-US" sz="1600" dirty="0">
                <a:latin typeface="Consolas" charset="0"/>
              </a:rPr>
              <a:t/>
            </a:r>
            <a:br>
              <a:rPr lang="en-US" sz="1600" dirty="0">
                <a:latin typeface="Consolas" charset="0"/>
              </a:rPr>
            </a:br>
            <a:r>
              <a:rPr lang="en-US" sz="1600" dirty="0">
                <a:solidFill>
                  <a:srgbClr val="0000FF"/>
                </a:solidFill>
                <a:latin typeface="Consolas" charset="0"/>
              </a:rPr>
              <a:t>class</a:t>
            </a:r>
            <a:r>
              <a:rPr lang="en-US" sz="1600" dirty="0">
                <a:solidFill>
                  <a:srgbClr val="000000"/>
                </a:solidFill>
                <a:latin typeface="Consolas" charset="0"/>
              </a:rPr>
              <a:t> </a:t>
            </a:r>
            <a:r>
              <a:rPr lang="en-US" sz="1600" dirty="0" err="1">
                <a:solidFill>
                  <a:srgbClr val="2B8FAF"/>
                </a:solidFill>
                <a:latin typeface="Consolas" charset="0"/>
              </a:rPr>
              <a:t>FeedActivity</a:t>
            </a:r>
            <a:r>
              <a:rPr lang="en-US" sz="1600" dirty="0">
                <a:solidFill>
                  <a:srgbClr val="000000"/>
                </a:solidFill>
                <a:latin typeface="Consolas" charset="0"/>
              </a:rPr>
              <a:t> : </a:t>
            </a:r>
            <a:r>
              <a:rPr lang="en-US" sz="1600" dirty="0" err="1">
                <a:solidFill>
                  <a:srgbClr val="2B8FAF"/>
                </a:solidFill>
                <a:latin typeface="Consolas" charset="0"/>
              </a:rPr>
              <a:t>ListActivity</a:t>
            </a:r>
            <a:r>
              <a:rPr lang="en-US" sz="1600" dirty="0">
                <a:solidFill>
                  <a:srgbClr val="000000"/>
                </a:solidFill>
                <a:latin typeface="Consolas" charset="0"/>
              </a:rPr>
              <a:t> {</a:t>
            </a:r>
            <a:r>
              <a:rPr lang="en-US" sz="1600" dirty="0">
                <a:latin typeface="Consolas" charset="0"/>
              </a:rPr>
              <a:t/>
            </a:r>
            <a:br>
              <a:rPr lang="en-US" sz="1600" dirty="0">
                <a:latin typeface="Consolas" charset="0"/>
              </a:rPr>
            </a:b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a:solidFill>
                  <a:srgbClr val="0000FF"/>
                </a:solidFill>
                <a:latin typeface="Consolas" charset="0"/>
              </a:rPr>
              <a:t>protected</a:t>
            </a:r>
            <a:r>
              <a:rPr lang="en-US" sz="1600" dirty="0">
                <a:solidFill>
                  <a:srgbClr val="000000"/>
                </a:solidFill>
                <a:latin typeface="Consolas" charset="0"/>
              </a:rPr>
              <a:t> </a:t>
            </a:r>
            <a:r>
              <a:rPr lang="en-US" sz="1600" dirty="0">
                <a:solidFill>
                  <a:srgbClr val="0000FF"/>
                </a:solidFill>
                <a:latin typeface="Consolas" charset="0"/>
              </a:rPr>
              <a:t>override</a:t>
            </a:r>
            <a:r>
              <a:rPr lang="en-US" sz="1600" dirty="0">
                <a:solidFill>
                  <a:srgbClr val="000000"/>
                </a:solidFill>
                <a:latin typeface="Consolas" charset="0"/>
              </a:rPr>
              <a:t> </a:t>
            </a:r>
            <a:r>
              <a:rPr lang="en-US" sz="1600" dirty="0">
                <a:solidFill>
                  <a:srgbClr val="0000FF"/>
                </a:solidFill>
                <a:latin typeface="Consolas" charset="0"/>
              </a:rPr>
              <a:t>void</a:t>
            </a:r>
            <a:r>
              <a:rPr lang="en-US" sz="1600" dirty="0">
                <a:solidFill>
                  <a:srgbClr val="000000"/>
                </a:solidFill>
                <a:latin typeface="Consolas" charset="0"/>
              </a:rPr>
              <a:t> </a:t>
            </a:r>
            <a:r>
              <a:rPr lang="en-US" sz="1600" dirty="0" err="1">
                <a:solidFill>
                  <a:srgbClr val="000000"/>
                </a:solidFill>
                <a:latin typeface="Consolas" charset="0"/>
              </a:rPr>
              <a:t>OnCreate</a:t>
            </a:r>
            <a:r>
              <a:rPr lang="en-US" sz="1600" dirty="0">
                <a:solidFill>
                  <a:srgbClr val="000000"/>
                </a:solidFill>
                <a:latin typeface="Consolas" charset="0"/>
              </a:rPr>
              <a:t> (</a:t>
            </a:r>
            <a:r>
              <a:rPr lang="en-US" sz="1600" dirty="0">
                <a:solidFill>
                  <a:srgbClr val="2B8FAF"/>
                </a:solidFill>
                <a:latin typeface="Consolas" charset="0"/>
              </a:rPr>
              <a:t>Bundle</a:t>
            </a:r>
            <a:r>
              <a:rPr lang="en-US" sz="1600" dirty="0">
                <a:solidFill>
                  <a:srgbClr val="000000"/>
                </a:solidFill>
                <a:latin typeface="Consolas" charset="0"/>
              </a:rPr>
              <a:t> bundle) {</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err="1">
                <a:solidFill>
                  <a:srgbClr val="0000FF"/>
                </a:solidFill>
                <a:latin typeface="Consolas" charset="0"/>
              </a:rPr>
              <a:t>base</a:t>
            </a:r>
            <a:r>
              <a:rPr lang="en-US" sz="1600" dirty="0" err="1">
                <a:solidFill>
                  <a:srgbClr val="000000"/>
                </a:solidFill>
                <a:latin typeface="Consolas" charset="0"/>
              </a:rPr>
              <a:t>.OnCreate</a:t>
            </a:r>
            <a:r>
              <a:rPr lang="en-US" sz="1600" dirty="0">
                <a:solidFill>
                  <a:srgbClr val="000000"/>
                </a:solidFill>
                <a:latin typeface="Consolas" charset="0"/>
              </a:rPr>
              <a:t>(bundle);</a:t>
            </a:r>
            <a:r>
              <a:rPr lang="en-US" sz="1600" dirty="0">
                <a:latin typeface="Consolas" charset="0"/>
              </a:rPr>
              <a:t/>
            </a:r>
            <a:br>
              <a:rPr lang="en-US" sz="1600" dirty="0">
                <a:latin typeface="Consolas" charset="0"/>
              </a:rPr>
            </a:br>
            <a:r>
              <a:rPr lang="en-US" sz="1600" dirty="0">
                <a:solidFill>
                  <a:srgbClr val="000000"/>
                </a:solidFill>
                <a:latin typeface="Consolas" charset="0"/>
              </a:rPr>
              <a:t>        </a:t>
            </a:r>
            <a:r>
              <a:rPr lang="en-US" sz="1600" dirty="0" err="1">
                <a:solidFill>
                  <a:srgbClr val="000000"/>
                </a:solidFill>
                <a:latin typeface="Consolas" charset="0"/>
              </a:rPr>
              <a:t>ListAdapter</a:t>
            </a:r>
            <a:r>
              <a:rPr lang="en-US" sz="1600" dirty="0">
                <a:solidFill>
                  <a:srgbClr val="000000"/>
                </a:solidFill>
                <a:latin typeface="Consolas" charset="0"/>
              </a:rPr>
              <a:t> = </a:t>
            </a:r>
            <a:r>
              <a:rPr lang="en-US" sz="1600" dirty="0">
                <a:solidFill>
                  <a:srgbClr val="0000FF"/>
                </a:solidFill>
                <a:latin typeface="Consolas" charset="0"/>
              </a:rPr>
              <a:t>new</a:t>
            </a:r>
            <a:r>
              <a:rPr lang="en-US" sz="1600" dirty="0">
                <a:solidFill>
                  <a:srgbClr val="000000"/>
                </a:solidFill>
                <a:latin typeface="Consolas" charset="0"/>
              </a:rPr>
              <a:t> </a:t>
            </a:r>
            <a:r>
              <a:rPr lang="en-US" sz="1600" dirty="0" err="1" smtClean="0">
                <a:solidFill>
                  <a:srgbClr val="2B8FAF"/>
                </a:solidFill>
                <a:latin typeface="Consolas" charset="0"/>
              </a:rPr>
              <a:t>TweetAdapter</a:t>
            </a:r>
            <a:r>
              <a:rPr lang="en-US" sz="1600" dirty="0" smtClean="0">
                <a:latin typeface="Consolas" charset="0"/>
              </a:rPr>
              <a:t>(</a:t>
            </a:r>
            <a:r>
              <a:rPr lang="en-US" sz="1600" dirty="0" err="1">
                <a:solidFill>
                  <a:srgbClr val="2B8FAF"/>
                </a:solidFill>
                <a:latin typeface="Consolas" charset="0"/>
              </a:rPr>
              <a:t>TweetData</a:t>
            </a:r>
            <a:r>
              <a:rPr lang="en-US" sz="1600" dirty="0" err="1">
                <a:latin typeface="Consolas" charset="0"/>
              </a:rPr>
              <a:t>.All</a:t>
            </a:r>
            <a:r>
              <a:rPr lang="en-US" sz="1600" dirty="0">
                <a:latin typeface="Consolas" charset="0"/>
              </a:rPr>
              <a:t>);</a:t>
            </a:r>
            <a:endParaRPr lang="en-US" sz="1600" dirty="0" smtClean="0">
              <a:latin typeface="Consolas" charset="0"/>
            </a:endParaRPr>
          </a:p>
          <a:p>
            <a:r>
              <a:rPr lang="en-US" sz="1600" dirty="0">
                <a:solidFill>
                  <a:srgbClr val="000000"/>
                </a:solidFill>
                <a:latin typeface="Consolas" charset="0"/>
              </a:rPr>
              <a:t>   }</a:t>
            </a:r>
            <a:r>
              <a:rPr lang="en-US" sz="1600" dirty="0">
                <a:latin typeface="Consolas" charset="0"/>
              </a:rPr>
              <a:t/>
            </a:r>
            <a:br>
              <a:rPr lang="en-US" sz="1600" dirty="0">
                <a:latin typeface="Consolas" charset="0"/>
              </a:rPr>
            </a:br>
            <a:r>
              <a:rPr lang="en-US" sz="1600" dirty="0" smtClean="0">
                <a:solidFill>
                  <a:srgbClr val="000000"/>
                </a:solidFill>
                <a:latin typeface="Consolas" charset="0"/>
              </a:rPr>
              <a:t>}</a:t>
            </a:r>
            <a:endParaRPr lang="en-US" sz="1600" dirty="0">
              <a:latin typeface="Segoe UI Light" charset="0"/>
            </a:endParaRPr>
          </a:p>
        </p:txBody>
      </p:sp>
      <p:sp>
        <p:nvSpPr>
          <p:cNvPr id="6" name="TextBox 5"/>
          <p:cNvSpPr txBox="1"/>
          <p:nvPr/>
        </p:nvSpPr>
        <p:spPr>
          <a:xfrm>
            <a:off x="7022592" y="2019860"/>
            <a:ext cx="1828800" cy="2585323"/>
          </a:xfrm>
          <a:prstGeom prst="rect">
            <a:avLst/>
          </a:prstGeom>
          <a:noFill/>
        </p:spPr>
        <p:txBody>
          <a:bodyPr wrap="square" rtlCol="0">
            <a:spAutoFit/>
          </a:bodyPr>
          <a:lstStyle/>
          <a:p>
            <a:r>
              <a:rPr lang="en-US" dirty="0" smtClean="0">
                <a:latin typeface="Segoe UI Light"/>
                <a:cs typeface="Segoe UI Light"/>
              </a:rPr>
              <a:t>Creating an adapter which conforms to an interface keeps all the data on the Xamarin side – the JVM simply invokes methods </a:t>
            </a:r>
            <a:r>
              <a:rPr lang="en-US" smtClean="0">
                <a:latin typeface="Segoe UI Light"/>
                <a:cs typeface="Segoe UI Light"/>
              </a:rPr>
              <a:t>to retrieve data</a:t>
            </a:r>
            <a:endParaRPr lang="en-US" dirty="0" smtClean="0">
              <a:latin typeface="Segoe UI Light"/>
              <a:cs typeface="Segoe UI Light"/>
            </a:endParaRPr>
          </a:p>
        </p:txBody>
      </p:sp>
      <p:cxnSp>
        <p:nvCxnSpPr>
          <p:cNvPr id="9" name="Straight Arrow Connector 8"/>
          <p:cNvCxnSpPr/>
          <p:nvPr/>
        </p:nvCxnSpPr>
        <p:spPr>
          <a:xfrm flipH="1">
            <a:off x="5897880" y="2325109"/>
            <a:ext cx="1042416"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224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Instead, do as much as possible in either C# or Java, </a:t>
            </a:r>
            <a:r>
              <a:rPr lang="en-US" dirty="0" err="1"/>
              <a:t>interop</a:t>
            </a:r>
            <a:r>
              <a:rPr lang="en-US" dirty="0"/>
              <a:t> is expensive</a:t>
            </a:r>
          </a:p>
        </p:txBody>
      </p:sp>
      <p:sp>
        <p:nvSpPr>
          <p:cNvPr id="3" name="Title 2"/>
          <p:cNvSpPr>
            <a:spLocks noGrp="1"/>
          </p:cNvSpPr>
          <p:nvPr>
            <p:ph type="title"/>
          </p:nvPr>
        </p:nvSpPr>
        <p:spPr/>
        <p:txBody>
          <a:bodyPr/>
          <a:lstStyle/>
          <a:p>
            <a:r>
              <a:rPr lang="en-US" dirty="0" smtClean="0"/>
              <a:t>Stay in your yard</a:t>
            </a:r>
            <a:endParaRPr lang="en-US" dirty="0"/>
          </a:p>
        </p:txBody>
      </p:sp>
      <p:sp>
        <p:nvSpPr>
          <p:cNvPr id="5" name="Rectangle 4"/>
          <p:cNvSpPr/>
          <p:nvPr/>
        </p:nvSpPr>
        <p:spPr>
          <a:xfrm>
            <a:off x="457200" y="4239768"/>
            <a:ext cx="1078992" cy="3474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latin typeface="Segoe UI Light" charset="0"/>
              </a:rPr>
              <a:t>C# Object</a:t>
            </a:r>
          </a:p>
        </p:txBody>
      </p:sp>
      <p:sp>
        <p:nvSpPr>
          <p:cNvPr id="6" name="Rectangle 5"/>
          <p:cNvSpPr/>
          <p:nvPr/>
        </p:nvSpPr>
        <p:spPr>
          <a:xfrm>
            <a:off x="457200" y="4587240"/>
            <a:ext cx="1078992" cy="3474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smtClean="0">
                <a:solidFill>
                  <a:schemeClr val="tx1"/>
                </a:solidFill>
                <a:latin typeface="Segoe UI Light" charset="0"/>
              </a:rPr>
              <a:t>Java </a:t>
            </a:r>
            <a:r>
              <a:rPr lang="en-US" sz="1400" dirty="0">
                <a:solidFill>
                  <a:schemeClr val="tx1"/>
                </a:solidFill>
                <a:latin typeface="Segoe UI Light" charset="0"/>
              </a:rPr>
              <a:t>Object</a:t>
            </a:r>
          </a:p>
        </p:txBody>
      </p:sp>
      <p:grpSp>
        <p:nvGrpSpPr>
          <p:cNvPr id="20" name="Group 19"/>
          <p:cNvGrpSpPr/>
          <p:nvPr/>
        </p:nvGrpSpPr>
        <p:grpSpPr>
          <a:xfrm>
            <a:off x="3200362" y="2150364"/>
            <a:ext cx="5084064" cy="1508760"/>
            <a:chOff x="740664" y="3023616"/>
            <a:chExt cx="5084064" cy="1508760"/>
          </a:xfrm>
        </p:grpSpPr>
        <p:sp>
          <p:nvSpPr>
            <p:cNvPr id="7" name="Rectangle 6"/>
            <p:cNvSpPr/>
            <p:nvPr/>
          </p:nvSpPr>
          <p:spPr>
            <a:xfrm>
              <a:off x="740664" y="3023616"/>
              <a:ext cx="5084064" cy="15087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solidFill>
                    <a:schemeClr val="tx1"/>
                  </a:solidFill>
                  <a:latin typeface="Consolas" charset="0"/>
                  <a:ea typeface="Consolas" charset="0"/>
                  <a:cs typeface="Consolas" charset="0"/>
                </a:rPr>
                <a:t>TweetAdapter</a:t>
              </a:r>
              <a:endParaRPr lang="en-US" dirty="0">
                <a:solidFill>
                  <a:schemeClr val="tx1"/>
                </a:solidFill>
                <a:latin typeface="Consolas" charset="0"/>
                <a:ea typeface="Consolas" charset="0"/>
                <a:cs typeface="Consolas" charset="0"/>
              </a:endParaRPr>
            </a:p>
          </p:txBody>
        </p:sp>
        <p:sp>
          <p:nvSpPr>
            <p:cNvPr id="8" name="Rectangle 7"/>
            <p:cNvSpPr/>
            <p:nvPr/>
          </p:nvSpPr>
          <p:spPr>
            <a:xfrm>
              <a:off x="1078992" y="3465576"/>
              <a:ext cx="4389120" cy="941832"/>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bg1"/>
                  </a:solidFill>
                  <a:latin typeface="Consolas" charset="0"/>
                  <a:ea typeface="Consolas" charset="0"/>
                  <a:cs typeface="Consolas" charset="0"/>
                </a:rPr>
                <a:t>List&lt;Tweet&gt;</a:t>
              </a:r>
              <a:endParaRPr lang="en-US" dirty="0">
                <a:solidFill>
                  <a:schemeClr val="bg1"/>
                </a:solidFill>
                <a:latin typeface="Consolas" charset="0"/>
                <a:ea typeface="Consolas" charset="0"/>
                <a:cs typeface="Consolas" charset="0"/>
              </a:endParaRPr>
            </a:p>
          </p:txBody>
        </p:sp>
        <p:sp>
          <p:nvSpPr>
            <p:cNvPr id="9" name="Rectangle 8"/>
            <p:cNvSpPr/>
            <p:nvPr/>
          </p:nvSpPr>
          <p:spPr>
            <a:xfrm>
              <a:off x="1362456" y="3895344"/>
              <a:ext cx="905256" cy="2895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sp>
          <p:nvSpPr>
            <p:cNvPr id="10" name="Rectangle 9"/>
            <p:cNvSpPr/>
            <p:nvPr/>
          </p:nvSpPr>
          <p:spPr>
            <a:xfrm>
              <a:off x="2368296" y="3895344"/>
              <a:ext cx="905256" cy="2895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sp>
          <p:nvSpPr>
            <p:cNvPr id="11" name="Rectangle 10"/>
            <p:cNvSpPr/>
            <p:nvPr/>
          </p:nvSpPr>
          <p:spPr>
            <a:xfrm>
              <a:off x="3369564" y="3895344"/>
              <a:ext cx="905256" cy="2895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sp>
          <p:nvSpPr>
            <p:cNvPr id="12" name="Rectangle 11"/>
            <p:cNvSpPr/>
            <p:nvPr/>
          </p:nvSpPr>
          <p:spPr>
            <a:xfrm>
              <a:off x="4370832" y="3895344"/>
              <a:ext cx="905256" cy="2895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Tweet</a:t>
              </a:r>
              <a:endParaRPr lang="en-US" dirty="0">
                <a:latin typeface="Segoe UI Light" charset="0"/>
              </a:endParaRPr>
            </a:p>
          </p:txBody>
        </p:sp>
      </p:grpSp>
      <p:sp>
        <p:nvSpPr>
          <p:cNvPr id="36" name="Rectangle 35"/>
          <p:cNvSpPr/>
          <p:nvPr/>
        </p:nvSpPr>
        <p:spPr>
          <a:xfrm>
            <a:off x="1090618" y="2619514"/>
            <a:ext cx="1527048" cy="51486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latin typeface="Consolas" charset="0"/>
                <a:ea typeface="Consolas" charset="0"/>
                <a:cs typeface="Consolas" charset="0"/>
              </a:rPr>
              <a:t>ListView</a:t>
            </a:r>
            <a:endParaRPr lang="en-US" dirty="0">
              <a:solidFill>
                <a:schemeClr val="tx1"/>
              </a:solidFill>
              <a:latin typeface="Consolas" charset="0"/>
              <a:ea typeface="Consolas" charset="0"/>
              <a:cs typeface="Consolas" charset="0"/>
            </a:endParaRPr>
          </a:p>
        </p:txBody>
      </p:sp>
      <p:cxnSp>
        <p:nvCxnSpPr>
          <p:cNvPr id="15" name="Straight Arrow Connector 14"/>
          <p:cNvCxnSpPr>
            <a:endCxn id="36" idx="3"/>
          </p:cNvCxnSpPr>
          <p:nvPr/>
        </p:nvCxnSpPr>
        <p:spPr>
          <a:xfrm flipH="1" flipV="1">
            <a:off x="2617666" y="2876945"/>
            <a:ext cx="598464" cy="2434"/>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31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Integration between Xamarin GC and JVM GC is performed through a native extension called the </a:t>
            </a:r>
            <a:r>
              <a:rPr lang="en-US" b="1" dirty="0" smtClean="0"/>
              <a:t>GC Bridge</a:t>
            </a:r>
            <a:endParaRPr lang="en-US" b="1" dirty="0"/>
          </a:p>
        </p:txBody>
      </p:sp>
      <p:sp>
        <p:nvSpPr>
          <p:cNvPr id="4" name="Title 3"/>
          <p:cNvSpPr>
            <a:spLocks noGrp="1"/>
          </p:cNvSpPr>
          <p:nvPr>
            <p:ph type="title"/>
          </p:nvPr>
        </p:nvSpPr>
        <p:spPr/>
        <p:txBody>
          <a:bodyPr/>
          <a:lstStyle/>
          <a:p>
            <a:r>
              <a:rPr lang="en-US" dirty="0" smtClean="0"/>
              <a:t>GC Bridge</a:t>
            </a:r>
            <a:endParaRPr lang="en-US" dirty="0"/>
          </a:p>
        </p:txBody>
      </p:sp>
      <p:grpSp>
        <p:nvGrpSpPr>
          <p:cNvPr id="10" name="Group 9"/>
          <p:cNvGrpSpPr/>
          <p:nvPr/>
        </p:nvGrpSpPr>
        <p:grpSpPr>
          <a:xfrm>
            <a:off x="1649873" y="2441694"/>
            <a:ext cx="5844253" cy="2260315"/>
            <a:chOff x="932688" y="2571751"/>
            <a:chExt cx="5844253" cy="2260315"/>
          </a:xfrm>
        </p:grpSpPr>
        <p:sp>
          <p:nvSpPr>
            <p:cNvPr id="6" name="Rectangle 5"/>
            <p:cNvSpPr/>
            <p:nvPr/>
          </p:nvSpPr>
          <p:spPr>
            <a:xfrm>
              <a:off x="932688" y="2571751"/>
              <a:ext cx="5844253" cy="2260315"/>
            </a:xfrm>
            <a:prstGeom prst="rect">
              <a:avLst/>
            </a:prstGeom>
            <a:solidFill>
              <a:srgbClr val="D257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bg1"/>
                  </a:solidFill>
                  <a:latin typeface="Segoe UI Light" charset="0"/>
                </a:rPr>
                <a:t>Process</a:t>
              </a:r>
              <a:endParaRPr lang="en-US" dirty="0">
                <a:solidFill>
                  <a:schemeClr val="bg1"/>
                </a:solidFill>
                <a:latin typeface="Segoe UI Light" charset="0"/>
              </a:endParaRPr>
            </a:p>
          </p:txBody>
        </p:sp>
        <p:sp>
          <p:nvSpPr>
            <p:cNvPr id="7" name="Rounded Rectangle 6"/>
            <p:cNvSpPr/>
            <p:nvPr/>
          </p:nvSpPr>
          <p:spPr>
            <a:xfrm>
              <a:off x="1060704" y="2977580"/>
              <a:ext cx="5630442" cy="1710648"/>
            </a:xfrm>
            <a:prstGeom prst="roundRect">
              <a:avLst/>
            </a:prstGeom>
            <a:solidFill>
              <a:srgbClr val="FF8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latin typeface="Segoe UI Light" charset="0"/>
                </a:rPr>
                <a:t>Memory</a:t>
              </a:r>
              <a:endParaRPr lang="en-US" dirty="0">
                <a:solidFill>
                  <a:schemeClr val="tx1"/>
                </a:solidFill>
                <a:latin typeface="Segoe UI Light" charset="0"/>
              </a:endParaRPr>
            </a:p>
          </p:txBody>
        </p:sp>
        <p:sp>
          <p:nvSpPr>
            <p:cNvPr id="8" name="Rounded Rectangle 7"/>
            <p:cNvSpPr/>
            <p:nvPr/>
          </p:nvSpPr>
          <p:spPr>
            <a:xfrm>
              <a:off x="1263051" y="3429000"/>
              <a:ext cx="1683720" cy="101798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Xamarin Managed Memory</a:t>
              </a:r>
              <a:endParaRPr lang="en-US" dirty="0">
                <a:latin typeface="Segoe UI Light" charset="0"/>
              </a:endParaRPr>
            </a:p>
          </p:txBody>
        </p:sp>
        <p:sp>
          <p:nvSpPr>
            <p:cNvPr id="9" name="Rounded Rectangle 8"/>
            <p:cNvSpPr/>
            <p:nvPr/>
          </p:nvSpPr>
          <p:spPr>
            <a:xfrm>
              <a:off x="4901220" y="3511748"/>
              <a:ext cx="1683720" cy="1017984"/>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Android Managed Memory</a:t>
              </a:r>
              <a:endParaRPr lang="en-US" dirty="0">
                <a:solidFill>
                  <a:schemeClr val="tx1"/>
                </a:solidFill>
                <a:latin typeface="Segoe UI Light" charset="0"/>
              </a:endParaRPr>
            </a:p>
          </p:txBody>
        </p:sp>
        <p:sp>
          <p:nvSpPr>
            <p:cNvPr id="3" name="Left-Right Arrow 2"/>
            <p:cNvSpPr/>
            <p:nvPr/>
          </p:nvSpPr>
          <p:spPr>
            <a:xfrm>
              <a:off x="2946771" y="3557747"/>
              <a:ext cx="1954449" cy="801600"/>
            </a:xfrm>
            <a:prstGeom prst="leftRightArrow">
              <a:avLst/>
            </a:prstGeom>
            <a:gradFill flip="none" rotWithShape="1">
              <a:gsLst>
                <a:gs pos="74000">
                  <a:srgbClr val="92D050"/>
                </a:gs>
                <a:gs pos="29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GC Bridge</a:t>
              </a:r>
              <a:endParaRPr lang="en-US" dirty="0">
                <a:latin typeface="Segoe UI Light" charset="0"/>
              </a:endParaRPr>
            </a:p>
          </p:txBody>
        </p:sp>
      </p:grpSp>
    </p:spTree>
    <p:extLst>
      <p:ext uri="{BB962C8B-B14F-4D97-AF65-F5344CB8AC3E}">
        <p14:creationId xmlns:p14="http://schemas.microsoft.com/office/powerpoint/2010/main" val="81164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smtClean="0"/>
              <a:t>GC_ </a:t>
            </a:r>
            <a:r>
              <a:rPr lang="en-US" dirty="0" smtClean="0"/>
              <a:t>messages provide details about bridge and collection times</a:t>
            </a:r>
          </a:p>
        </p:txBody>
      </p:sp>
      <p:sp>
        <p:nvSpPr>
          <p:cNvPr id="3" name="Title 2"/>
          <p:cNvSpPr>
            <a:spLocks noGrp="1"/>
          </p:cNvSpPr>
          <p:nvPr>
            <p:ph type="title"/>
          </p:nvPr>
        </p:nvSpPr>
        <p:spPr/>
        <p:txBody>
          <a:bodyPr/>
          <a:lstStyle/>
          <a:p>
            <a:r>
              <a:rPr lang="en-US" dirty="0" smtClean="0"/>
              <a:t>Monitoring Bridge performance</a:t>
            </a:r>
            <a:endParaRPr lang="en-US" dirty="0"/>
          </a:p>
        </p:txBody>
      </p:sp>
      <p:grpSp>
        <p:nvGrpSpPr>
          <p:cNvPr id="20" name="Group 19"/>
          <p:cNvGrpSpPr/>
          <p:nvPr/>
        </p:nvGrpSpPr>
        <p:grpSpPr>
          <a:xfrm>
            <a:off x="507610" y="2511781"/>
            <a:ext cx="8128779" cy="1054176"/>
            <a:chOff x="507610" y="2357111"/>
            <a:chExt cx="8128779" cy="1054176"/>
          </a:xfrm>
        </p:grpSpPr>
        <p:sp>
          <p:nvSpPr>
            <p:cNvPr id="4" name="Rectangle 3"/>
            <p:cNvSpPr/>
            <p:nvPr/>
          </p:nvSpPr>
          <p:spPr>
            <a:xfrm>
              <a:off x="507610" y="2357111"/>
              <a:ext cx="8128779" cy="646331"/>
            </a:xfrm>
            <a:prstGeom prst="rect">
              <a:avLst/>
            </a:prstGeom>
            <a:noFill/>
            <a:ln>
              <a:solidFill>
                <a:schemeClr val="bg2"/>
              </a:solidFill>
            </a:ln>
          </p:spPr>
          <p:txBody>
            <a:bodyPr wrap="square">
              <a:spAutoFit/>
            </a:bodyPr>
            <a:lstStyle/>
            <a:p>
              <a:r>
                <a:rPr lang="en-US" dirty="0">
                  <a:latin typeface="Menlo-Regular" charset="0"/>
                </a:rPr>
                <a:t>GC_MAJOR: (Minor allowance) pause 29.11ms, total 29.35ms, bridge </a:t>
              </a:r>
              <a:r>
                <a:rPr lang="en-US" dirty="0" smtClean="0">
                  <a:latin typeface="Menlo-Regular" charset="0"/>
                </a:rPr>
                <a:t>0.15ms </a:t>
              </a:r>
              <a:r>
                <a:rPr lang="en-US" dirty="0">
                  <a:latin typeface="Menlo-Regular" charset="0"/>
                </a:rPr>
                <a:t>major 4048K/0K los 2766K/0K</a:t>
              </a:r>
              <a:endParaRPr lang="en-US" dirty="0">
                <a:latin typeface="Segoe UI Light" charset="0"/>
              </a:endParaRPr>
            </a:p>
          </p:txBody>
        </p:sp>
        <p:sp>
          <p:nvSpPr>
            <p:cNvPr id="15" name="TextBox 14"/>
            <p:cNvSpPr txBox="1"/>
            <p:nvPr/>
          </p:nvSpPr>
          <p:spPr>
            <a:xfrm>
              <a:off x="1924811" y="3041955"/>
              <a:ext cx="5294376" cy="369332"/>
            </a:xfrm>
            <a:prstGeom prst="rect">
              <a:avLst/>
            </a:prstGeom>
            <a:noFill/>
          </p:spPr>
          <p:txBody>
            <a:bodyPr wrap="square" rtlCol="0">
              <a:spAutoFit/>
            </a:bodyPr>
            <a:lstStyle/>
            <a:p>
              <a:pPr algn="ctr"/>
              <a:r>
                <a:rPr lang="en-US" dirty="0" smtClean="0">
                  <a:latin typeface="Segoe UI Light"/>
                  <a:cs typeface="Segoe UI Light"/>
                </a:rPr>
                <a:t>Lower </a:t>
              </a:r>
              <a:r>
                <a:rPr lang="en-US" b="1" dirty="0" smtClean="0">
                  <a:latin typeface="Segoe UI Light"/>
                  <a:cs typeface="Segoe UI Light"/>
                </a:rPr>
                <a:t>pause</a:t>
              </a:r>
              <a:r>
                <a:rPr lang="en-US" dirty="0" smtClean="0">
                  <a:latin typeface="Segoe UI Light"/>
                  <a:cs typeface="Segoe UI Light"/>
                </a:rPr>
                <a:t>, </a:t>
              </a:r>
              <a:r>
                <a:rPr lang="en-US" b="1" dirty="0" smtClean="0">
                  <a:latin typeface="Segoe UI Light"/>
                  <a:cs typeface="Segoe UI Light"/>
                </a:rPr>
                <a:t>bridge</a:t>
              </a:r>
              <a:r>
                <a:rPr lang="en-US" dirty="0" smtClean="0">
                  <a:latin typeface="Segoe UI Light"/>
                  <a:cs typeface="Segoe UI Light"/>
                </a:rPr>
                <a:t> and </a:t>
              </a:r>
              <a:r>
                <a:rPr lang="en-US" b="1" dirty="0" smtClean="0">
                  <a:latin typeface="Segoe UI Light"/>
                  <a:cs typeface="Segoe UI Light"/>
                </a:rPr>
                <a:t>total</a:t>
              </a:r>
              <a:r>
                <a:rPr lang="en-US" dirty="0" smtClean="0">
                  <a:latin typeface="Segoe UI Light"/>
                  <a:cs typeface="Segoe UI Light"/>
                </a:rPr>
                <a:t> times are preferred</a:t>
              </a:r>
            </a:p>
          </p:txBody>
        </p:sp>
        <p:sp>
          <p:nvSpPr>
            <p:cNvPr id="16" name="Rectangle 15"/>
            <p:cNvSpPr/>
            <p:nvPr/>
          </p:nvSpPr>
          <p:spPr>
            <a:xfrm>
              <a:off x="507610" y="2680276"/>
              <a:ext cx="1952126" cy="32316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21" name="Rectangle 20"/>
            <p:cNvSpPr/>
            <p:nvPr/>
          </p:nvSpPr>
          <p:spPr>
            <a:xfrm>
              <a:off x="4390762" y="2388753"/>
              <a:ext cx="1952126" cy="32316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23" name="Rectangle 22"/>
            <p:cNvSpPr/>
            <p:nvPr/>
          </p:nvSpPr>
          <p:spPr>
            <a:xfrm>
              <a:off x="6513575" y="2375760"/>
              <a:ext cx="1952126" cy="32316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spTree>
    <p:extLst>
      <p:ext uri="{BB962C8B-B14F-4D97-AF65-F5344CB8AC3E}">
        <p14:creationId xmlns:p14="http://schemas.microsoft.com/office/powerpoint/2010/main" val="9116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Xamarin includes three different GC Bridge implementations</a:t>
            </a:r>
            <a:endParaRPr lang="en-US" dirty="0"/>
          </a:p>
        </p:txBody>
      </p:sp>
      <p:sp>
        <p:nvSpPr>
          <p:cNvPr id="3" name="Title 2"/>
          <p:cNvSpPr>
            <a:spLocks noGrp="1"/>
          </p:cNvSpPr>
          <p:nvPr>
            <p:ph type="title"/>
          </p:nvPr>
        </p:nvSpPr>
        <p:spPr/>
        <p:txBody>
          <a:bodyPr/>
          <a:lstStyle/>
          <a:p>
            <a:r>
              <a:rPr lang="en-US" dirty="0" smtClean="0"/>
              <a:t>GC Bridge choices</a:t>
            </a:r>
            <a:endParaRPr lang="en-US" dirty="0"/>
          </a:p>
        </p:txBody>
      </p:sp>
      <p:grpSp>
        <p:nvGrpSpPr>
          <p:cNvPr id="13" name="Group 12"/>
          <p:cNvGrpSpPr/>
          <p:nvPr/>
        </p:nvGrpSpPr>
        <p:grpSpPr>
          <a:xfrm>
            <a:off x="1444688" y="2025909"/>
            <a:ext cx="1289304" cy="2090181"/>
            <a:chOff x="1421662" y="2025909"/>
            <a:chExt cx="1289304" cy="2090181"/>
          </a:xfrm>
        </p:grpSpPr>
        <p:sp>
          <p:nvSpPr>
            <p:cNvPr id="4" name="TextBox 3"/>
            <p:cNvSpPr txBox="1"/>
            <p:nvPr/>
          </p:nvSpPr>
          <p:spPr>
            <a:xfrm>
              <a:off x="1421662" y="3746758"/>
              <a:ext cx="1289304" cy="369332"/>
            </a:xfrm>
            <a:prstGeom prst="rect">
              <a:avLst/>
            </a:prstGeom>
            <a:noFill/>
          </p:spPr>
          <p:txBody>
            <a:bodyPr wrap="square" rtlCol="0">
              <a:spAutoFit/>
            </a:bodyPr>
            <a:lstStyle/>
            <a:p>
              <a:pPr algn="ctr"/>
              <a:r>
                <a:rPr lang="en-US" b="1" dirty="0" smtClean="0">
                  <a:latin typeface="Segoe UI Light"/>
                  <a:cs typeface="Segoe UI Light"/>
                </a:rPr>
                <a:t>Old</a:t>
              </a:r>
            </a:p>
          </p:txBody>
        </p:sp>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493913" y="2025909"/>
              <a:ext cx="1144802" cy="1720849"/>
            </a:xfrm>
            <a:prstGeom prst="rect">
              <a:avLst/>
            </a:prstGeom>
          </p:spPr>
        </p:pic>
      </p:grpSp>
      <p:sp>
        <p:nvSpPr>
          <p:cNvPr id="18" name="Line Callout 1 (Accent Bar) 17"/>
          <p:cNvSpPr/>
          <p:nvPr/>
        </p:nvSpPr>
        <p:spPr>
          <a:xfrm>
            <a:off x="3867428" y="2025909"/>
            <a:ext cx="4252443" cy="1174491"/>
          </a:xfrm>
          <a:prstGeom prst="accentCallout1">
            <a:avLst>
              <a:gd name="adj1" fmla="val 19529"/>
              <a:gd name="adj2" fmla="val -2957"/>
              <a:gd name="adj3" fmla="val 38538"/>
              <a:gd name="adj4" fmla="val -29355"/>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Segoe UI Light" charset="0"/>
              </a:rPr>
              <a:t>The default implementation, considered the most stable of the three. This is the bridge that an application should use if the </a:t>
            </a:r>
            <a:r>
              <a:rPr lang="en-US" dirty="0" smtClean="0">
                <a:solidFill>
                  <a:schemeClr val="tx1"/>
                </a:solidFill>
                <a:latin typeface="Segoe UI Light" charset="0"/>
              </a:rPr>
              <a:t>GC bridge </a:t>
            </a:r>
            <a:r>
              <a:rPr lang="en-US" dirty="0">
                <a:solidFill>
                  <a:schemeClr val="tx1"/>
                </a:solidFill>
                <a:latin typeface="Segoe UI Light" charset="0"/>
              </a:rPr>
              <a:t>pauses are </a:t>
            </a:r>
            <a:r>
              <a:rPr lang="en-US" dirty="0" smtClean="0">
                <a:solidFill>
                  <a:schemeClr val="tx1"/>
                </a:solidFill>
                <a:latin typeface="Segoe UI Light" charset="0"/>
              </a:rPr>
              <a:t>acceptable</a:t>
            </a:r>
            <a:endParaRPr lang="en-US" dirty="0">
              <a:solidFill>
                <a:schemeClr val="tx1"/>
              </a:solidFill>
              <a:latin typeface="Segoe UI Light" charset="0"/>
            </a:endParaRPr>
          </a:p>
        </p:txBody>
      </p:sp>
    </p:spTree>
    <p:extLst>
      <p:ext uri="{BB962C8B-B14F-4D97-AF65-F5344CB8AC3E}">
        <p14:creationId xmlns:p14="http://schemas.microsoft.com/office/powerpoint/2010/main" val="141864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Xamarin includes three different GC Bridge implementations</a:t>
            </a:r>
            <a:endParaRPr lang="en-US" dirty="0"/>
          </a:p>
        </p:txBody>
      </p:sp>
      <p:sp>
        <p:nvSpPr>
          <p:cNvPr id="3" name="Title 2"/>
          <p:cNvSpPr>
            <a:spLocks noGrp="1"/>
          </p:cNvSpPr>
          <p:nvPr>
            <p:ph type="title"/>
          </p:nvPr>
        </p:nvSpPr>
        <p:spPr/>
        <p:txBody>
          <a:bodyPr/>
          <a:lstStyle/>
          <a:p>
            <a:r>
              <a:rPr lang="en-US" dirty="0" smtClean="0"/>
              <a:t>GC Bridge choices</a:t>
            </a:r>
            <a:endParaRPr lang="en-US" dirty="0"/>
          </a:p>
        </p:txBody>
      </p:sp>
      <p:grpSp>
        <p:nvGrpSpPr>
          <p:cNvPr id="13" name="Group 12"/>
          <p:cNvGrpSpPr/>
          <p:nvPr/>
        </p:nvGrpSpPr>
        <p:grpSpPr>
          <a:xfrm>
            <a:off x="1444688" y="2025909"/>
            <a:ext cx="1289304" cy="2090181"/>
            <a:chOff x="1421662" y="2025909"/>
            <a:chExt cx="1289304" cy="2090181"/>
          </a:xfrm>
        </p:grpSpPr>
        <p:sp>
          <p:nvSpPr>
            <p:cNvPr id="4" name="TextBox 3"/>
            <p:cNvSpPr txBox="1"/>
            <p:nvPr/>
          </p:nvSpPr>
          <p:spPr>
            <a:xfrm>
              <a:off x="1421662" y="3746758"/>
              <a:ext cx="1289304" cy="369332"/>
            </a:xfrm>
            <a:prstGeom prst="rect">
              <a:avLst/>
            </a:prstGeom>
            <a:noFill/>
          </p:spPr>
          <p:txBody>
            <a:bodyPr wrap="square" rtlCol="0">
              <a:spAutoFit/>
            </a:bodyPr>
            <a:lstStyle/>
            <a:p>
              <a:pPr algn="ctr"/>
              <a:r>
                <a:rPr lang="en-US" b="1" dirty="0" smtClean="0">
                  <a:latin typeface="Segoe UI Light"/>
                  <a:cs typeface="Segoe UI Light"/>
                </a:rPr>
                <a:t>Old</a:t>
              </a:r>
            </a:p>
          </p:txBody>
        </p:sp>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493913" y="2025909"/>
              <a:ext cx="1144802" cy="1720849"/>
            </a:xfrm>
            <a:prstGeom prst="rect">
              <a:avLst/>
            </a:prstGeom>
          </p:spPr>
        </p:pic>
      </p:grpSp>
      <p:grpSp>
        <p:nvGrpSpPr>
          <p:cNvPr id="14" name="Group 13"/>
          <p:cNvGrpSpPr/>
          <p:nvPr/>
        </p:nvGrpSpPr>
        <p:grpSpPr>
          <a:xfrm>
            <a:off x="3459219" y="1949073"/>
            <a:ext cx="1874520" cy="2167017"/>
            <a:chOff x="3436193" y="1949073"/>
            <a:chExt cx="1874520" cy="2167017"/>
          </a:xfrm>
        </p:grpSpPr>
        <p:sp>
          <p:nvSpPr>
            <p:cNvPr id="5" name="TextBox 4"/>
            <p:cNvSpPr txBox="1"/>
            <p:nvPr/>
          </p:nvSpPr>
          <p:spPr>
            <a:xfrm>
              <a:off x="3728801" y="3746758"/>
              <a:ext cx="1289304" cy="369332"/>
            </a:xfrm>
            <a:prstGeom prst="rect">
              <a:avLst/>
            </a:prstGeom>
            <a:noFill/>
          </p:spPr>
          <p:txBody>
            <a:bodyPr wrap="square" rtlCol="0">
              <a:spAutoFit/>
            </a:bodyPr>
            <a:lstStyle/>
            <a:p>
              <a:pPr algn="ctr"/>
              <a:r>
                <a:rPr lang="en-US" b="1" dirty="0" smtClean="0">
                  <a:latin typeface="Segoe UI Light"/>
                  <a:cs typeface="Segoe UI Light"/>
                </a:rPr>
                <a:t>New</a:t>
              </a:r>
            </a:p>
          </p:txBody>
        </p:sp>
        <p:pic>
          <p:nvPicPr>
            <p:cNvPr id="11" name="Picture 10"/>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436193" y="1949073"/>
              <a:ext cx="1874520" cy="1874520"/>
            </a:xfrm>
            <a:prstGeom prst="rect">
              <a:avLst/>
            </a:prstGeom>
          </p:spPr>
        </p:pic>
      </p:grpSp>
      <p:sp>
        <p:nvSpPr>
          <p:cNvPr id="16" name="Line Callout 1 (Accent Bar) 15"/>
          <p:cNvSpPr/>
          <p:nvPr/>
        </p:nvSpPr>
        <p:spPr>
          <a:xfrm>
            <a:off x="5659653" y="2205106"/>
            <a:ext cx="3319755" cy="1541652"/>
          </a:xfrm>
          <a:prstGeom prst="accentCallout1">
            <a:avLst>
              <a:gd name="adj1" fmla="val 34321"/>
              <a:gd name="adj2" fmla="val -2406"/>
              <a:gd name="adj3" fmla="val 30490"/>
              <a:gd name="adj4" fmla="val -11280"/>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Segoe UI Light" charset="0"/>
              </a:rPr>
              <a:t>A major overhaul of the original code, fixing two instances of quadratic behavior but keeping the core </a:t>
            </a:r>
            <a:r>
              <a:rPr lang="en-US" dirty="0" smtClean="0">
                <a:solidFill>
                  <a:schemeClr val="tx1"/>
                </a:solidFill>
                <a:latin typeface="Segoe UI Light" charset="0"/>
              </a:rPr>
              <a:t>algorithm for </a:t>
            </a:r>
            <a:r>
              <a:rPr lang="en-US" dirty="0">
                <a:solidFill>
                  <a:schemeClr val="tx1"/>
                </a:solidFill>
                <a:latin typeface="Segoe UI Light" charset="0"/>
              </a:rPr>
              <a:t>finding strongly connected components</a:t>
            </a:r>
          </a:p>
        </p:txBody>
      </p:sp>
    </p:spTree>
    <p:extLst>
      <p:ext uri="{BB962C8B-B14F-4D97-AF65-F5344CB8AC3E}">
        <p14:creationId xmlns:p14="http://schemas.microsoft.com/office/powerpoint/2010/main" val="160712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Xamarin includes three different GC Bridge implementations</a:t>
            </a:r>
            <a:endParaRPr lang="en-US" dirty="0"/>
          </a:p>
        </p:txBody>
      </p:sp>
      <p:sp>
        <p:nvSpPr>
          <p:cNvPr id="3" name="Title 2"/>
          <p:cNvSpPr>
            <a:spLocks noGrp="1"/>
          </p:cNvSpPr>
          <p:nvPr>
            <p:ph type="title"/>
          </p:nvPr>
        </p:nvSpPr>
        <p:spPr/>
        <p:txBody>
          <a:bodyPr/>
          <a:lstStyle/>
          <a:p>
            <a:r>
              <a:rPr lang="en-US" dirty="0" smtClean="0"/>
              <a:t>GC Bridge choices</a:t>
            </a:r>
            <a:endParaRPr lang="en-US" dirty="0"/>
          </a:p>
        </p:txBody>
      </p:sp>
      <p:grpSp>
        <p:nvGrpSpPr>
          <p:cNvPr id="13" name="Group 12"/>
          <p:cNvGrpSpPr/>
          <p:nvPr/>
        </p:nvGrpSpPr>
        <p:grpSpPr>
          <a:xfrm>
            <a:off x="1444688" y="2025909"/>
            <a:ext cx="1289304" cy="2090181"/>
            <a:chOff x="1421662" y="2025909"/>
            <a:chExt cx="1289304" cy="2090181"/>
          </a:xfrm>
        </p:grpSpPr>
        <p:sp>
          <p:nvSpPr>
            <p:cNvPr id="4" name="TextBox 3"/>
            <p:cNvSpPr txBox="1"/>
            <p:nvPr/>
          </p:nvSpPr>
          <p:spPr>
            <a:xfrm>
              <a:off x="1421662" y="3746758"/>
              <a:ext cx="1289304" cy="369332"/>
            </a:xfrm>
            <a:prstGeom prst="rect">
              <a:avLst/>
            </a:prstGeom>
            <a:noFill/>
          </p:spPr>
          <p:txBody>
            <a:bodyPr wrap="square" rtlCol="0">
              <a:spAutoFit/>
            </a:bodyPr>
            <a:lstStyle/>
            <a:p>
              <a:pPr algn="ctr"/>
              <a:r>
                <a:rPr lang="en-US" b="1" dirty="0" smtClean="0">
                  <a:latin typeface="Segoe UI Light"/>
                  <a:cs typeface="Segoe UI Light"/>
                </a:rPr>
                <a:t>Old</a:t>
              </a:r>
            </a:p>
          </p:txBody>
        </p:sp>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493913" y="2025909"/>
              <a:ext cx="1144802" cy="1720849"/>
            </a:xfrm>
            <a:prstGeom prst="rect">
              <a:avLst/>
            </a:prstGeom>
          </p:spPr>
        </p:pic>
      </p:grpSp>
      <p:grpSp>
        <p:nvGrpSpPr>
          <p:cNvPr id="14" name="Group 13"/>
          <p:cNvGrpSpPr/>
          <p:nvPr/>
        </p:nvGrpSpPr>
        <p:grpSpPr>
          <a:xfrm>
            <a:off x="3459219" y="1949073"/>
            <a:ext cx="1874520" cy="2167017"/>
            <a:chOff x="3436193" y="1949073"/>
            <a:chExt cx="1874520" cy="2167017"/>
          </a:xfrm>
        </p:grpSpPr>
        <p:sp>
          <p:nvSpPr>
            <p:cNvPr id="5" name="TextBox 4"/>
            <p:cNvSpPr txBox="1"/>
            <p:nvPr/>
          </p:nvSpPr>
          <p:spPr>
            <a:xfrm>
              <a:off x="3728801" y="3746758"/>
              <a:ext cx="1289304" cy="369332"/>
            </a:xfrm>
            <a:prstGeom prst="rect">
              <a:avLst/>
            </a:prstGeom>
            <a:noFill/>
          </p:spPr>
          <p:txBody>
            <a:bodyPr wrap="square" rtlCol="0">
              <a:spAutoFit/>
            </a:bodyPr>
            <a:lstStyle/>
            <a:p>
              <a:pPr algn="ctr"/>
              <a:r>
                <a:rPr lang="en-US" b="1" dirty="0" smtClean="0">
                  <a:latin typeface="Segoe UI Light"/>
                  <a:cs typeface="Segoe UI Light"/>
                </a:rPr>
                <a:t>New</a:t>
              </a:r>
            </a:p>
          </p:txBody>
        </p:sp>
        <p:pic>
          <p:nvPicPr>
            <p:cNvPr id="11" name="Picture 10"/>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436193" y="1949073"/>
              <a:ext cx="1874520" cy="1874520"/>
            </a:xfrm>
            <a:prstGeom prst="rect">
              <a:avLst/>
            </a:prstGeom>
          </p:spPr>
        </p:pic>
      </p:grpSp>
      <p:grpSp>
        <p:nvGrpSpPr>
          <p:cNvPr id="15" name="Group 14"/>
          <p:cNvGrpSpPr/>
          <p:nvPr/>
        </p:nvGrpSpPr>
        <p:grpSpPr>
          <a:xfrm>
            <a:off x="6058966" y="2106411"/>
            <a:ext cx="1640347" cy="2009679"/>
            <a:chOff x="6399014" y="2106411"/>
            <a:chExt cx="1640347" cy="2009679"/>
          </a:xfrm>
        </p:grpSpPr>
        <p:sp>
          <p:nvSpPr>
            <p:cNvPr id="6" name="TextBox 5"/>
            <p:cNvSpPr txBox="1"/>
            <p:nvPr/>
          </p:nvSpPr>
          <p:spPr>
            <a:xfrm>
              <a:off x="6574536" y="3746758"/>
              <a:ext cx="1289304" cy="369332"/>
            </a:xfrm>
            <a:prstGeom prst="rect">
              <a:avLst/>
            </a:prstGeom>
            <a:noFill/>
          </p:spPr>
          <p:txBody>
            <a:bodyPr wrap="square" rtlCol="0">
              <a:spAutoFit/>
            </a:bodyPr>
            <a:lstStyle/>
            <a:p>
              <a:pPr algn="ctr"/>
              <a:r>
                <a:rPr lang="en-US" b="1" dirty="0" err="1" smtClean="0">
                  <a:latin typeface="Segoe UI Light"/>
                  <a:cs typeface="Segoe UI Light"/>
                </a:rPr>
                <a:t>Tarjan</a:t>
              </a:r>
              <a:endParaRPr lang="en-US" b="1" dirty="0" smtClean="0">
                <a:latin typeface="Segoe UI Light"/>
                <a:cs typeface="Segoe UI Light"/>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99014" y="2106411"/>
              <a:ext cx="1640347" cy="1640347"/>
            </a:xfrm>
            <a:prstGeom prst="rect">
              <a:avLst/>
            </a:prstGeom>
          </p:spPr>
        </p:pic>
      </p:grpSp>
      <p:sp>
        <p:nvSpPr>
          <p:cNvPr id="16" name="Line Callout 1 (Accent Bar) 15"/>
          <p:cNvSpPr/>
          <p:nvPr/>
        </p:nvSpPr>
        <p:spPr>
          <a:xfrm>
            <a:off x="676656" y="2625233"/>
            <a:ext cx="4657083" cy="1618488"/>
          </a:xfrm>
          <a:prstGeom prst="accentCallout1">
            <a:avLst>
              <a:gd name="adj1" fmla="val 37880"/>
              <a:gd name="adj2" fmla="val 101436"/>
              <a:gd name="adj3" fmla="val 23008"/>
              <a:gd name="adj4" fmla="val 113633"/>
            </a:avLst>
          </a:prstGeom>
          <a:solidFill>
            <a:schemeClr val="bg1">
              <a:alpha val="9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Light" charset="0"/>
              </a:rPr>
              <a:t>A completely new design of the GC Bridge based on Robert </a:t>
            </a:r>
            <a:r>
              <a:rPr lang="en-US" dirty="0" err="1">
                <a:solidFill>
                  <a:schemeClr val="tx1"/>
                </a:solidFill>
                <a:latin typeface="Segoe UI Light" charset="0"/>
              </a:rPr>
              <a:t>Tarjan’s</a:t>
            </a:r>
            <a:r>
              <a:rPr lang="en-US" dirty="0">
                <a:solidFill>
                  <a:schemeClr val="tx1"/>
                </a:solidFill>
                <a:latin typeface="Segoe UI Light" charset="0"/>
              </a:rPr>
              <a:t> algorithm and backwards reference propagation. It </a:t>
            </a:r>
            <a:r>
              <a:rPr lang="en-US" dirty="0" smtClean="0">
                <a:solidFill>
                  <a:schemeClr val="tx1"/>
                </a:solidFill>
                <a:latin typeface="Segoe UI Light" charset="0"/>
              </a:rPr>
              <a:t>performs </a:t>
            </a:r>
            <a:r>
              <a:rPr lang="en-US" dirty="0">
                <a:solidFill>
                  <a:schemeClr val="tx1"/>
                </a:solidFill>
                <a:latin typeface="Segoe UI Light" charset="0"/>
              </a:rPr>
              <a:t>the best under </a:t>
            </a:r>
            <a:r>
              <a:rPr lang="en-US" dirty="0" smtClean="0">
                <a:solidFill>
                  <a:schemeClr val="tx1"/>
                </a:solidFill>
                <a:latin typeface="Segoe UI Light" charset="0"/>
              </a:rPr>
              <a:t>heavy </a:t>
            </a:r>
            <a:r>
              <a:rPr lang="en-US" dirty="0">
                <a:solidFill>
                  <a:schemeClr val="tx1"/>
                </a:solidFill>
                <a:latin typeface="Segoe UI Light" charset="0"/>
              </a:rPr>
              <a:t>workloads but has </a:t>
            </a:r>
            <a:r>
              <a:rPr lang="en-US" dirty="0" smtClean="0">
                <a:solidFill>
                  <a:schemeClr val="tx1"/>
                </a:solidFill>
                <a:latin typeface="Segoe UI Light" charset="0"/>
              </a:rPr>
              <a:t>the</a:t>
            </a:r>
            <a:r>
              <a:rPr lang="en-US" dirty="0">
                <a:solidFill>
                  <a:schemeClr val="tx1"/>
                </a:solidFill>
                <a:latin typeface="Segoe UI Light" charset="0"/>
              </a:rPr>
              <a:t> </a:t>
            </a:r>
            <a:r>
              <a:rPr lang="en-US" dirty="0" smtClean="0">
                <a:solidFill>
                  <a:schemeClr val="tx1"/>
                </a:solidFill>
                <a:latin typeface="Segoe UI Light" charset="0"/>
              </a:rPr>
              <a:t>largest </a:t>
            </a:r>
            <a:r>
              <a:rPr lang="en-US" dirty="0">
                <a:solidFill>
                  <a:schemeClr val="tx1"/>
                </a:solidFill>
                <a:latin typeface="Segoe UI Light" charset="0"/>
              </a:rPr>
              <a:t>share of experimental code.</a:t>
            </a:r>
          </a:p>
        </p:txBody>
      </p:sp>
    </p:spTree>
    <p:extLst>
      <p:ext uri="{BB962C8B-B14F-4D97-AF65-F5344CB8AC3E}">
        <p14:creationId xmlns:p14="http://schemas.microsoft.com/office/powerpoint/2010/main" val="140619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900" decel="100000" fill="hold"/>
                                        <p:tgtEl>
                                          <p:spTgt spid="1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Performance difference is ~2x-10x</a:t>
            </a:r>
            <a:endParaRPr lang="en-US" dirty="0"/>
          </a:p>
        </p:txBody>
      </p:sp>
      <p:pic>
        <p:nvPicPr>
          <p:cNvPr id="5" name="Picture 4"/>
          <p:cNvPicPr>
            <a:picLocks noChangeAspect="1"/>
          </p:cNvPicPr>
          <p:nvPr/>
        </p:nvPicPr>
        <p:blipFill>
          <a:blip r:embed="rId3"/>
          <a:stretch>
            <a:fillRect/>
          </a:stretch>
        </p:blipFill>
        <p:spPr>
          <a:xfrm>
            <a:off x="4255008" y="1306722"/>
            <a:ext cx="4888992" cy="3023026"/>
          </a:xfrm>
          <a:prstGeom prst="rect">
            <a:avLst/>
          </a:prstGeom>
        </p:spPr>
      </p:pic>
      <p:pic>
        <p:nvPicPr>
          <p:cNvPr id="4" name="Picture 3"/>
          <p:cNvPicPr>
            <a:picLocks noChangeAspect="1"/>
          </p:cNvPicPr>
          <p:nvPr/>
        </p:nvPicPr>
        <p:blipFill>
          <a:blip r:embed="rId4"/>
          <a:stretch>
            <a:fillRect/>
          </a:stretch>
        </p:blipFill>
        <p:spPr>
          <a:xfrm>
            <a:off x="85344" y="1306722"/>
            <a:ext cx="4879848" cy="3017373"/>
          </a:xfrm>
          <a:prstGeom prst="rect">
            <a:avLst/>
          </a:prstGeom>
        </p:spPr>
      </p:pic>
    </p:spTree>
    <p:extLst>
      <p:ext uri="{BB962C8B-B14F-4D97-AF65-F5344CB8AC3E}">
        <p14:creationId xmlns:p14="http://schemas.microsoft.com/office/powerpoint/2010/main" val="211174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GC runs and identifies </a:t>
            </a:r>
            <a:r>
              <a:rPr lang="en-US" b="1" dirty="0" smtClean="0"/>
              <a:t>live objects</a:t>
            </a:r>
            <a:r>
              <a:rPr lang="en-US" dirty="0" smtClean="0"/>
              <a:t>, anything not referenced can be thrown away</a:t>
            </a:r>
            <a:endParaRPr lang="en-US" dirty="0"/>
          </a:p>
        </p:txBody>
      </p:sp>
      <p:sp>
        <p:nvSpPr>
          <p:cNvPr id="3" name="Title 2"/>
          <p:cNvSpPr>
            <a:spLocks noGrp="1"/>
          </p:cNvSpPr>
          <p:nvPr>
            <p:ph type="title"/>
          </p:nvPr>
        </p:nvSpPr>
        <p:spPr/>
        <p:txBody>
          <a:bodyPr/>
          <a:lstStyle/>
          <a:p>
            <a:r>
              <a:rPr lang="en-US" dirty="0" smtClean="0"/>
              <a:t>GC </a:t>
            </a:r>
            <a:r>
              <a:rPr lang="en-US" dirty="0"/>
              <a:t>process</a:t>
            </a:r>
          </a:p>
        </p:txBody>
      </p:sp>
      <p:sp>
        <p:nvSpPr>
          <p:cNvPr id="4" name="Rectangle 3"/>
          <p:cNvSpPr/>
          <p:nvPr/>
        </p:nvSpPr>
        <p:spPr>
          <a:xfrm>
            <a:off x="5872344" y="2481943"/>
            <a:ext cx="2095997" cy="617517"/>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latin typeface="Segoe UI Light" charset="0"/>
            </a:endParaRPr>
          </a:p>
        </p:txBody>
      </p:sp>
      <p:sp>
        <p:nvSpPr>
          <p:cNvPr id="5" name="TextBox 4"/>
          <p:cNvSpPr txBox="1"/>
          <p:nvPr/>
        </p:nvSpPr>
        <p:spPr>
          <a:xfrm>
            <a:off x="3247899" y="2026000"/>
            <a:ext cx="2458193" cy="369332"/>
          </a:xfrm>
          <a:prstGeom prst="rect">
            <a:avLst/>
          </a:prstGeom>
          <a:noFill/>
        </p:spPr>
        <p:txBody>
          <a:bodyPr wrap="square" rtlCol="0">
            <a:spAutoFit/>
          </a:bodyPr>
          <a:lstStyle/>
          <a:p>
            <a:pPr algn="ctr"/>
            <a:r>
              <a:rPr lang="en-US" b="1" dirty="0" smtClean="0">
                <a:latin typeface="Segoe UI Light"/>
                <a:cs typeface="Segoe UI Light"/>
              </a:rPr>
              <a:t>Allocation Heap</a:t>
            </a:r>
          </a:p>
        </p:txBody>
      </p:sp>
      <p:sp>
        <p:nvSpPr>
          <p:cNvPr id="9" name="Rectangle 8"/>
          <p:cNvSpPr/>
          <p:nvPr/>
        </p:nvSpPr>
        <p:spPr>
          <a:xfrm>
            <a:off x="985651" y="2481943"/>
            <a:ext cx="1021278" cy="6175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A</a:t>
            </a:r>
            <a:endParaRPr lang="en-US" dirty="0">
              <a:latin typeface="Segoe UI Light" charset="0"/>
            </a:endParaRPr>
          </a:p>
        </p:txBody>
      </p:sp>
      <p:sp>
        <p:nvSpPr>
          <p:cNvPr id="10" name="Rectangle 9"/>
          <p:cNvSpPr/>
          <p:nvPr/>
        </p:nvSpPr>
        <p:spPr>
          <a:xfrm>
            <a:off x="2006929" y="2481943"/>
            <a:ext cx="1021278" cy="6175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B</a:t>
            </a:r>
            <a:endParaRPr lang="en-US" dirty="0">
              <a:latin typeface="Segoe UI Light" charset="0"/>
            </a:endParaRPr>
          </a:p>
        </p:txBody>
      </p:sp>
      <p:sp>
        <p:nvSpPr>
          <p:cNvPr id="11" name="Rectangle 10"/>
          <p:cNvSpPr/>
          <p:nvPr/>
        </p:nvSpPr>
        <p:spPr>
          <a:xfrm>
            <a:off x="3028207" y="2481942"/>
            <a:ext cx="1021278" cy="617517"/>
          </a:xfrm>
          <a:prstGeom prst="rect">
            <a:avLst/>
          </a:prstGeom>
          <a:solidFill>
            <a:srgbClr val="A24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C</a:t>
            </a:r>
            <a:endParaRPr lang="en-US" dirty="0">
              <a:latin typeface="Segoe UI Light" charset="0"/>
            </a:endParaRPr>
          </a:p>
        </p:txBody>
      </p:sp>
      <p:sp>
        <p:nvSpPr>
          <p:cNvPr id="12" name="Rectangle 11"/>
          <p:cNvSpPr/>
          <p:nvPr/>
        </p:nvSpPr>
        <p:spPr>
          <a:xfrm>
            <a:off x="4049485" y="2481941"/>
            <a:ext cx="635329" cy="61751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D</a:t>
            </a:r>
            <a:endParaRPr lang="en-US" dirty="0">
              <a:latin typeface="Segoe UI Light" charset="0"/>
            </a:endParaRPr>
          </a:p>
        </p:txBody>
      </p:sp>
      <p:sp>
        <p:nvSpPr>
          <p:cNvPr id="13" name="Rectangle 12"/>
          <p:cNvSpPr/>
          <p:nvPr/>
        </p:nvSpPr>
        <p:spPr>
          <a:xfrm>
            <a:off x="4682311" y="2481941"/>
            <a:ext cx="554705" cy="6175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E</a:t>
            </a:r>
            <a:endParaRPr lang="en-US" dirty="0">
              <a:latin typeface="Segoe UI Light" charset="0"/>
            </a:endParaRPr>
          </a:p>
        </p:txBody>
      </p:sp>
      <p:sp>
        <p:nvSpPr>
          <p:cNvPr id="14" name="Rectangle 13"/>
          <p:cNvSpPr/>
          <p:nvPr/>
        </p:nvSpPr>
        <p:spPr>
          <a:xfrm>
            <a:off x="5237016" y="2481939"/>
            <a:ext cx="635329" cy="617517"/>
          </a:xfrm>
          <a:prstGeom prst="rect">
            <a:avLst/>
          </a:prstGeom>
          <a:solidFill>
            <a:srgbClr val="FF8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F</a:t>
            </a:r>
            <a:endParaRPr lang="en-US" dirty="0">
              <a:latin typeface="Segoe UI Light" charset="0"/>
            </a:endParaRPr>
          </a:p>
        </p:txBody>
      </p:sp>
      <p:sp>
        <p:nvSpPr>
          <p:cNvPr id="15" name="Rectangle 14"/>
          <p:cNvSpPr/>
          <p:nvPr/>
        </p:nvSpPr>
        <p:spPr>
          <a:xfrm>
            <a:off x="5872343" y="2481931"/>
            <a:ext cx="1128158" cy="61751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G</a:t>
            </a:r>
            <a:endParaRPr lang="en-US" dirty="0">
              <a:latin typeface="Segoe UI Light" charset="0"/>
            </a:endParaRPr>
          </a:p>
        </p:txBody>
      </p:sp>
      <p:grpSp>
        <p:nvGrpSpPr>
          <p:cNvPr id="6" name="Group 5"/>
          <p:cNvGrpSpPr/>
          <p:nvPr/>
        </p:nvGrpSpPr>
        <p:grpSpPr>
          <a:xfrm>
            <a:off x="680329" y="3267239"/>
            <a:ext cx="1516873" cy="472611"/>
            <a:chOff x="680329" y="3267239"/>
            <a:chExt cx="1516873" cy="472611"/>
          </a:xfrm>
        </p:grpSpPr>
        <p:sp>
          <p:nvSpPr>
            <p:cNvPr id="19" name="Lightning Bolt 18"/>
            <p:cNvSpPr/>
            <p:nvPr/>
          </p:nvSpPr>
          <p:spPr>
            <a:xfrm flipH="1">
              <a:off x="680329" y="3267239"/>
              <a:ext cx="368070" cy="472611"/>
            </a:xfrm>
            <a:prstGeom prst="lightningBolt">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25" name="TextBox 24"/>
            <p:cNvSpPr txBox="1"/>
            <p:nvPr/>
          </p:nvSpPr>
          <p:spPr>
            <a:xfrm>
              <a:off x="989604" y="3349655"/>
              <a:ext cx="1207598" cy="307777"/>
            </a:xfrm>
            <a:prstGeom prst="rect">
              <a:avLst/>
            </a:prstGeom>
            <a:noFill/>
          </p:spPr>
          <p:txBody>
            <a:bodyPr wrap="square" rtlCol="0">
              <a:spAutoFit/>
            </a:bodyPr>
            <a:lstStyle/>
            <a:p>
              <a:r>
                <a:rPr lang="en-US" sz="1400" dirty="0" smtClean="0">
                  <a:latin typeface="Segoe UI Light" charset="0"/>
                  <a:ea typeface="Consolas" charset="0"/>
                  <a:cs typeface="Consolas" charset="0"/>
                </a:rPr>
                <a:t>GC Collect</a:t>
              </a:r>
            </a:p>
          </p:txBody>
        </p:sp>
      </p:grpSp>
      <p:grpSp>
        <p:nvGrpSpPr>
          <p:cNvPr id="17" name="Group 16"/>
          <p:cNvGrpSpPr/>
          <p:nvPr/>
        </p:nvGrpSpPr>
        <p:grpSpPr>
          <a:xfrm>
            <a:off x="2502147" y="3099447"/>
            <a:ext cx="3923648" cy="1128114"/>
            <a:chOff x="2502147" y="3099447"/>
            <a:chExt cx="3923648" cy="1128114"/>
          </a:xfrm>
        </p:grpSpPr>
        <p:grpSp>
          <p:nvGrpSpPr>
            <p:cNvPr id="8" name="Group 7"/>
            <p:cNvGrpSpPr/>
            <p:nvPr/>
          </p:nvGrpSpPr>
          <p:grpSpPr>
            <a:xfrm>
              <a:off x="2502147" y="3099448"/>
              <a:ext cx="3922398" cy="1128113"/>
              <a:chOff x="2502147" y="3099448"/>
              <a:chExt cx="3922398" cy="1128113"/>
            </a:xfrm>
          </p:grpSpPr>
          <p:sp>
            <p:nvSpPr>
              <p:cNvPr id="18" name="TextBox 17"/>
              <p:cNvSpPr txBox="1"/>
              <p:nvPr/>
            </p:nvSpPr>
            <p:spPr>
              <a:xfrm>
                <a:off x="3095617" y="3581230"/>
                <a:ext cx="2790699" cy="646331"/>
              </a:xfrm>
              <a:prstGeom prst="rect">
                <a:avLst/>
              </a:prstGeom>
              <a:noFill/>
            </p:spPr>
            <p:txBody>
              <a:bodyPr wrap="square" rtlCol="0">
                <a:spAutoFit/>
              </a:bodyPr>
              <a:lstStyle/>
              <a:p>
                <a:pPr algn="ctr"/>
                <a:r>
                  <a:rPr lang="en-US" dirty="0" smtClean="0">
                    <a:latin typeface="Segoe UI Light"/>
                    <a:cs typeface="Segoe UI Light"/>
                  </a:rPr>
                  <a:t>These objects can be removed from memory</a:t>
                </a:r>
              </a:p>
            </p:txBody>
          </p:sp>
          <p:cxnSp>
            <p:nvCxnSpPr>
              <p:cNvPr id="20" name="Straight Arrow Connector 19"/>
              <p:cNvCxnSpPr/>
              <p:nvPr/>
            </p:nvCxnSpPr>
            <p:spPr>
              <a:xfrm flipV="1">
                <a:off x="2516943" y="3099448"/>
                <a:ext cx="1250" cy="379397"/>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365273" y="3099448"/>
                <a:ext cx="1250" cy="379397"/>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920990" y="3102864"/>
                <a:ext cx="1250" cy="379397"/>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2502147" y="3478844"/>
                <a:ext cx="3922398" cy="1"/>
              </a:xfrm>
              <a:prstGeom prst="line">
                <a:avLst/>
              </a:prstGeom>
              <a:ln w="28575" cmpd="sng">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26" name="Straight Arrow Connector 25"/>
            <p:cNvCxnSpPr/>
            <p:nvPr/>
          </p:nvCxnSpPr>
          <p:spPr>
            <a:xfrm flipV="1">
              <a:off x="6424545" y="3099447"/>
              <a:ext cx="1250" cy="379397"/>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637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 presetClass="emph" presetSubtype="2" fill="hold" nodeType="withEffect">
                                  <p:stCondLst>
                                    <p:cond delay="0"/>
                                  </p:stCondLst>
                                  <p:childTnLst>
                                    <p:animClr clrSpc="rgb" dir="cw">
                                      <p:cBhvr>
                                        <p:cTn id="9" dur="1000" fill="hold"/>
                                        <p:tgtEl>
                                          <p:spTgt spid="10"/>
                                        </p:tgtEl>
                                        <p:attrNameLst>
                                          <p:attrName>fillcolor</p:attrName>
                                        </p:attrNameLst>
                                      </p:cBhvr>
                                      <p:to>
                                        <a:srgbClr val="797979"/>
                                      </p:to>
                                    </p:animClr>
                                    <p:set>
                                      <p:cBhvr>
                                        <p:cTn id="10" dur="1000" fill="hold"/>
                                        <p:tgtEl>
                                          <p:spTgt spid="10"/>
                                        </p:tgtEl>
                                        <p:attrNameLst>
                                          <p:attrName>fill.type</p:attrName>
                                        </p:attrNameLst>
                                      </p:cBhvr>
                                      <p:to>
                                        <p:strVal val="solid"/>
                                      </p:to>
                                    </p:set>
                                    <p:set>
                                      <p:cBhvr>
                                        <p:cTn id="11" dur="1000" fill="hold"/>
                                        <p:tgtEl>
                                          <p:spTgt spid="10"/>
                                        </p:tgtEl>
                                        <p:attrNameLst>
                                          <p:attrName>fill.on</p:attrName>
                                        </p:attrNameLst>
                                      </p:cBhvr>
                                      <p:to>
                                        <p:strVal val="true"/>
                                      </p:to>
                                    </p:set>
                                  </p:childTnLst>
                                </p:cTn>
                              </p:par>
                              <p:par>
                                <p:cTn id="12" presetID="1" presetClass="emph" presetSubtype="2" fill="hold" nodeType="withEffect">
                                  <p:stCondLst>
                                    <p:cond delay="0"/>
                                  </p:stCondLst>
                                  <p:childTnLst>
                                    <p:animClr clrSpc="rgb" dir="cw">
                                      <p:cBhvr>
                                        <p:cTn id="13" dur="1000" fill="hold"/>
                                        <p:tgtEl>
                                          <p:spTgt spid="12"/>
                                        </p:tgtEl>
                                        <p:attrNameLst>
                                          <p:attrName>fillcolor</p:attrName>
                                        </p:attrNameLst>
                                      </p:cBhvr>
                                      <p:to>
                                        <a:srgbClr val="797979"/>
                                      </p:to>
                                    </p:animClr>
                                    <p:set>
                                      <p:cBhvr>
                                        <p:cTn id="14" dur="1000" fill="hold"/>
                                        <p:tgtEl>
                                          <p:spTgt spid="12"/>
                                        </p:tgtEl>
                                        <p:attrNameLst>
                                          <p:attrName>fill.type</p:attrName>
                                        </p:attrNameLst>
                                      </p:cBhvr>
                                      <p:to>
                                        <p:strVal val="solid"/>
                                      </p:to>
                                    </p:set>
                                    <p:set>
                                      <p:cBhvr>
                                        <p:cTn id="15" dur="1000" fill="hold"/>
                                        <p:tgtEl>
                                          <p:spTgt spid="12"/>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1000" fill="hold"/>
                                        <p:tgtEl>
                                          <p:spTgt spid="13"/>
                                        </p:tgtEl>
                                        <p:attrNameLst>
                                          <p:attrName>fillcolor</p:attrName>
                                        </p:attrNameLst>
                                      </p:cBhvr>
                                      <p:to>
                                        <a:srgbClr val="797979"/>
                                      </p:to>
                                    </p:animClr>
                                    <p:set>
                                      <p:cBhvr>
                                        <p:cTn id="18" dur="1000" fill="hold"/>
                                        <p:tgtEl>
                                          <p:spTgt spid="13"/>
                                        </p:tgtEl>
                                        <p:attrNameLst>
                                          <p:attrName>fill.type</p:attrName>
                                        </p:attrNameLst>
                                      </p:cBhvr>
                                      <p:to>
                                        <p:strVal val="solid"/>
                                      </p:to>
                                    </p:set>
                                    <p:set>
                                      <p:cBhvr>
                                        <p:cTn id="19" dur="1000" fill="hold"/>
                                        <p:tgtEl>
                                          <p:spTgt spid="13"/>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1000" fill="hold"/>
                                        <p:tgtEl>
                                          <p:spTgt spid="15"/>
                                        </p:tgtEl>
                                        <p:attrNameLst>
                                          <p:attrName>fillcolor</p:attrName>
                                        </p:attrNameLst>
                                      </p:cBhvr>
                                      <p:to>
                                        <a:srgbClr val="797979"/>
                                      </p:to>
                                    </p:animClr>
                                    <p:set>
                                      <p:cBhvr>
                                        <p:cTn id="22" dur="1000" fill="hold"/>
                                        <p:tgtEl>
                                          <p:spTgt spid="15"/>
                                        </p:tgtEl>
                                        <p:attrNameLst>
                                          <p:attrName>fill.type</p:attrName>
                                        </p:attrNameLst>
                                      </p:cBhvr>
                                      <p:to>
                                        <p:strVal val="solid"/>
                                      </p:to>
                                    </p:set>
                                    <p:set>
                                      <p:cBhvr>
                                        <p:cTn id="23" dur="1000" fill="hold"/>
                                        <p:tgtEl>
                                          <p:spTgt spid="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Selecting a different GC bridge</a:t>
            </a:r>
            <a:endParaRPr lang="en-US" dirty="0"/>
          </a:p>
        </p:txBody>
      </p:sp>
      <p:grpSp>
        <p:nvGrpSpPr>
          <p:cNvPr id="5" name="Group 4"/>
          <p:cNvGrpSpPr/>
          <p:nvPr/>
        </p:nvGrpSpPr>
        <p:grpSpPr>
          <a:xfrm>
            <a:off x="1041358" y="1111248"/>
            <a:ext cx="7061283" cy="3882324"/>
            <a:chOff x="1432560" y="1745808"/>
            <a:chExt cx="6179820" cy="3397692"/>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31620" y="1745808"/>
              <a:ext cx="6080760" cy="3397692"/>
            </a:xfrm>
            <a:prstGeom prst="rect">
              <a:avLst/>
            </a:prstGeom>
            <a:ln>
              <a:solidFill>
                <a:schemeClr val="accent5"/>
              </a:solidFill>
            </a:ln>
          </p:spPr>
        </p:pic>
        <p:sp>
          <p:nvSpPr>
            <p:cNvPr id="4" name="Rectangle 3"/>
            <p:cNvSpPr/>
            <p:nvPr/>
          </p:nvSpPr>
          <p:spPr>
            <a:xfrm>
              <a:off x="4956048" y="4910328"/>
              <a:ext cx="1938528" cy="23317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6" name="Rectangle 5"/>
            <p:cNvSpPr/>
            <p:nvPr/>
          </p:nvSpPr>
          <p:spPr>
            <a:xfrm>
              <a:off x="1432560" y="3151632"/>
              <a:ext cx="1996440" cy="23317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grpSp>
        <p:nvGrpSpPr>
          <p:cNvPr id="15" name="Group 14"/>
          <p:cNvGrpSpPr/>
          <p:nvPr/>
        </p:nvGrpSpPr>
        <p:grpSpPr>
          <a:xfrm>
            <a:off x="5306568" y="1889550"/>
            <a:ext cx="2546604" cy="2905442"/>
            <a:chOff x="4236720" y="1944414"/>
            <a:chExt cx="2546604" cy="2905442"/>
          </a:xfrm>
        </p:grpSpPr>
        <p:sp>
          <p:nvSpPr>
            <p:cNvPr id="11" name="Line Callout 1 (Accent Bar) 10"/>
            <p:cNvSpPr/>
            <p:nvPr/>
          </p:nvSpPr>
          <p:spPr>
            <a:xfrm rot="5400000">
              <a:off x="3852551" y="2632633"/>
              <a:ext cx="2892794" cy="1541652"/>
            </a:xfrm>
            <a:prstGeom prst="accentCallout1">
              <a:avLst>
                <a:gd name="adj1" fmla="val 34321"/>
                <a:gd name="adj2" fmla="val -2406"/>
                <a:gd name="adj3" fmla="val 30490"/>
                <a:gd name="adj4" fmla="val -11280"/>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Segoe UI Light" charset="0"/>
              </a:endParaRPr>
            </a:p>
          </p:txBody>
        </p:sp>
        <p:sp>
          <p:nvSpPr>
            <p:cNvPr id="12" name="Rectangle 11"/>
            <p:cNvSpPr/>
            <p:nvPr/>
          </p:nvSpPr>
          <p:spPr>
            <a:xfrm>
              <a:off x="4236720" y="1944414"/>
              <a:ext cx="2546604" cy="738664"/>
            </a:xfrm>
            <a:prstGeom prst="rect">
              <a:avLst/>
            </a:prstGeom>
          </p:spPr>
          <p:txBody>
            <a:bodyPr wrap="square">
              <a:spAutoFit/>
            </a:bodyPr>
            <a:lstStyle/>
            <a:p>
              <a:r>
                <a:rPr lang="en-US" sz="1400" dirty="0">
                  <a:latin typeface="Segoe UI Light" charset="0"/>
                </a:rPr>
                <a:t>bridge-implementation=old</a:t>
              </a:r>
            </a:p>
            <a:p>
              <a:r>
                <a:rPr lang="en-US" sz="1400" dirty="0">
                  <a:latin typeface="Segoe UI Light" charset="0"/>
                </a:rPr>
                <a:t>bridge-implementation=new</a:t>
              </a:r>
            </a:p>
            <a:p>
              <a:r>
                <a:rPr lang="en-US" sz="1400" dirty="0" smtClean="0">
                  <a:latin typeface="Segoe UI Light" charset="0"/>
                </a:rPr>
                <a:t>bridge-implementation=</a:t>
              </a:r>
              <a:r>
                <a:rPr lang="en-US" sz="1400" dirty="0" err="1" smtClean="0">
                  <a:latin typeface="Segoe UI Light" charset="0"/>
                </a:rPr>
                <a:t>tarjan</a:t>
              </a:r>
              <a:endParaRPr lang="en-US" sz="1400" dirty="0">
                <a:latin typeface="Segoe UI Light" charset="0"/>
              </a:endParaRPr>
            </a:p>
          </p:txBody>
        </p:sp>
      </p:grpSp>
    </p:spTree>
    <p:extLst>
      <p:ext uri="{BB962C8B-B14F-4D97-AF65-F5344CB8AC3E}">
        <p14:creationId xmlns:p14="http://schemas.microsoft.com/office/powerpoint/2010/main" val="179204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pPr marL="342900" indent="-342900">
              <a:buClr>
                <a:schemeClr val="accent6">
                  <a:lumMod val="50000"/>
                </a:schemeClr>
              </a:buClr>
              <a:buSzPct val="120000"/>
              <a:buFont typeface="Wingdings" charset="2"/>
              <a:buChar char="ü"/>
            </a:pPr>
            <a:r>
              <a:rPr lang="en-US" dirty="0" smtClean="0"/>
              <a:t>Should call </a:t>
            </a:r>
            <a:r>
              <a:rPr lang="en-US" dirty="0" smtClean="0">
                <a:latin typeface="Consolas" charset="0"/>
                <a:ea typeface="Consolas" charset="0"/>
                <a:cs typeface="Consolas" charset="0"/>
              </a:rPr>
              <a:t>Dispose()</a:t>
            </a:r>
            <a:r>
              <a:rPr lang="en-US" dirty="0" smtClean="0"/>
              <a:t> to release the native resources immediately </a:t>
            </a:r>
            <a:r>
              <a:rPr lang="en-US" dirty="0"/>
              <a:t>(vs. waiting on a GC)</a:t>
            </a:r>
            <a:r>
              <a:rPr lang="en-US" dirty="0" smtClean="0"/>
              <a:t> when you are finished with a peer wrapper</a:t>
            </a:r>
          </a:p>
          <a:p>
            <a:pPr marL="342900" indent="-342900">
              <a:buClr>
                <a:schemeClr val="accent6">
                  <a:lumMod val="50000"/>
                </a:schemeClr>
              </a:buClr>
              <a:buSzPct val="120000"/>
              <a:buFont typeface="Wingdings" charset="2"/>
              <a:buChar char="ü"/>
            </a:pPr>
            <a:endParaRPr lang="en-US" dirty="0"/>
          </a:p>
          <a:p>
            <a:pPr marL="342900" indent="-342900">
              <a:buClr>
                <a:schemeClr val="accent6">
                  <a:lumMod val="50000"/>
                </a:schemeClr>
              </a:buClr>
              <a:buSzPct val="120000"/>
              <a:buFont typeface="Wingdings" charset="2"/>
              <a:buChar char="ü"/>
            </a:pPr>
            <a:r>
              <a:rPr lang="en-US" dirty="0" smtClean="0"/>
              <a:t>Avoid placing a large numbers of references in peer objects, remember GC is more expensive for these special types</a:t>
            </a:r>
          </a:p>
          <a:p>
            <a:pPr marL="342900" indent="-342900">
              <a:buClr>
                <a:schemeClr val="accent6">
                  <a:lumMod val="50000"/>
                </a:schemeClr>
              </a:buClr>
              <a:buSzPct val="120000"/>
              <a:buFont typeface="Wingdings" charset="2"/>
              <a:buChar char="ü"/>
            </a:pPr>
            <a:endParaRPr lang="en-US" dirty="0"/>
          </a:p>
          <a:p>
            <a:pPr marL="342900" indent="-342900">
              <a:buClr>
                <a:schemeClr val="accent6">
                  <a:lumMod val="50000"/>
                </a:schemeClr>
              </a:buClr>
              <a:buSzPct val="120000"/>
              <a:buFont typeface="Wingdings" charset="2"/>
              <a:buChar char="ü"/>
            </a:pPr>
            <a:r>
              <a:rPr lang="en-US" dirty="0" smtClean="0"/>
              <a:t>Avoid passing pure C# custom types into Java APIs if possible</a:t>
            </a:r>
          </a:p>
          <a:p>
            <a:pPr marL="342900" indent="-342900">
              <a:buClr>
                <a:schemeClr val="accent6">
                  <a:lumMod val="50000"/>
                </a:schemeClr>
              </a:buClr>
              <a:buSzPct val="120000"/>
              <a:buFont typeface="Wingdings" charset="2"/>
              <a:buChar char="ü"/>
            </a:pPr>
            <a:endParaRPr lang="en-US" dirty="0"/>
          </a:p>
          <a:p>
            <a:pPr marL="342900" indent="-342900">
              <a:buClr>
                <a:schemeClr val="accent6">
                  <a:lumMod val="50000"/>
                </a:schemeClr>
              </a:buClr>
              <a:buSzPct val="120000"/>
              <a:buFont typeface="Wingdings" charset="2"/>
              <a:buChar char="ü"/>
            </a:pPr>
            <a:r>
              <a:rPr lang="en-US" dirty="0" smtClean="0"/>
              <a:t>Experiment with the GC Bridge options</a:t>
            </a:r>
          </a:p>
          <a:p>
            <a:pPr marL="342900" indent="-342900">
              <a:buClr>
                <a:schemeClr val="accent6">
                  <a:lumMod val="50000"/>
                </a:schemeClr>
              </a:buClr>
              <a:buFont typeface="Wingdings" charset="2"/>
              <a:buChar char="ü"/>
            </a:pPr>
            <a:endParaRPr lang="en-US" dirty="0"/>
          </a:p>
        </p:txBody>
      </p:sp>
      <p:sp>
        <p:nvSpPr>
          <p:cNvPr id="6" name="Title 5"/>
          <p:cNvSpPr>
            <a:spLocks noGrp="1"/>
          </p:cNvSpPr>
          <p:nvPr>
            <p:ph type="title"/>
          </p:nvPr>
        </p:nvSpPr>
        <p:spPr/>
        <p:txBody>
          <a:bodyPr/>
          <a:lstStyle/>
          <a:p>
            <a:r>
              <a:rPr lang="en-US" dirty="0" err="1" smtClean="0"/>
              <a:t>Xamarin.Android</a:t>
            </a:r>
            <a:r>
              <a:rPr lang="en-US" dirty="0" smtClean="0"/>
              <a:t> Tips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02219" y="3721608"/>
            <a:ext cx="984581" cy="984581"/>
          </a:xfrm>
          <a:prstGeom prst="rect">
            <a:avLst/>
          </a:prstGeom>
        </p:spPr>
      </p:pic>
    </p:spTree>
    <p:extLst>
      <p:ext uri="{BB962C8B-B14F-4D97-AF65-F5344CB8AC3E}">
        <p14:creationId xmlns:p14="http://schemas.microsoft.com/office/powerpoint/2010/main" val="140760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pPr marL="342900" indent="-342900">
              <a:buClr>
                <a:schemeClr val="accent6">
                  <a:lumMod val="50000"/>
                </a:schemeClr>
              </a:buClr>
              <a:buSzPct val="120000"/>
              <a:buFont typeface="Wingdings" charset="2"/>
              <a:buChar char="ü"/>
            </a:pPr>
            <a:r>
              <a:rPr lang="en-US" dirty="0" err="1" smtClean="0"/>
              <a:t>Xamarin.Forms</a:t>
            </a:r>
            <a:r>
              <a:rPr lang="en-US" dirty="0" smtClean="0"/>
              <a:t> internally understands the tips we've covered – platform visual things are always disconnected and disposed </a:t>
            </a:r>
          </a:p>
          <a:p>
            <a:pPr marL="342900" indent="-342900">
              <a:buClr>
                <a:schemeClr val="accent6">
                  <a:lumMod val="50000"/>
                </a:schemeClr>
              </a:buClr>
              <a:buSzPct val="120000"/>
              <a:buFont typeface="Wingdings" charset="2"/>
              <a:buChar char="ü"/>
            </a:pPr>
            <a:endParaRPr lang="en-US" dirty="0" smtClean="0"/>
          </a:p>
          <a:p>
            <a:pPr marL="342900" indent="-342900">
              <a:buClr>
                <a:schemeClr val="accent6">
                  <a:lumMod val="50000"/>
                </a:schemeClr>
              </a:buClr>
              <a:buSzPct val="120000"/>
              <a:buFont typeface="Wingdings" charset="2"/>
              <a:buChar char="ü"/>
            </a:pPr>
            <a:r>
              <a:rPr lang="en-US" dirty="0" smtClean="0"/>
              <a:t>Can still leak memory through traditional .NET </a:t>
            </a:r>
            <a:r>
              <a:rPr lang="en-US" i="1" dirty="0" smtClean="0"/>
              <a:t>techniques</a:t>
            </a:r>
            <a:endParaRPr lang="en-US" dirty="0" smtClean="0"/>
          </a:p>
          <a:p>
            <a:pPr marL="342900" indent="-342900">
              <a:buClr>
                <a:schemeClr val="accent6">
                  <a:lumMod val="50000"/>
                </a:schemeClr>
              </a:buClr>
              <a:buSzPct val="120000"/>
              <a:buFont typeface="Wingdings" charset="2"/>
              <a:buChar char="ü"/>
            </a:pPr>
            <a:endParaRPr lang="en-US" dirty="0"/>
          </a:p>
          <a:p>
            <a:pPr marL="342900" indent="-342900">
              <a:buClr>
                <a:schemeClr val="accent6">
                  <a:lumMod val="50000"/>
                </a:schemeClr>
              </a:buClr>
              <a:buSzPct val="120000"/>
              <a:buFont typeface="Wingdings" charset="2"/>
              <a:buChar char="ü"/>
            </a:pPr>
            <a:r>
              <a:rPr lang="en-US" i="1" dirty="0" smtClean="0"/>
              <a:t>DO</a:t>
            </a:r>
            <a:r>
              <a:rPr lang="en-US" dirty="0" smtClean="0"/>
              <a:t> need to obey all the rules when creating custom renderers or effects which utilize the native platform</a:t>
            </a:r>
          </a:p>
        </p:txBody>
      </p:sp>
      <p:sp>
        <p:nvSpPr>
          <p:cNvPr id="3" name="Title 2"/>
          <p:cNvSpPr>
            <a:spLocks noGrp="1"/>
          </p:cNvSpPr>
          <p:nvPr>
            <p:ph type="title"/>
          </p:nvPr>
        </p:nvSpPr>
        <p:spPr/>
        <p:txBody>
          <a:bodyPr/>
          <a:lstStyle/>
          <a:p>
            <a:r>
              <a:rPr lang="en-US" dirty="0" smtClean="0"/>
              <a:t>~</a:t>
            </a:r>
            <a:r>
              <a:rPr lang="en-US" dirty="0" err="1" smtClean="0"/>
              <a:t>Xamarin.Forms</a:t>
            </a:r>
            <a:endParaRPr lang="en-US" dirty="0"/>
          </a:p>
        </p:txBody>
      </p:sp>
      <p:pic>
        <p:nvPicPr>
          <p:cNvPr id="2" name="Picture 1"/>
          <p:cNvPicPr>
            <a:picLocks noChangeAspect="1"/>
          </p:cNvPicPr>
          <p:nvPr/>
        </p:nvPicPr>
        <p:blipFill>
          <a:blip r:embed="rId3"/>
          <a:stretch>
            <a:fillRect/>
          </a:stretch>
        </p:blipFill>
        <p:spPr>
          <a:xfrm>
            <a:off x="7426960" y="3682686"/>
            <a:ext cx="1259840" cy="1122045"/>
          </a:xfrm>
          <a:prstGeom prst="rect">
            <a:avLst/>
          </a:prstGeom>
        </p:spPr>
      </p:pic>
    </p:spTree>
    <p:extLst>
      <p:ext uri="{BB962C8B-B14F-4D97-AF65-F5344CB8AC3E}">
        <p14:creationId xmlns:p14="http://schemas.microsoft.com/office/powerpoint/2010/main" val="13462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61867"/>
            <a:ext cx="9144000" cy="1822448"/>
          </a:xfrm>
        </p:spPr>
        <p:txBody>
          <a:bodyPr/>
          <a:lstStyle/>
          <a:p>
            <a:r>
              <a:rPr lang="en-US" dirty="0"/>
              <a:t>		</a:t>
            </a:r>
            <a:r>
              <a:rPr lang="en-US" dirty="0" err="1" smtClean="0"/>
              <a:t>github.com</a:t>
            </a:r>
            <a:r>
              <a:rPr lang="en-US" dirty="0" smtClean="0"/>
              <a:t>/erdennis13/</a:t>
            </a:r>
            <a:r>
              <a:rPr lang="en-US" dirty="0" err="1" smtClean="0"/>
              <a:t>meese</a:t>
            </a:r>
            <a:r>
              <a:rPr lang="en-US" dirty="0" smtClean="0"/>
              <a:t/>
            </a:r>
            <a:br>
              <a:rPr lang="en-US" dirty="0" smtClean="0"/>
            </a:br>
            <a:r>
              <a:rPr lang="en-US" dirty="0" smtClean="0"/>
              <a:t/>
            </a:r>
            <a:br>
              <a:rPr lang="en-US" dirty="0" smtClean="0"/>
            </a:br>
            <a:r>
              <a:rPr lang="en-US" dirty="0" smtClean="0"/>
              <a:t>		</a:t>
            </a:r>
            <a:r>
              <a:rPr lang="en-US" dirty="0" err="1" smtClean="0"/>
              <a:t>ethan.dennis@microsoft.com</a:t>
            </a:r>
            <a:endParaRPr lang="en-US" dirty="0"/>
          </a:p>
        </p:txBody>
      </p:sp>
    </p:spTree>
    <p:extLst>
      <p:ext uri="{BB962C8B-B14F-4D97-AF65-F5344CB8AC3E}">
        <p14:creationId xmlns:p14="http://schemas.microsoft.com/office/powerpoint/2010/main" val="103603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Managed wrappers keep the native objects alive as long as there are live references – including from </a:t>
            </a:r>
            <a:r>
              <a:rPr lang="en-US" b="1" dirty="0" smtClean="0"/>
              <a:t>delegates</a:t>
            </a:r>
            <a:endParaRPr lang="en-US" b="1" dirty="0"/>
          </a:p>
        </p:txBody>
      </p:sp>
      <p:sp>
        <p:nvSpPr>
          <p:cNvPr id="3" name="Title 2"/>
          <p:cNvSpPr>
            <a:spLocks noGrp="1"/>
          </p:cNvSpPr>
          <p:nvPr>
            <p:ph type="title"/>
          </p:nvPr>
        </p:nvSpPr>
        <p:spPr/>
        <p:txBody>
          <a:bodyPr/>
          <a:lstStyle/>
          <a:p>
            <a:r>
              <a:rPr lang="en-US" dirty="0" smtClean="0"/>
              <a:t>Watch out for hidden references!</a:t>
            </a:r>
            <a:endParaRPr lang="en-US" dirty="0"/>
          </a:p>
        </p:txBody>
      </p:sp>
      <p:grpSp>
        <p:nvGrpSpPr>
          <p:cNvPr id="5" name="Group 4"/>
          <p:cNvGrpSpPr/>
          <p:nvPr/>
        </p:nvGrpSpPr>
        <p:grpSpPr>
          <a:xfrm>
            <a:off x="457200" y="2218814"/>
            <a:ext cx="8229600" cy="1815882"/>
            <a:chOff x="457200" y="2160941"/>
            <a:chExt cx="8229600" cy="1815882"/>
          </a:xfrm>
        </p:grpSpPr>
        <p:sp>
          <p:nvSpPr>
            <p:cNvPr id="4" name="Rectangle 3"/>
            <p:cNvSpPr/>
            <p:nvPr/>
          </p:nvSpPr>
          <p:spPr>
            <a:xfrm>
              <a:off x="457200" y="2160941"/>
              <a:ext cx="8229600" cy="1815882"/>
            </a:xfrm>
            <a:prstGeom prst="rect">
              <a:avLst/>
            </a:prstGeom>
            <a:ln>
              <a:solidFill>
                <a:schemeClr val="bg2"/>
              </a:solidFill>
            </a:ln>
          </p:spPr>
          <p:txBody>
            <a:bodyPr wrap="square">
              <a:spAutoFit/>
            </a:bodyPr>
            <a:lstStyle/>
            <a:p>
              <a:r>
                <a:rPr lang="en-US" sz="1600" dirty="0" smtClean="0">
                  <a:solidFill>
                    <a:srgbClr val="0000FF"/>
                  </a:solidFill>
                  <a:latin typeface="Consolas" charset="0"/>
                </a:rPr>
                <a:t>public</a:t>
              </a:r>
              <a:r>
                <a:rPr lang="en-US" sz="1600" dirty="0">
                  <a:solidFill>
                    <a:srgbClr val="222222"/>
                  </a:solidFill>
                  <a:latin typeface="Consolas" charset="0"/>
                </a:rPr>
                <a:t> </a:t>
              </a:r>
              <a:r>
                <a:rPr lang="en-US" sz="1600" dirty="0">
                  <a:solidFill>
                    <a:srgbClr val="0000FF"/>
                  </a:solidFill>
                  <a:latin typeface="Consolas" charset="0"/>
                </a:rPr>
                <a:t>override</a:t>
              </a:r>
              <a:r>
                <a:rPr lang="en-US" sz="1600" dirty="0">
                  <a:solidFill>
                    <a:srgbClr val="222222"/>
                  </a:solidFill>
                  <a:latin typeface="Consolas" charset="0"/>
                </a:rPr>
                <a:t> </a:t>
              </a:r>
              <a:r>
                <a:rPr lang="en-US" sz="1600" dirty="0">
                  <a:solidFill>
                    <a:srgbClr val="0000FF"/>
                  </a:solidFill>
                  <a:latin typeface="Consolas" charset="0"/>
                </a:rPr>
                <a:t>void</a:t>
              </a:r>
              <a:r>
                <a:rPr lang="en-US" sz="1600" dirty="0">
                  <a:solidFill>
                    <a:srgbClr val="222222"/>
                  </a:solidFill>
                  <a:latin typeface="Consolas" charset="0"/>
                </a:rPr>
                <a:t> </a:t>
              </a:r>
              <a:r>
                <a:rPr lang="en-US" sz="1600" dirty="0" err="1">
                  <a:solidFill>
                    <a:srgbClr val="222222"/>
                  </a:solidFill>
                  <a:latin typeface="Consolas" charset="0"/>
                </a:rPr>
                <a:t>ViewDidAppear</a:t>
              </a:r>
              <a:r>
                <a:rPr lang="en-US" sz="1600" dirty="0">
                  <a:solidFill>
                    <a:srgbClr val="222222"/>
                  </a:solidFill>
                  <a:latin typeface="Consolas" charset="0"/>
                </a:rPr>
                <a:t> </a:t>
              </a:r>
              <a:r>
                <a:rPr lang="en-US" sz="1600" dirty="0">
                  <a:solidFill>
                    <a:srgbClr val="000000"/>
                  </a:solidFill>
                  <a:latin typeface="Consolas" charset="0"/>
                </a:rPr>
                <a:t>(</a:t>
              </a:r>
              <a:r>
                <a:rPr lang="en-US" sz="1600" dirty="0" err="1">
                  <a:solidFill>
                    <a:srgbClr val="0000FF"/>
                  </a:solidFill>
                  <a:latin typeface="Consolas" charset="0"/>
                </a:rPr>
                <a:t>bool</a:t>
              </a:r>
              <a:r>
                <a:rPr lang="en-US" sz="1600" dirty="0">
                  <a:solidFill>
                    <a:srgbClr val="222222"/>
                  </a:solidFill>
                  <a:latin typeface="Consolas" charset="0"/>
                </a:rPr>
                <a:t> animated</a:t>
              </a:r>
              <a:r>
                <a:rPr lang="en-US" sz="1600" dirty="0">
                  <a:solidFill>
                    <a:srgbClr val="000000"/>
                  </a:solidFill>
                  <a:latin typeface="Consolas" charset="0"/>
                </a:rPr>
                <a:t>) {</a:t>
              </a:r>
              <a:r>
                <a:rPr lang="en-US" sz="1600" dirty="0">
                  <a:latin typeface="Consolas" charset="0"/>
                </a:rPr>
                <a:t/>
              </a:r>
              <a:br>
                <a:rPr lang="en-US" sz="1600" dirty="0">
                  <a:latin typeface="Consolas" charset="0"/>
                </a:rPr>
              </a:br>
              <a:r>
                <a:rPr lang="en-US" sz="1600" dirty="0" smtClean="0">
                  <a:latin typeface="Consolas" charset="0"/>
                </a:rPr>
                <a:t>   </a:t>
              </a:r>
              <a:r>
                <a:rPr lang="en-US" sz="1600" dirty="0" err="1" smtClean="0">
                  <a:solidFill>
                    <a:srgbClr val="0000FF"/>
                  </a:solidFill>
                  <a:latin typeface="Consolas" charset="0"/>
                </a:rPr>
                <a:t>base</a:t>
              </a:r>
              <a:r>
                <a:rPr lang="en-US" sz="1600" dirty="0" err="1" smtClean="0">
                  <a:solidFill>
                    <a:srgbClr val="222222"/>
                  </a:solidFill>
                  <a:latin typeface="Consolas" charset="0"/>
                </a:rPr>
                <a:t>.ViewDidAppear</a:t>
              </a:r>
              <a:r>
                <a:rPr lang="en-US" sz="1600" dirty="0">
                  <a:solidFill>
                    <a:srgbClr val="222222"/>
                  </a:solidFill>
                  <a:latin typeface="Consolas" charset="0"/>
                </a:rPr>
                <a:t> </a:t>
              </a:r>
              <a:r>
                <a:rPr lang="en-US" sz="1600" dirty="0">
                  <a:solidFill>
                    <a:srgbClr val="000000"/>
                  </a:solidFill>
                  <a:latin typeface="Consolas" charset="0"/>
                </a:rPr>
                <a:t>(</a:t>
              </a:r>
              <a:r>
                <a:rPr lang="en-US" sz="1600" dirty="0">
                  <a:solidFill>
                    <a:srgbClr val="222222"/>
                  </a:solidFill>
                  <a:latin typeface="Consolas" charset="0"/>
                </a:rPr>
                <a:t>animated</a:t>
              </a:r>
              <a:r>
                <a:rPr lang="en-US" sz="1600" dirty="0">
                  <a:solidFill>
                    <a:srgbClr val="000000"/>
                  </a:solidFill>
                  <a:latin typeface="Consolas" charset="0"/>
                </a:rPr>
                <a:t>)</a:t>
              </a:r>
              <a:r>
                <a:rPr lang="en-US" sz="1600" dirty="0">
                  <a:solidFill>
                    <a:srgbClr val="222222"/>
                  </a:solidFill>
                  <a:latin typeface="Consolas" charset="0"/>
                </a:rPr>
                <a:t>;</a:t>
              </a:r>
              <a:r>
                <a:rPr lang="en-US" sz="1600" dirty="0">
                  <a:latin typeface="Consolas" charset="0"/>
                </a:rPr>
                <a:t/>
              </a:r>
              <a:br>
                <a:rPr lang="en-US" sz="1600" dirty="0">
                  <a:latin typeface="Consolas" charset="0"/>
                </a:rPr>
              </a:br>
              <a:r>
                <a:rPr lang="en-US" sz="1600" dirty="0">
                  <a:solidFill>
                    <a:srgbClr val="222222"/>
                  </a:solidFill>
                  <a:latin typeface="Consolas" charset="0"/>
                </a:rPr>
                <a:t>   </a:t>
              </a:r>
              <a:r>
                <a:rPr lang="en-US" sz="1600" dirty="0" err="1" smtClean="0">
                  <a:solidFill>
                    <a:srgbClr val="2B8FAF"/>
                  </a:solidFill>
                  <a:latin typeface="Consolas" charset="0"/>
                </a:rPr>
                <a:t>NSNotificationCenter</a:t>
              </a:r>
              <a:r>
                <a:rPr lang="en-US" sz="1600" dirty="0" err="1" smtClean="0">
                  <a:solidFill>
                    <a:srgbClr val="222222"/>
                  </a:solidFill>
                  <a:latin typeface="Consolas" charset="0"/>
                </a:rPr>
                <a:t>.DefaultCenter.AddObserver</a:t>
              </a:r>
              <a:r>
                <a:rPr lang="en-US" sz="1600" dirty="0" smtClean="0">
                  <a:solidFill>
                    <a:srgbClr val="000000"/>
                  </a:solidFill>
                  <a:latin typeface="Consolas" charset="0"/>
                </a:rPr>
                <a:t>(</a:t>
              </a:r>
              <a:r>
                <a:rPr lang="en-US" sz="1600" dirty="0">
                  <a:latin typeface="Consolas" charset="0"/>
                </a:rPr>
                <a:t/>
              </a:r>
              <a:br>
                <a:rPr lang="en-US" sz="1600" dirty="0">
                  <a:latin typeface="Consolas" charset="0"/>
                </a:rPr>
              </a:br>
              <a:r>
                <a:rPr lang="en-US" sz="1600" dirty="0">
                  <a:solidFill>
                    <a:srgbClr val="222222"/>
                  </a:solidFill>
                  <a:latin typeface="Consolas" charset="0"/>
                </a:rPr>
                <a:t>   </a:t>
              </a:r>
              <a:r>
                <a:rPr lang="en-US" sz="1600" dirty="0" smtClean="0">
                  <a:solidFill>
                    <a:srgbClr val="222222"/>
                  </a:solidFill>
                  <a:latin typeface="Consolas" charset="0"/>
                </a:rPr>
                <a:t>    </a:t>
              </a:r>
              <a:r>
                <a:rPr lang="en-US" sz="1600" dirty="0" err="1" smtClean="0">
                  <a:solidFill>
                    <a:srgbClr val="2B8FAF"/>
                  </a:solidFill>
                  <a:latin typeface="Consolas" charset="0"/>
                </a:rPr>
                <a:t>UIDevice</a:t>
              </a:r>
              <a:r>
                <a:rPr lang="en-US" sz="1600" dirty="0" err="1" smtClean="0">
                  <a:solidFill>
                    <a:srgbClr val="222222"/>
                  </a:solidFill>
                  <a:latin typeface="Consolas" charset="0"/>
                </a:rPr>
                <a:t>.BatteryStateDidChangeNotification</a:t>
              </a:r>
              <a:r>
                <a:rPr lang="en-US" sz="1600" dirty="0" smtClean="0"/>
                <a:t> </a:t>
              </a:r>
              <a:r>
                <a:rPr lang="en-US" sz="1600" dirty="0" smtClean="0">
                  <a:solidFill>
                    <a:srgbClr val="222222"/>
                  </a:solidFill>
                  <a:latin typeface="Consolas" charset="0"/>
                </a:rPr>
                <a:t>, </a:t>
              </a:r>
              <a:r>
                <a:rPr lang="en-US" sz="1600" dirty="0" err="1" smtClean="0">
                  <a:solidFill>
                    <a:srgbClr val="222222"/>
                  </a:solidFill>
                  <a:latin typeface="Consolas" charset="0"/>
                </a:rPr>
                <a:t>OnChargingChanged</a:t>
              </a:r>
              <a:r>
                <a:rPr lang="en-US" sz="1600" dirty="0">
                  <a:solidFill>
                    <a:srgbClr val="000000"/>
                  </a:solidFill>
                  <a:latin typeface="Consolas" charset="0"/>
                </a:rPr>
                <a:t>)</a:t>
              </a:r>
              <a:r>
                <a:rPr lang="en-US" sz="1600" dirty="0">
                  <a:solidFill>
                    <a:srgbClr val="222222"/>
                  </a:solidFill>
                  <a:latin typeface="Consolas" charset="0"/>
                </a:rPr>
                <a:t>;</a:t>
              </a:r>
              <a:r>
                <a:rPr lang="en-US" sz="1600" dirty="0">
                  <a:latin typeface="Consolas" charset="0"/>
                </a:rPr>
                <a:t/>
              </a:r>
              <a:br>
                <a:rPr lang="en-US" sz="1600" dirty="0">
                  <a:latin typeface="Consolas" charset="0"/>
                </a:rPr>
              </a:br>
              <a:r>
                <a:rPr lang="en-US" sz="1600" dirty="0" smtClean="0">
                  <a:solidFill>
                    <a:srgbClr val="000000"/>
                  </a:solidFill>
                  <a:latin typeface="Consolas" charset="0"/>
                </a:rPr>
                <a:t>}</a:t>
              </a:r>
            </a:p>
            <a:p>
              <a:endParaRPr lang="en-US" sz="1600" dirty="0" smtClean="0">
                <a:latin typeface="Segoe UI Light" charset="0"/>
              </a:endParaRPr>
            </a:p>
            <a:p>
              <a:r>
                <a:rPr lang="en-US" sz="1600" dirty="0" smtClean="0">
                  <a:solidFill>
                    <a:srgbClr val="0000FF"/>
                  </a:solidFill>
                  <a:latin typeface="Consolas" charset="0"/>
                </a:rPr>
                <a:t>private</a:t>
              </a:r>
              <a:r>
                <a:rPr lang="en-US" sz="1600" dirty="0">
                  <a:solidFill>
                    <a:srgbClr val="222222"/>
                  </a:solidFill>
                  <a:latin typeface="Consolas" charset="0"/>
                </a:rPr>
                <a:t> </a:t>
              </a:r>
              <a:r>
                <a:rPr lang="en-US" sz="1600" dirty="0">
                  <a:solidFill>
                    <a:srgbClr val="0000FF"/>
                  </a:solidFill>
                  <a:latin typeface="Consolas" charset="0"/>
                </a:rPr>
                <a:t>void</a:t>
              </a:r>
              <a:r>
                <a:rPr lang="en-US" sz="1600" dirty="0">
                  <a:solidFill>
                    <a:srgbClr val="222222"/>
                  </a:solidFill>
                  <a:latin typeface="Consolas" charset="0"/>
                </a:rPr>
                <a:t> </a:t>
              </a:r>
              <a:r>
                <a:rPr lang="en-US" sz="1600" dirty="0" err="1" smtClean="0">
                  <a:solidFill>
                    <a:srgbClr val="222222"/>
                  </a:solidFill>
                  <a:latin typeface="Consolas" charset="0"/>
                </a:rPr>
                <a:t>OnChargingChanged</a:t>
              </a:r>
              <a:r>
                <a:rPr lang="en-US" sz="1600" dirty="0">
                  <a:solidFill>
                    <a:srgbClr val="222222"/>
                  </a:solidFill>
                  <a:latin typeface="Consolas" charset="0"/>
                </a:rPr>
                <a:t> </a:t>
              </a:r>
              <a:r>
                <a:rPr lang="en-US" sz="1600" dirty="0" smtClean="0">
                  <a:solidFill>
                    <a:srgbClr val="000000"/>
                  </a:solidFill>
                  <a:latin typeface="Consolas" charset="0"/>
                </a:rPr>
                <a:t>(</a:t>
              </a:r>
              <a:r>
                <a:rPr lang="en-US" sz="1600" dirty="0" err="1" smtClean="0">
                  <a:solidFill>
                    <a:srgbClr val="0000FF"/>
                  </a:solidFill>
                  <a:latin typeface="Consolas" charset="0"/>
                </a:rPr>
                <a:t>NSNotification</a:t>
              </a:r>
              <a:r>
                <a:rPr lang="en-US" sz="1600" dirty="0">
                  <a:solidFill>
                    <a:srgbClr val="222222"/>
                  </a:solidFill>
                  <a:latin typeface="Consolas" charset="0"/>
                </a:rPr>
                <a:t> </a:t>
              </a:r>
              <a:r>
                <a:rPr lang="en-US" sz="1600" dirty="0" smtClean="0">
                  <a:solidFill>
                    <a:srgbClr val="222222"/>
                  </a:solidFill>
                  <a:latin typeface="Consolas" charset="0"/>
                </a:rPr>
                <a:t>notification</a:t>
              </a:r>
              <a:r>
                <a:rPr lang="en-US" sz="1600" dirty="0" smtClean="0">
                  <a:solidFill>
                    <a:srgbClr val="000000"/>
                  </a:solidFill>
                  <a:latin typeface="Consolas" charset="0"/>
                </a:rPr>
                <a:t>) { </a:t>
              </a:r>
              <a:r>
                <a:rPr lang="is-IS" sz="1600" dirty="0" smtClean="0">
                  <a:solidFill>
                    <a:srgbClr val="000000"/>
                  </a:solidFill>
                  <a:latin typeface="Consolas" charset="0"/>
                </a:rPr>
                <a:t>... }</a:t>
              </a:r>
              <a:endParaRPr lang="en-US" sz="1600" dirty="0">
                <a:latin typeface="Segoe UI Light" charset="0"/>
              </a:endParaRPr>
            </a:p>
          </p:txBody>
        </p:sp>
        <p:sp>
          <p:nvSpPr>
            <p:cNvPr id="11" name="Rectangle 10"/>
            <p:cNvSpPr/>
            <p:nvPr/>
          </p:nvSpPr>
          <p:spPr>
            <a:xfrm>
              <a:off x="6164271" y="2861064"/>
              <a:ext cx="2296823" cy="41563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spTree>
    <p:extLst>
      <p:ext uri="{BB962C8B-B14F-4D97-AF65-F5344CB8AC3E}">
        <p14:creationId xmlns:p14="http://schemas.microsoft.com/office/powerpoint/2010/main" val="9442682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7200" y="1209791"/>
            <a:ext cx="8229600" cy="754797"/>
          </a:xfrm>
        </p:spPr>
        <p:txBody>
          <a:bodyPr/>
          <a:lstStyle/>
          <a:p>
            <a:r>
              <a:rPr lang="en-US" dirty="0" smtClean="0"/>
              <a:t>When you wire up a .NET delegate to an </a:t>
            </a:r>
            <a:r>
              <a:rPr lang="en-US" i="1" dirty="0" smtClean="0"/>
              <a:t>instance method</a:t>
            </a:r>
            <a:r>
              <a:rPr lang="en-US" dirty="0" smtClean="0"/>
              <a:t>, it must hold a </a:t>
            </a:r>
            <a:r>
              <a:rPr lang="en-US" b="1" dirty="0" smtClean="0"/>
              <a:t>reference</a:t>
            </a:r>
            <a:r>
              <a:rPr lang="en-US" dirty="0" smtClean="0"/>
              <a:t> to the owning instance</a:t>
            </a:r>
            <a:endParaRPr lang="en-US" dirty="0"/>
          </a:p>
        </p:txBody>
      </p:sp>
      <p:sp>
        <p:nvSpPr>
          <p:cNvPr id="3" name="Title 2"/>
          <p:cNvSpPr>
            <a:spLocks noGrp="1"/>
          </p:cNvSpPr>
          <p:nvPr>
            <p:ph type="title"/>
          </p:nvPr>
        </p:nvSpPr>
        <p:spPr/>
        <p:txBody>
          <a:bodyPr/>
          <a:lstStyle/>
          <a:p>
            <a:r>
              <a:rPr lang="en-US" dirty="0" smtClean="0"/>
              <a:t>Delegate references</a:t>
            </a:r>
            <a:endParaRPr lang="en-US" dirty="0"/>
          </a:p>
        </p:txBody>
      </p:sp>
      <p:sp>
        <p:nvSpPr>
          <p:cNvPr id="4" name="Rectangle 3"/>
          <p:cNvSpPr/>
          <p:nvPr/>
        </p:nvSpPr>
        <p:spPr>
          <a:xfrm>
            <a:off x="457200" y="2072362"/>
            <a:ext cx="8229599" cy="369332"/>
          </a:xfrm>
          <a:prstGeom prst="rect">
            <a:avLst/>
          </a:prstGeom>
          <a:ln>
            <a:solidFill>
              <a:schemeClr val="bg2"/>
            </a:solidFill>
          </a:ln>
        </p:spPr>
        <p:txBody>
          <a:bodyPr wrap="square">
            <a:spAutoFit/>
          </a:bodyPr>
          <a:lstStyle/>
          <a:p>
            <a:r>
              <a:rPr lang="is-IS" dirty="0" smtClean="0">
                <a:solidFill>
                  <a:srgbClr val="222222"/>
                </a:solidFill>
                <a:latin typeface="Consolas" charset="0"/>
              </a:rPr>
              <a:t>...</a:t>
            </a:r>
            <a:r>
              <a:rPr lang="en-US" dirty="0" err="1" smtClean="0">
                <a:solidFill>
                  <a:srgbClr val="222222"/>
                </a:solidFill>
                <a:latin typeface="Consolas" charset="0"/>
              </a:rPr>
              <a:t>DefaultCenter.AddObserver</a:t>
            </a:r>
            <a:r>
              <a:rPr lang="en-US" dirty="0" smtClean="0">
                <a:solidFill>
                  <a:srgbClr val="000000"/>
                </a:solidFill>
                <a:latin typeface="Consolas" charset="0"/>
              </a:rPr>
              <a:t>(</a:t>
            </a:r>
            <a:r>
              <a:rPr lang="is-IS" dirty="0" smtClean="0">
                <a:solidFill>
                  <a:srgbClr val="222222"/>
                </a:solidFill>
                <a:latin typeface="Consolas" charset="0"/>
              </a:rPr>
              <a:t>...</a:t>
            </a:r>
            <a:r>
              <a:rPr lang="en-US" dirty="0" smtClean="0">
                <a:solidFill>
                  <a:srgbClr val="222222"/>
                </a:solidFill>
                <a:latin typeface="Consolas" charset="0"/>
              </a:rPr>
              <a:t>, </a:t>
            </a:r>
            <a:r>
              <a:rPr lang="en-US" dirty="0" err="1" smtClean="0">
                <a:solidFill>
                  <a:srgbClr val="222222"/>
                </a:solidFill>
                <a:latin typeface="Consolas" charset="0"/>
              </a:rPr>
              <a:t>OnChargingChanged</a:t>
            </a:r>
            <a:r>
              <a:rPr lang="en-US" dirty="0">
                <a:solidFill>
                  <a:srgbClr val="000000"/>
                </a:solidFill>
                <a:latin typeface="Consolas" charset="0"/>
              </a:rPr>
              <a:t>)</a:t>
            </a:r>
            <a:r>
              <a:rPr lang="en-US" dirty="0">
                <a:solidFill>
                  <a:srgbClr val="222222"/>
                </a:solidFill>
                <a:latin typeface="Consolas" charset="0"/>
              </a:rPr>
              <a:t>;</a:t>
            </a:r>
            <a:endParaRPr lang="en-US" dirty="0">
              <a:latin typeface="Segoe UI Light" charset="0"/>
            </a:endParaRPr>
          </a:p>
        </p:txBody>
      </p:sp>
      <p:sp>
        <p:nvSpPr>
          <p:cNvPr id="14" name="Rectangle 13"/>
          <p:cNvSpPr/>
          <p:nvPr/>
        </p:nvSpPr>
        <p:spPr>
          <a:xfrm>
            <a:off x="457199" y="3021605"/>
            <a:ext cx="8229599" cy="369332"/>
          </a:xfrm>
          <a:prstGeom prst="rect">
            <a:avLst/>
          </a:prstGeom>
          <a:ln>
            <a:solidFill>
              <a:schemeClr val="bg2"/>
            </a:solidFill>
          </a:ln>
        </p:spPr>
        <p:txBody>
          <a:bodyPr wrap="square">
            <a:spAutoFit/>
          </a:bodyPr>
          <a:lstStyle/>
          <a:p>
            <a:r>
              <a:rPr lang="is-IS" dirty="0">
                <a:solidFill>
                  <a:srgbClr val="222222"/>
                </a:solidFill>
                <a:latin typeface="Consolas" charset="0"/>
              </a:rPr>
              <a:t>...</a:t>
            </a:r>
            <a:r>
              <a:rPr lang="en-US" dirty="0" err="1">
                <a:solidFill>
                  <a:srgbClr val="222222"/>
                </a:solidFill>
                <a:latin typeface="Consolas" charset="0"/>
              </a:rPr>
              <a:t>DefaultCenter.AddObserver</a:t>
            </a:r>
            <a:r>
              <a:rPr lang="en-US" dirty="0">
                <a:solidFill>
                  <a:srgbClr val="000000"/>
                </a:solidFill>
                <a:latin typeface="Consolas" charset="0"/>
              </a:rPr>
              <a:t>(</a:t>
            </a:r>
            <a:r>
              <a:rPr lang="is-IS" dirty="0">
                <a:solidFill>
                  <a:srgbClr val="222222"/>
                </a:solidFill>
                <a:latin typeface="Consolas" charset="0"/>
              </a:rPr>
              <a:t>...</a:t>
            </a:r>
            <a:r>
              <a:rPr lang="en-US" dirty="0">
                <a:solidFill>
                  <a:srgbClr val="222222"/>
                </a:solidFill>
                <a:latin typeface="Consolas" charset="0"/>
              </a:rPr>
              <a:t>, </a:t>
            </a:r>
            <a:r>
              <a:rPr lang="en-US" dirty="0" err="1" smtClean="0">
                <a:solidFill>
                  <a:srgbClr val="0432FF"/>
                </a:solidFill>
                <a:latin typeface="Consolas" charset="0"/>
              </a:rPr>
              <a:t>this</a:t>
            </a:r>
            <a:r>
              <a:rPr lang="en-US" dirty="0" err="1" smtClean="0">
                <a:solidFill>
                  <a:srgbClr val="222222"/>
                </a:solidFill>
                <a:latin typeface="Consolas" charset="0"/>
              </a:rPr>
              <a:t>.OnChargingChanged</a:t>
            </a:r>
            <a:r>
              <a:rPr lang="en-US" dirty="0">
                <a:solidFill>
                  <a:srgbClr val="000000"/>
                </a:solidFill>
                <a:latin typeface="Consolas" charset="0"/>
              </a:rPr>
              <a:t>)</a:t>
            </a:r>
            <a:r>
              <a:rPr lang="en-US" dirty="0">
                <a:solidFill>
                  <a:srgbClr val="222222"/>
                </a:solidFill>
                <a:latin typeface="Consolas" charset="0"/>
              </a:rPr>
              <a:t>;</a:t>
            </a:r>
            <a:endParaRPr lang="en-US" dirty="0">
              <a:latin typeface="Segoe UI Light" charset="0"/>
            </a:endParaRPr>
          </a:p>
        </p:txBody>
      </p:sp>
      <p:grpSp>
        <p:nvGrpSpPr>
          <p:cNvPr id="6" name="Group 5"/>
          <p:cNvGrpSpPr/>
          <p:nvPr/>
        </p:nvGrpSpPr>
        <p:grpSpPr>
          <a:xfrm>
            <a:off x="4370832" y="2484925"/>
            <a:ext cx="2194057" cy="493448"/>
            <a:chOff x="4370832" y="2484925"/>
            <a:chExt cx="2194057" cy="493448"/>
          </a:xfrm>
        </p:grpSpPr>
        <p:sp>
          <p:nvSpPr>
            <p:cNvPr id="15" name="Down Arrow 14"/>
            <p:cNvSpPr/>
            <p:nvPr/>
          </p:nvSpPr>
          <p:spPr>
            <a:xfrm>
              <a:off x="4370832" y="2484925"/>
              <a:ext cx="402336" cy="49344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16" name="TextBox 15"/>
            <p:cNvSpPr txBox="1"/>
            <p:nvPr/>
          </p:nvSpPr>
          <p:spPr>
            <a:xfrm>
              <a:off x="4773168" y="2546983"/>
              <a:ext cx="1791721" cy="369332"/>
            </a:xfrm>
            <a:prstGeom prst="rect">
              <a:avLst/>
            </a:prstGeom>
            <a:noFill/>
          </p:spPr>
          <p:txBody>
            <a:bodyPr wrap="square" rtlCol="0">
              <a:spAutoFit/>
            </a:bodyPr>
            <a:lstStyle/>
            <a:p>
              <a:pPr algn="ctr"/>
              <a:r>
                <a:rPr lang="en-US" smtClean="0">
                  <a:latin typeface="Segoe UI Light"/>
                  <a:cs typeface="Segoe UI Light"/>
                </a:rPr>
                <a:t>Shorthand for:</a:t>
              </a:r>
              <a:endParaRPr lang="en-US" dirty="0" smtClean="0">
                <a:latin typeface="Segoe UI Light"/>
                <a:cs typeface="Segoe UI Light"/>
              </a:endParaRPr>
            </a:p>
          </p:txBody>
        </p:sp>
      </p:grpSp>
      <p:grpSp>
        <p:nvGrpSpPr>
          <p:cNvPr id="7" name="Group 6"/>
          <p:cNvGrpSpPr/>
          <p:nvPr/>
        </p:nvGrpSpPr>
        <p:grpSpPr>
          <a:xfrm>
            <a:off x="4370832" y="3436653"/>
            <a:ext cx="2980944" cy="493448"/>
            <a:chOff x="4370832" y="3436653"/>
            <a:chExt cx="2980944" cy="493448"/>
          </a:xfrm>
        </p:grpSpPr>
        <p:sp>
          <p:nvSpPr>
            <p:cNvPr id="17" name="Down Arrow 16"/>
            <p:cNvSpPr/>
            <p:nvPr/>
          </p:nvSpPr>
          <p:spPr>
            <a:xfrm>
              <a:off x="4370832" y="3436653"/>
              <a:ext cx="402336" cy="49344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18" name="TextBox 17"/>
            <p:cNvSpPr txBox="1"/>
            <p:nvPr/>
          </p:nvSpPr>
          <p:spPr>
            <a:xfrm>
              <a:off x="4773168" y="3498711"/>
              <a:ext cx="2578608" cy="369332"/>
            </a:xfrm>
            <a:prstGeom prst="rect">
              <a:avLst/>
            </a:prstGeom>
            <a:noFill/>
          </p:spPr>
          <p:txBody>
            <a:bodyPr wrap="square" rtlCol="0">
              <a:spAutoFit/>
            </a:bodyPr>
            <a:lstStyle/>
            <a:p>
              <a:pPr algn="ctr"/>
              <a:r>
                <a:rPr lang="en-US" smtClean="0">
                  <a:latin typeface="Segoe UI Light"/>
                  <a:cs typeface="Segoe UI Light"/>
                </a:rPr>
                <a:t>Which is shorthand for:</a:t>
              </a:r>
              <a:endParaRPr lang="en-US" dirty="0" smtClean="0">
                <a:latin typeface="Segoe UI Light"/>
                <a:cs typeface="Segoe UI Light"/>
              </a:endParaRPr>
            </a:p>
          </p:txBody>
        </p:sp>
      </p:grpSp>
      <p:grpSp>
        <p:nvGrpSpPr>
          <p:cNvPr id="8" name="Group 7"/>
          <p:cNvGrpSpPr/>
          <p:nvPr/>
        </p:nvGrpSpPr>
        <p:grpSpPr>
          <a:xfrm>
            <a:off x="457200" y="3970849"/>
            <a:ext cx="8229598" cy="646331"/>
            <a:chOff x="457200" y="3970849"/>
            <a:chExt cx="8229598" cy="646331"/>
          </a:xfrm>
        </p:grpSpPr>
        <p:sp>
          <p:nvSpPr>
            <p:cNvPr id="12" name="Rectangle 11"/>
            <p:cNvSpPr/>
            <p:nvPr/>
          </p:nvSpPr>
          <p:spPr>
            <a:xfrm>
              <a:off x="457200" y="3970849"/>
              <a:ext cx="8229598" cy="646331"/>
            </a:xfrm>
            <a:prstGeom prst="rect">
              <a:avLst/>
            </a:prstGeom>
            <a:ln>
              <a:solidFill>
                <a:schemeClr val="bg2"/>
              </a:solidFill>
            </a:ln>
          </p:spPr>
          <p:txBody>
            <a:bodyPr wrap="square">
              <a:spAutoFit/>
            </a:bodyPr>
            <a:lstStyle/>
            <a:p>
              <a:r>
                <a:rPr lang="is-IS" dirty="0">
                  <a:solidFill>
                    <a:srgbClr val="222222"/>
                  </a:solidFill>
                  <a:latin typeface="Consolas" charset="0"/>
                </a:rPr>
                <a:t>...</a:t>
              </a:r>
              <a:r>
                <a:rPr lang="en-US" dirty="0" err="1">
                  <a:solidFill>
                    <a:srgbClr val="222222"/>
                  </a:solidFill>
                  <a:latin typeface="Consolas" charset="0"/>
                </a:rPr>
                <a:t>DefaultCenter.AddObserver</a:t>
              </a:r>
              <a:r>
                <a:rPr lang="en-US" dirty="0">
                  <a:solidFill>
                    <a:srgbClr val="000000"/>
                  </a:solidFill>
                  <a:latin typeface="Consolas" charset="0"/>
                </a:rPr>
                <a:t>(</a:t>
              </a:r>
              <a:r>
                <a:rPr lang="is-IS" dirty="0">
                  <a:solidFill>
                    <a:srgbClr val="222222"/>
                  </a:solidFill>
                  <a:latin typeface="Consolas" charset="0"/>
                </a:rPr>
                <a:t>...</a:t>
              </a:r>
              <a:r>
                <a:rPr lang="en-US" dirty="0">
                  <a:solidFill>
                    <a:srgbClr val="222222"/>
                  </a:solidFill>
                  <a:latin typeface="Consolas" charset="0"/>
                </a:rPr>
                <a:t>, </a:t>
              </a:r>
              <a:endParaRPr lang="en-US" dirty="0" smtClean="0">
                <a:solidFill>
                  <a:srgbClr val="222222"/>
                </a:solidFill>
                <a:latin typeface="Consolas" charset="0"/>
              </a:endParaRPr>
            </a:p>
            <a:p>
              <a:r>
                <a:rPr lang="en-US" dirty="0" smtClean="0">
                  <a:solidFill>
                    <a:srgbClr val="222222"/>
                  </a:solidFill>
                  <a:latin typeface="Consolas" charset="0"/>
                </a:rPr>
                <a:t>     </a:t>
              </a:r>
              <a:r>
                <a:rPr lang="en-US" dirty="0" smtClean="0">
                  <a:solidFill>
                    <a:srgbClr val="0432FF"/>
                  </a:solidFill>
                  <a:latin typeface="Consolas" charset="0"/>
                </a:rPr>
                <a:t>new </a:t>
              </a:r>
              <a:r>
                <a:rPr lang="en-US" dirty="0" smtClean="0">
                  <a:solidFill>
                    <a:srgbClr val="009193"/>
                  </a:solidFill>
                  <a:latin typeface="Consolas" charset="0"/>
                </a:rPr>
                <a:t>Action</a:t>
              </a:r>
              <a:r>
                <a:rPr lang="en-US" dirty="0" smtClean="0">
                  <a:solidFill>
                    <a:srgbClr val="222222"/>
                  </a:solidFill>
                  <a:latin typeface="Consolas" charset="0"/>
                </a:rPr>
                <a:t>&lt;</a:t>
              </a:r>
              <a:r>
                <a:rPr lang="en-US" dirty="0" err="1" smtClean="0">
                  <a:solidFill>
                    <a:srgbClr val="009193"/>
                  </a:solidFill>
                  <a:latin typeface="Consolas" charset="0"/>
                </a:rPr>
                <a:t>NSNotification</a:t>
              </a:r>
              <a:r>
                <a:rPr lang="en-US" dirty="0" smtClean="0">
                  <a:solidFill>
                    <a:srgbClr val="222222"/>
                  </a:solidFill>
                  <a:latin typeface="Consolas" charset="0"/>
                </a:rPr>
                <a:t>&gt;(</a:t>
              </a:r>
              <a:r>
                <a:rPr lang="en-US" dirty="0" err="1" smtClean="0">
                  <a:solidFill>
                    <a:srgbClr val="0432FF"/>
                  </a:solidFill>
                  <a:latin typeface="Consolas" charset="0"/>
                </a:rPr>
                <a:t>this</a:t>
              </a:r>
              <a:r>
                <a:rPr lang="en-US" dirty="0" err="1" smtClean="0">
                  <a:solidFill>
                    <a:srgbClr val="222222"/>
                  </a:solidFill>
                  <a:latin typeface="Consolas" charset="0"/>
                </a:rPr>
                <a:t>.OnChargingChanged</a:t>
              </a:r>
              <a:r>
                <a:rPr lang="en-US" dirty="0" smtClean="0">
                  <a:solidFill>
                    <a:srgbClr val="000000"/>
                  </a:solidFill>
                  <a:latin typeface="Consolas" charset="0"/>
                </a:rPr>
                <a:t>))</a:t>
              </a:r>
              <a:r>
                <a:rPr lang="en-US" dirty="0" smtClean="0">
                  <a:solidFill>
                    <a:srgbClr val="222222"/>
                  </a:solidFill>
                  <a:latin typeface="Consolas" charset="0"/>
                </a:rPr>
                <a:t>;</a:t>
              </a:r>
              <a:endParaRPr lang="en-US" dirty="0">
                <a:latin typeface="Segoe UI Light" charset="0"/>
              </a:endParaRPr>
            </a:p>
          </p:txBody>
        </p:sp>
        <p:sp>
          <p:nvSpPr>
            <p:cNvPr id="19" name="Rectangle 18"/>
            <p:cNvSpPr/>
            <p:nvPr/>
          </p:nvSpPr>
          <p:spPr>
            <a:xfrm>
              <a:off x="1043017" y="4270127"/>
              <a:ext cx="6457377" cy="347053"/>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spTree>
    <p:extLst>
      <p:ext uri="{BB962C8B-B14F-4D97-AF65-F5344CB8AC3E}">
        <p14:creationId xmlns:p14="http://schemas.microsoft.com/office/powerpoint/2010/main" val="1493716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22" presetClass="entr" presetSubtype="1" fill="hold" nodeType="withEffect">
                                  <p:stCondLst>
                                    <p:cond delay="25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When you wire up a .NET delegate to an </a:t>
            </a:r>
            <a:r>
              <a:rPr lang="en-US" i="1" dirty="0" smtClean="0"/>
              <a:t>instance</a:t>
            </a:r>
            <a:r>
              <a:rPr lang="en-US" dirty="0" smtClean="0"/>
              <a:t> method, it must hold a </a:t>
            </a:r>
            <a:r>
              <a:rPr lang="en-US" b="1" dirty="0" smtClean="0"/>
              <a:t>reference</a:t>
            </a:r>
            <a:r>
              <a:rPr lang="en-US" dirty="0" smtClean="0"/>
              <a:t> to the owning instance</a:t>
            </a:r>
            <a:endParaRPr lang="en-US" dirty="0"/>
          </a:p>
        </p:txBody>
      </p:sp>
      <p:sp>
        <p:nvSpPr>
          <p:cNvPr id="3" name="Title 2"/>
          <p:cNvSpPr>
            <a:spLocks noGrp="1"/>
          </p:cNvSpPr>
          <p:nvPr>
            <p:ph type="title"/>
          </p:nvPr>
        </p:nvSpPr>
        <p:spPr/>
        <p:txBody>
          <a:bodyPr/>
          <a:lstStyle/>
          <a:p>
            <a:r>
              <a:rPr lang="en-US" dirty="0" smtClean="0"/>
              <a:t>Delegate references</a:t>
            </a:r>
            <a:endParaRPr lang="en-US" dirty="0"/>
          </a:p>
        </p:txBody>
      </p:sp>
      <p:grpSp>
        <p:nvGrpSpPr>
          <p:cNvPr id="7" name="Group 6"/>
          <p:cNvGrpSpPr/>
          <p:nvPr/>
        </p:nvGrpSpPr>
        <p:grpSpPr>
          <a:xfrm>
            <a:off x="1848097" y="2964859"/>
            <a:ext cx="7124701" cy="1754326"/>
            <a:chOff x="1848097" y="2950588"/>
            <a:chExt cx="7124701" cy="1754326"/>
          </a:xfrm>
        </p:grpSpPr>
        <p:sp>
          <p:nvSpPr>
            <p:cNvPr id="9" name="Rectangle 8"/>
            <p:cNvSpPr/>
            <p:nvPr/>
          </p:nvSpPr>
          <p:spPr>
            <a:xfrm>
              <a:off x="1848097" y="2950588"/>
              <a:ext cx="5447805" cy="1754326"/>
            </a:xfrm>
            <a:prstGeom prst="rect">
              <a:avLst/>
            </a:prstGeom>
            <a:solidFill>
              <a:schemeClr val="bg2"/>
            </a:solidFill>
            <a:ln>
              <a:solidFill>
                <a:schemeClr val="accent3"/>
              </a:solidFill>
              <a:prstDash val="sysDot"/>
            </a:ln>
          </p:spPr>
          <p:txBody>
            <a:bodyPr wrap="square">
              <a:spAutoFit/>
            </a:bodyPr>
            <a:lstStyle/>
            <a:p>
              <a:r>
                <a:rPr lang="pl-PL" dirty="0">
                  <a:solidFill>
                    <a:srgbClr val="0000FF"/>
                  </a:solidFill>
                  <a:latin typeface="Consolas" charset="0"/>
                </a:rPr>
                <a:t>public</a:t>
              </a:r>
              <a:r>
                <a:rPr lang="pl-PL" dirty="0">
                  <a:solidFill>
                    <a:srgbClr val="000000"/>
                  </a:solidFill>
                  <a:latin typeface="Consolas" charset="0"/>
                </a:rPr>
                <a:t> </a:t>
              </a:r>
              <a:r>
                <a:rPr lang="pl-PL" dirty="0" err="1" smtClean="0">
                  <a:solidFill>
                    <a:srgbClr val="0000FF"/>
                  </a:solidFill>
                  <a:latin typeface="Consolas" charset="0"/>
                </a:rPr>
                <a:t>class</a:t>
              </a:r>
              <a:r>
                <a:rPr lang="pl-PL" dirty="0">
                  <a:solidFill>
                    <a:srgbClr val="000000"/>
                  </a:solidFill>
                  <a:latin typeface="Consolas" charset="0"/>
                </a:rPr>
                <a:t> </a:t>
              </a:r>
              <a:r>
                <a:rPr lang="en-US" dirty="0" smtClean="0">
                  <a:solidFill>
                    <a:srgbClr val="2B8FAF"/>
                  </a:solidFill>
                  <a:latin typeface="Consolas" charset="0"/>
                </a:rPr>
                <a:t>Action</a:t>
              </a:r>
              <a:r>
                <a:rPr lang="en-US" dirty="0" smtClean="0">
                  <a:latin typeface="Consolas" charset="0"/>
                </a:rPr>
                <a:t>&lt;T&gt;</a:t>
              </a:r>
              <a:r>
                <a:rPr lang="pl-PL" dirty="0" smtClean="0">
                  <a:solidFill>
                    <a:srgbClr val="000000"/>
                  </a:solidFill>
                  <a:latin typeface="Consolas" charset="0"/>
                </a:rPr>
                <a:t> : </a:t>
              </a:r>
              <a:r>
                <a:rPr lang="pl-PL" dirty="0" err="1" smtClean="0">
                  <a:solidFill>
                    <a:srgbClr val="000000"/>
                  </a:solidFill>
                  <a:latin typeface="Consolas" charset="0"/>
                </a:rPr>
                <a:t>Delegate</a:t>
              </a:r>
              <a:r>
                <a:rPr lang="pl-PL" dirty="0">
                  <a:solidFill>
                    <a:srgbClr val="000000"/>
                  </a:solidFill>
                  <a:latin typeface="Consolas" charset="0"/>
                </a:rPr>
                <a:t> </a:t>
              </a:r>
              <a:endParaRPr lang="pl-PL" dirty="0" smtClean="0">
                <a:solidFill>
                  <a:srgbClr val="000000"/>
                </a:solidFill>
                <a:latin typeface="Consolas" charset="0"/>
              </a:endParaRPr>
            </a:p>
            <a:p>
              <a:r>
                <a:rPr lang="pl-PL" dirty="0" smtClean="0">
                  <a:solidFill>
                    <a:srgbClr val="000000"/>
                  </a:solidFill>
                  <a:latin typeface="Consolas" charset="0"/>
                </a:rPr>
                <a:t>{</a:t>
              </a:r>
              <a:r>
                <a:rPr lang="pl-PL" dirty="0">
                  <a:solidFill>
                    <a:srgbClr val="000000"/>
                  </a:solidFill>
                  <a:latin typeface="Consolas" charset="0"/>
                </a:rPr>
                <a:t/>
              </a:r>
              <a:br>
                <a:rPr lang="pl-PL" dirty="0">
                  <a:solidFill>
                    <a:srgbClr val="000000"/>
                  </a:solidFill>
                  <a:latin typeface="Consolas" charset="0"/>
                </a:rPr>
              </a:br>
              <a:r>
                <a:rPr lang="pl-PL" dirty="0" smtClean="0">
                  <a:solidFill>
                    <a:srgbClr val="000000"/>
                  </a:solidFill>
                  <a:latin typeface="Consolas" charset="0"/>
                </a:rPr>
                <a:t>   </a:t>
              </a:r>
              <a:r>
                <a:rPr lang="pl-PL" dirty="0" smtClean="0">
                  <a:solidFill>
                    <a:srgbClr val="0000FF"/>
                  </a:solidFill>
                  <a:latin typeface="Consolas" charset="0"/>
                </a:rPr>
                <a:t>public</a:t>
              </a:r>
              <a:r>
                <a:rPr lang="pl-PL" dirty="0">
                  <a:solidFill>
                    <a:srgbClr val="000000"/>
                  </a:solidFill>
                  <a:latin typeface="Consolas" charset="0"/>
                </a:rPr>
                <a:t> </a:t>
              </a:r>
              <a:r>
                <a:rPr lang="pl-PL" dirty="0" err="1">
                  <a:solidFill>
                    <a:srgbClr val="0000FF"/>
                  </a:solidFill>
                  <a:latin typeface="Consolas" charset="0"/>
                </a:rPr>
                <a:t>object</a:t>
              </a:r>
              <a:r>
                <a:rPr lang="pl-PL" dirty="0">
                  <a:solidFill>
                    <a:srgbClr val="000000"/>
                  </a:solidFill>
                  <a:latin typeface="Consolas" charset="0"/>
                </a:rPr>
                <a:t> Target { </a:t>
              </a:r>
              <a:r>
                <a:rPr lang="pl-PL" dirty="0" err="1">
                  <a:solidFill>
                    <a:srgbClr val="0000FF"/>
                  </a:solidFill>
                  <a:latin typeface="Consolas" charset="0"/>
                </a:rPr>
                <a:t>get</a:t>
              </a:r>
              <a:r>
                <a:rPr lang="pl-PL" dirty="0">
                  <a:solidFill>
                    <a:srgbClr val="000000"/>
                  </a:solidFill>
                  <a:latin typeface="Consolas" charset="0"/>
                </a:rPr>
                <a:t>; }</a:t>
              </a:r>
              <a:r>
                <a:rPr lang="pl-PL" dirty="0">
                  <a:latin typeface="Segoe UI Light" charset="0"/>
                </a:rPr>
                <a:t> </a:t>
              </a:r>
              <a:r>
                <a:rPr lang="pl-PL" dirty="0" smtClean="0">
                  <a:solidFill>
                    <a:srgbClr val="000000"/>
                  </a:solidFill>
                  <a:latin typeface="Consolas" charset="0"/>
                </a:rPr>
                <a:t>      </a:t>
              </a:r>
            </a:p>
            <a:p>
              <a:r>
                <a:rPr lang="pl-PL" dirty="0">
                  <a:solidFill>
                    <a:srgbClr val="000000"/>
                  </a:solidFill>
                  <a:latin typeface="Consolas" charset="0"/>
                </a:rPr>
                <a:t> </a:t>
              </a:r>
              <a:r>
                <a:rPr lang="pl-PL" dirty="0" smtClean="0">
                  <a:solidFill>
                    <a:srgbClr val="000000"/>
                  </a:solidFill>
                  <a:latin typeface="Consolas" charset="0"/>
                </a:rPr>
                <a:t>  </a:t>
              </a:r>
              <a:r>
                <a:rPr lang="pl-PL" dirty="0" smtClean="0">
                  <a:solidFill>
                    <a:srgbClr val="0000FF"/>
                  </a:solidFill>
                  <a:latin typeface="Consolas" charset="0"/>
                </a:rPr>
                <a:t>public</a:t>
              </a:r>
              <a:r>
                <a:rPr lang="pl-PL" dirty="0" smtClean="0">
                  <a:solidFill>
                    <a:srgbClr val="000000"/>
                  </a:solidFill>
                  <a:latin typeface="Consolas" charset="0"/>
                </a:rPr>
                <a:t> </a:t>
              </a:r>
              <a:r>
                <a:rPr lang="pl-PL" dirty="0" err="1" smtClean="0">
                  <a:solidFill>
                    <a:srgbClr val="000000"/>
                  </a:solidFill>
                  <a:latin typeface="Consolas" charset="0"/>
                </a:rPr>
                <a:t>MethodInfo</a:t>
              </a:r>
              <a:r>
                <a:rPr lang="pl-PL" dirty="0" smtClean="0">
                  <a:solidFill>
                    <a:srgbClr val="000000"/>
                  </a:solidFill>
                  <a:latin typeface="Consolas" charset="0"/>
                </a:rPr>
                <a:t> Method { </a:t>
              </a:r>
              <a:r>
                <a:rPr lang="pl-PL" dirty="0" err="1" smtClean="0">
                  <a:solidFill>
                    <a:srgbClr val="0000FF"/>
                  </a:solidFill>
                  <a:latin typeface="Consolas" charset="0"/>
                </a:rPr>
                <a:t>get</a:t>
              </a:r>
              <a:r>
                <a:rPr lang="pl-PL" dirty="0" smtClean="0">
                  <a:solidFill>
                    <a:srgbClr val="000000"/>
                  </a:solidFill>
                  <a:latin typeface="Consolas" charset="0"/>
                </a:rPr>
                <a:t>; }</a:t>
              </a:r>
              <a:br>
                <a:rPr lang="pl-PL" dirty="0" smtClean="0">
                  <a:solidFill>
                    <a:srgbClr val="000000"/>
                  </a:solidFill>
                  <a:latin typeface="Consolas" charset="0"/>
                </a:rPr>
              </a:br>
              <a:r>
                <a:rPr lang="pl-PL" dirty="0" smtClean="0">
                  <a:latin typeface="Consolas" charset="0"/>
                  <a:ea typeface="Consolas" charset="0"/>
                  <a:cs typeface="Consolas" charset="0"/>
                </a:rPr>
                <a:t>   </a:t>
              </a:r>
              <a:r>
                <a:rPr lang="is-IS" dirty="0" smtClean="0">
                  <a:latin typeface="Consolas" charset="0"/>
                  <a:ea typeface="Consolas" charset="0"/>
                  <a:cs typeface="Consolas" charset="0"/>
                </a:rPr>
                <a:t>...</a:t>
              </a:r>
              <a:endParaRPr lang="pl-PL" dirty="0" smtClean="0">
                <a:latin typeface="Consolas" charset="0"/>
                <a:ea typeface="Consolas" charset="0"/>
                <a:cs typeface="Consolas" charset="0"/>
              </a:endParaRPr>
            </a:p>
            <a:p>
              <a:r>
                <a:rPr lang="pl-PL" dirty="0">
                  <a:latin typeface="Segoe UI Light" charset="0"/>
                </a:rPr>
                <a:t>}</a:t>
              </a:r>
              <a:endParaRPr lang="en-US" dirty="0">
                <a:latin typeface="Segoe UI Light" charset="0"/>
              </a:endParaRPr>
            </a:p>
          </p:txBody>
        </p:sp>
        <p:sp>
          <p:nvSpPr>
            <p:cNvPr id="11" name="TextBox 10"/>
            <p:cNvSpPr txBox="1"/>
            <p:nvPr/>
          </p:nvSpPr>
          <p:spPr>
            <a:xfrm>
              <a:off x="7607136" y="3078215"/>
              <a:ext cx="1365662" cy="1200329"/>
            </a:xfrm>
            <a:prstGeom prst="rect">
              <a:avLst/>
            </a:prstGeom>
            <a:noFill/>
          </p:spPr>
          <p:txBody>
            <a:bodyPr wrap="square" rtlCol="0">
              <a:spAutoFit/>
            </a:bodyPr>
            <a:lstStyle/>
            <a:p>
              <a:r>
                <a:rPr lang="en-US" dirty="0" smtClean="0">
                  <a:latin typeface="Segoe UI Light"/>
                  <a:cs typeface="Segoe UI Light"/>
                </a:rPr>
                <a:t>Strong reference held by delegate</a:t>
              </a:r>
            </a:p>
          </p:txBody>
        </p:sp>
        <p:cxnSp>
          <p:nvCxnSpPr>
            <p:cNvPr id="13" name="Straight Arrow Connector 12"/>
            <p:cNvCxnSpPr/>
            <p:nvPr/>
          </p:nvCxnSpPr>
          <p:spPr>
            <a:xfrm flipH="1">
              <a:off x="6528816" y="3678380"/>
              <a:ext cx="1078320" cy="832"/>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56615" y="2141627"/>
            <a:ext cx="8430768" cy="648580"/>
            <a:chOff x="356615" y="2037455"/>
            <a:chExt cx="8430768" cy="648580"/>
          </a:xfrm>
        </p:grpSpPr>
        <p:sp>
          <p:nvSpPr>
            <p:cNvPr id="5" name="Rectangle 4"/>
            <p:cNvSpPr/>
            <p:nvPr/>
          </p:nvSpPr>
          <p:spPr>
            <a:xfrm>
              <a:off x="356615" y="2037455"/>
              <a:ext cx="8430768" cy="646331"/>
            </a:xfrm>
            <a:prstGeom prst="rect">
              <a:avLst/>
            </a:prstGeom>
            <a:ln>
              <a:solidFill>
                <a:schemeClr val="bg2"/>
              </a:solidFill>
            </a:ln>
          </p:spPr>
          <p:txBody>
            <a:bodyPr wrap="square">
              <a:spAutoFit/>
            </a:bodyPr>
            <a:lstStyle/>
            <a:p>
              <a:r>
                <a:rPr lang="is-IS" dirty="0">
                  <a:solidFill>
                    <a:srgbClr val="222222"/>
                  </a:solidFill>
                  <a:latin typeface="Consolas" charset="0"/>
                </a:rPr>
                <a:t>...</a:t>
              </a:r>
              <a:r>
                <a:rPr lang="en-US" dirty="0" err="1">
                  <a:solidFill>
                    <a:srgbClr val="222222"/>
                  </a:solidFill>
                  <a:latin typeface="Consolas" charset="0"/>
                </a:rPr>
                <a:t>DefaultCenter.AddObserver</a:t>
              </a:r>
              <a:r>
                <a:rPr lang="en-US" dirty="0">
                  <a:solidFill>
                    <a:srgbClr val="000000"/>
                  </a:solidFill>
                  <a:latin typeface="Consolas" charset="0"/>
                </a:rPr>
                <a:t>(</a:t>
              </a:r>
              <a:r>
                <a:rPr lang="is-IS" dirty="0">
                  <a:solidFill>
                    <a:srgbClr val="222222"/>
                  </a:solidFill>
                  <a:latin typeface="Consolas" charset="0"/>
                </a:rPr>
                <a:t>...</a:t>
              </a:r>
              <a:r>
                <a:rPr lang="en-US" dirty="0">
                  <a:solidFill>
                    <a:srgbClr val="222222"/>
                  </a:solidFill>
                  <a:latin typeface="Consolas" charset="0"/>
                </a:rPr>
                <a:t>, </a:t>
              </a:r>
            </a:p>
            <a:p>
              <a:r>
                <a:rPr lang="en-US" dirty="0">
                  <a:solidFill>
                    <a:srgbClr val="222222"/>
                  </a:solidFill>
                  <a:latin typeface="Consolas" charset="0"/>
                </a:rPr>
                <a:t>     </a:t>
              </a:r>
              <a:r>
                <a:rPr lang="en-US" dirty="0">
                  <a:solidFill>
                    <a:srgbClr val="0432FF"/>
                  </a:solidFill>
                  <a:latin typeface="Consolas" charset="0"/>
                </a:rPr>
                <a:t>new </a:t>
              </a:r>
              <a:r>
                <a:rPr lang="en-US" dirty="0">
                  <a:solidFill>
                    <a:srgbClr val="009193"/>
                  </a:solidFill>
                  <a:latin typeface="Consolas" charset="0"/>
                </a:rPr>
                <a:t>Action</a:t>
              </a:r>
              <a:r>
                <a:rPr lang="en-US" dirty="0">
                  <a:solidFill>
                    <a:srgbClr val="222222"/>
                  </a:solidFill>
                  <a:latin typeface="Consolas" charset="0"/>
                </a:rPr>
                <a:t>&lt;</a:t>
              </a:r>
              <a:r>
                <a:rPr lang="en-US" dirty="0" err="1">
                  <a:solidFill>
                    <a:srgbClr val="009193"/>
                  </a:solidFill>
                  <a:latin typeface="Consolas" charset="0"/>
                </a:rPr>
                <a:t>NSNotification</a:t>
              </a:r>
              <a:r>
                <a:rPr lang="en-US" dirty="0">
                  <a:solidFill>
                    <a:srgbClr val="222222"/>
                  </a:solidFill>
                  <a:latin typeface="Consolas" charset="0"/>
                </a:rPr>
                <a:t>&gt;(</a:t>
              </a:r>
              <a:r>
                <a:rPr lang="en-US" dirty="0" err="1">
                  <a:solidFill>
                    <a:srgbClr val="0432FF"/>
                  </a:solidFill>
                  <a:latin typeface="Consolas" charset="0"/>
                </a:rPr>
                <a:t>this</a:t>
              </a:r>
              <a:r>
                <a:rPr lang="en-US" dirty="0" err="1">
                  <a:solidFill>
                    <a:srgbClr val="222222"/>
                  </a:solidFill>
                  <a:latin typeface="Consolas" charset="0"/>
                </a:rPr>
                <a:t>.OnChargingChanged</a:t>
              </a:r>
              <a:r>
                <a:rPr lang="en-US" dirty="0">
                  <a:solidFill>
                    <a:srgbClr val="000000"/>
                  </a:solidFill>
                  <a:latin typeface="Consolas" charset="0"/>
                </a:rPr>
                <a:t>))</a:t>
              </a:r>
              <a:r>
                <a:rPr lang="en-US" dirty="0">
                  <a:solidFill>
                    <a:srgbClr val="222222"/>
                  </a:solidFill>
                  <a:latin typeface="Consolas" charset="0"/>
                </a:rPr>
                <a:t>;</a:t>
              </a:r>
              <a:endParaRPr lang="en-US" dirty="0">
                <a:latin typeface="Segoe UI Light" charset="0"/>
              </a:endParaRPr>
            </a:p>
          </p:txBody>
        </p:sp>
        <p:sp>
          <p:nvSpPr>
            <p:cNvPr id="24" name="Rectangle 23"/>
            <p:cNvSpPr/>
            <p:nvPr/>
          </p:nvSpPr>
          <p:spPr>
            <a:xfrm>
              <a:off x="1041722" y="2338982"/>
              <a:ext cx="6277330" cy="347053"/>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sp>
        <p:nvSpPr>
          <p:cNvPr id="25" name="Rectangle 24"/>
          <p:cNvSpPr/>
          <p:nvPr/>
        </p:nvSpPr>
        <p:spPr>
          <a:xfrm>
            <a:off x="2246376" y="3514621"/>
            <a:ext cx="4282440" cy="654802"/>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Tree>
    <p:extLst>
      <p:ext uri="{BB962C8B-B14F-4D97-AF65-F5344CB8AC3E}">
        <p14:creationId xmlns:p14="http://schemas.microsoft.com/office/powerpoint/2010/main" val="1141453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Delegates become a problem when the publisher of the event </a:t>
            </a:r>
            <a:r>
              <a:rPr lang="en-US" i="1" dirty="0" smtClean="0"/>
              <a:t>outlives</a:t>
            </a:r>
            <a:r>
              <a:rPr lang="en-US" dirty="0" smtClean="0"/>
              <a:t> the subscriber to the event</a:t>
            </a:r>
            <a:endParaRPr lang="en-US" dirty="0"/>
          </a:p>
        </p:txBody>
      </p:sp>
      <p:sp>
        <p:nvSpPr>
          <p:cNvPr id="3" name="Title 2"/>
          <p:cNvSpPr>
            <a:spLocks noGrp="1"/>
          </p:cNvSpPr>
          <p:nvPr>
            <p:ph type="title"/>
          </p:nvPr>
        </p:nvSpPr>
        <p:spPr/>
        <p:txBody>
          <a:bodyPr/>
          <a:lstStyle/>
          <a:p>
            <a:r>
              <a:rPr lang="en-US" dirty="0" smtClean="0"/>
              <a:t>Why is this a problem?</a:t>
            </a:r>
            <a:endParaRPr lang="en-US" dirty="0"/>
          </a:p>
        </p:txBody>
      </p:sp>
      <p:grpSp>
        <p:nvGrpSpPr>
          <p:cNvPr id="14" name="Group 13"/>
          <p:cNvGrpSpPr/>
          <p:nvPr/>
        </p:nvGrpSpPr>
        <p:grpSpPr>
          <a:xfrm>
            <a:off x="2901068" y="2753838"/>
            <a:ext cx="4223059" cy="464621"/>
            <a:chOff x="3019822" y="2574079"/>
            <a:chExt cx="4223059" cy="464621"/>
          </a:xfrm>
        </p:grpSpPr>
        <p:cxnSp>
          <p:nvCxnSpPr>
            <p:cNvPr id="9" name="Straight Arrow Connector 8"/>
            <p:cNvCxnSpPr>
              <a:stCxn id="7" idx="3"/>
              <a:endCxn id="5" idx="1"/>
            </p:cNvCxnSpPr>
            <p:nvPr/>
          </p:nvCxnSpPr>
          <p:spPr>
            <a:xfrm>
              <a:off x="3019822" y="2781376"/>
              <a:ext cx="4223059" cy="25015"/>
            </a:xfrm>
            <a:prstGeom prst="straightConnector1">
              <a:avLst/>
            </a:prstGeom>
            <a:ln w="28575" cmpd="sng">
              <a:solidFill>
                <a:schemeClr val="accent5"/>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2" name="Lightning Bolt 11"/>
            <p:cNvSpPr/>
            <p:nvPr/>
          </p:nvSpPr>
          <p:spPr>
            <a:xfrm>
              <a:off x="3052134" y="2574079"/>
              <a:ext cx="329184" cy="411821"/>
            </a:xfrm>
            <a:prstGeom prst="lightningBolt">
              <a:avLst/>
            </a:prstGeom>
            <a:solidFill>
              <a:srgbClr val="FFFF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299263" y="2761701"/>
              <a:ext cx="3802194" cy="276999"/>
            </a:xfrm>
            <a:prstGeom prst="rect">
              <a:avLst/>
            </a:prstGeom>
            <a:noFill/>
          </p:spPr>
          <p:txBody>
            <a:bodyPr wrap="square" rtlCol="0">
              <a:spAutoFit/>
            </a:bodyPr>
            <a:lstStyle/>
            <a:p>
              <a:pPr algn="ctr"/>
              <a:r>
                <a:rPr lang="en-US" sz="1200" smtClean="0">
                  <a:solidFill>
                    <a:srgbClr val="2B8FAF"/>
                  </a:solidFill>
                  <a:latin typeface="Consolas" charset="0"/>
                </a:rPr>
                <a:t>UIDevice</a:t>
              </a:r>
              <a:r>
                <a:rPr lang="en-US" sz="1200" smtClean="0">
                  <a:solidFill>
                    <a:srgbClr val="222222"/>
                  </a:solidFill>
                  <a:latin typeface="Consolas" charset="0"/>
                </a:rPr>
                <a:t>.BatteryStateDidChangeNotification</a:t>
              </a:r>
              <a:r>
                <a:rPr lang="en-US" sz="1200" dirty="0" smtClean="0"/>
                <a:t>  </a:t>
              </a:r>
              <a:endParaRPr lang="en-US" sz="1200" dirty="0" smtClean="0">
                <a:latin typeface="Consolas" charset="0"/>
                <a:ea typeface="Consolas" charset="0"/>
                <a:cs typeface="Consolas" charset="0"/>
              </a:endParaRPr>
            </a:p>
          </p:txBody>
        </p:sp>
      </p:grpSp>
      <p:grpSp>
        <p:nvGrpSpPr>
          <p:cNvPr id="10" name="Group 9"/>
          <p:cNvGrpSpPr/>
          <p:nvPr/>
        </p:nvGrpSpPr>
        <p:grpSpPr>
          <a:xfrm>
            <a:off x="338446" y="2621453"/>
            <a:ext cx="2562622" cy="1150244"/>
            <a:chOff x="457200" y="2441694"/>
            <a:chExt cx="2562622" cy="1150244"/>
          </a:xfrm>
        </p:grpSpPr>
        <p:sp>
          <p:nvSpPr>
            <p:cNvPr id="7" name="Rectangle 6"/>
            <p:cNvSpPr/>
            <p:nvPr/>
          </p:nvSpPr>
          <p:spPr>
            <a:xfrm>
              <a:off x="457200" y="2441694"/>
              <a:ext cx="2562622" cy="6793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latin typeface="Consolas" charset="0"/>
                  <a:ea typeface="Consolas" charset="0"/>
                  <a:cs typeface="Consolas" charset="0"/>
                </a:rPr>
                <a:t>NSNotificationCenter</a:t>
              </a:r>
              <a:endParaRPr lang="en-US" sz="1600" dirty="0">
                <a:latin typeface="Consolas" charset="0"/>
                <a:ea typeface="Consolas" charset="0"/>
                <a:cs typeface="Consolas" charset="0"/>
              </a:endParaRPr>
            </a:p>
          </p:txBody>
        </p:sp>
        <p:sp>
          <p:nvSpPr>
            <p:cNvPr id="4" name="TextBox 3"/>
            <p:cNvSpPr txBox="1"/>
            <p:nvPr/>
          </p:nvSpPr>
          <p:spPr>
            <a:xfrm>
              <a:off x="457200" y="3222606"/>
              <a:ext cx="2321627" cy="369332"/>
            </a:xfrm>
            <a:prstGeom prst="rect">
              <a:avLst/>
            </a:prstGeom>
            <a:noFill/>
          </p:spPr>
          <p:txBody>
            <a:bodyPr wrap="square" rtlCol="0">
              <a:spAutoFit/>
            </a:bodyPr>
            <a:lstStyle/>
            <a:p>
              <a:pPr algn="ctr"/>
              <a:r>
                <a:rPr lang="en-US" dirty="0" smtClean="0">
                  <a:latin typeface="Segoe UI Light"/>
                  <a:cs typeface="Segoe UI Light"/>
                </a:rPr>
                <a:t>I live forever..</a:t>
              </a:r>
            </a:p>
          </p:txBody>
        </p:sp>
      </p:grpSp>
      <p:grpSp>
        <p:nvGrpSpPr>
          <p:cNvPr id="11" name="Group 10"/>
          <p:cNvGrpSpPr/>
          <p:nvPr/>
        </p:nvGrpSpPr>
        <p:grpSpPr>
          <a:xfrm>
            <a:off x="6685272" y="2661237"/>
            <a:ext cx="2321627" cy="1674704"/>
            <a:chOff x="6804026" y="2471232"/>
            <a:chExt cx="2321627" cy="1674704"/>
          </a:xfrm>
        </p:grpSpPr>
        <p:sp>
          <p:nvSpPr>
            <p:cNvPr id="5" name="Rectangle 4"/>
            <p:cNvSpPr/>
            <p:nvPr/>
          </p:nvSpPr>
          <p:spPr>
            <a:xfrm>
              <a:off x="7242881" y="2471232"/>
              <a:ext cx="1443919" cy="64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charset="0"/>
                  <a:ea typeface="Segoe UI Light" charset="0"/>
                  <a:cs typeface="Segoe UI Light" charset="0"/>
                </a:rPr>
                <a:t>View</a:t>
              </a:r>
              <a:br>
                <a:rPr lang="en-US" dirty="0">
                  <a:latin typeface="Segoe UI Light" charset="0"/>
                  <a:ea typeface="Segoe UI Light" charset="0"/>
                  <a:cs typeface="Segoe UI Light" charset="0"/>
                </a:rPr>
              </a:br>
              <a:r>
                <a:rPr lang="en-US" dirty="0">
                  <a:latin typeface="Segoe UI Light" charset="0"/>
                  <a:ea typeface="Segoe UI Light" charset="0"/>
                  <a:cs typeface="Segoe UI Light" charset="0"/>
                </a:rPr>
                <a:t>Controller</a:t>
              </a:r>
            </a:p>
          </p:txBody>
        </p:sp>
        <p:sp>
          <p:nvSpPr>
            <p:cNvPr id="18" name="TextBox 17"/>
            <p:cNvSpPr txBox="1"/>
            <p:nvPr/>
          </p:nvSpPr>
          <p:spPr>
            <a:xfrm>
              <a:off x="6804026" y="3222606"/>
              <a:ext cx="2321627" cy="923330"/>
            </a:xfrm>
            <a:prstGeom prst="rect">
              <a:avLst/>
            </a:prstGeom>
            <a:noFill/>
          </p:spPr>
          <p:txBody>
            <a:bodyPr wrap="square" rtlCol="0">
              <a:spAutoFit/>
            </a:bodyPr>
            <a:lstStyle/>
            <a:p>
              <a:pPr algn="ctr"/>
              <a:r>
                <a:rPr lang="en-US" dirty="0" smtClean="0">
                  <a:latin typeface="Segoe UI Light"/>
                  <a:cs typeface="Segoe UI Light"/>
                </a:rPr>
                <a:t>I'm supposed to live only while the user works with me</a:t>
              </a:r>
            </a:p>
          </p:txBody>
        </p:sp>
      </p:grpSp>
      <p:sp>
        <p:nvSpPr>
          <p:cNvPr id="20" name="TextBox 19"/>
          <p:cNvSpPr txBox="1"/>
          <p:nvPr/>
        </p:nvSpPr>
        <p:spPr>
          <a:xfrm>
            <a:off x="3549682" y="2249016"/>
            <a:ext cx="3063848" cy="646331"/>
          </a:xfrm>
          <a:prstGeom prst="rect">
            <a:avLst/>
          </a:prstGeom>
          <a:noFill/>
        </p:spPr>
        <p:txBody>
          <a:bodyPr wrap="square" rtlCol="0">
            <a:spAutoFit/>
          </a:bodyPr>
          <a:lstStyle/>
          <a:p>
            <a:pPr algn="ctr"/>
            <a:r>
              <a:rPr lang="en-US" dirty="0" smtClean="0">
                <a:solidFill>
                  <a:srgbClr val="C00000"/>
                </a:solidFill>
                <a:latin typeface="Segoe UI Light"/>
                <a:cs typeface="Segoe UI Light"/>
              </a:rPr>
              <a:t>.. And </a:t>
            </a:r>
            <a:r>
              <a:rPr lang="en-US" b="1" dirty="0" smtClean="0">
                <a:solidFill>
                  <a:srgbClr val="C00000"/>
                </a:solidFill>
                <a:latin typeface="Segoe UI Light"/>
                <a:cs typeface="Segoe UI Light"/>
              </a:rPr>
              <a:t>immortality</a:t>
            </a:r>
            <a:r>
              <a:rPr lang="en-US" dirty="0" smtClean="0">
                <a:solidFill>
                  <a:srgbClr val="C00000"/>
                </a:solidFill>
                <a:latin typeface="Segoe UI Light"/>
                <a:cs typeface="Segoe UI Light"/>
              </a:rPr>
              <a:t> is bestowed upon you!</a:t>
            </a:r>
          </a:p>
        </p:txBody>
      </p:sp>
    </p:spTree>
    <p:extLst>
      <p:ext uri="{BB962C8B-B14F-4D97-AF65-F5344CB8AC3E}">
        <p14:creationId xmlns:p14="http://schemas.microsoft.com/office/powerpoint/2010/main" val="16483491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Follow .NET event guidelines: </a:t>
            </a:r>
            <a:r>
              <a:rPr lang="en-US" b="1" dirty="0" smtClean="0"/>
              <a:t>always unsubscribe from delegates</a:t>
            </a:r>
            <a:endParaRPr lang="en-US" b="1" dirty="0"/>
          </a:p>
        </p:txBody>
      </p:sp>
      <p:sp>
        <p:nvSpPr>
          <p:cNvPr id="3" name="Title 2"/>
          <p:cNvSpPr>
            <a:spLocks noGrp="1"/>
          </p:cNvSpPr>
          <p:nvPr>
            <p:ph type="title"/>
          </p:nvPr>
        </p:nvSpPr>
        <p:spPr/>
        <p:txBody>
          <a:bodyPr/>
          <a:lstStyle/>
          <a:p>
            <a:r>
              <a:rPr lang="en-US" dirty="0" smtClean="0"/>
              <a:t>Fixing the delegate problem</a:t>
            </a:r>
            <a:endParaRPr lang="en-US" dirty="0"/>
          </a:p>
        </p:txBody>
      </p:sp>
      <p:sp>
        <p:nvSpPr>
          <p:cNvPr id="10" name="Rectangle 9"/>
          <p:cNvSpPr/>
          <p:nvPr/>
        </p:nvSpPr>
        <p:spPr>
          <a:xfrm>
            <a:off x="333756" y="1776471"/>
            <a:ext cx="8476488" cy="3046988"/>
          </a:xfrm>
          <a:prstGeom prst="rect">
            <a:avLst/>
          </a:prstGeom>
          <a:ln>
            <a:solidFill>
              <a:schemeClr val="bg2"/>
            </a:solidFill>
          </a:ln>
        </p:spPr>
        <p:txBody>
          <a:bodyPr wrap="square">
            <a:spAutoFit/>
          </a:bodyPr>
          <a:lstStyle/>
          <a:p>
            <a:r>
              <a:rPr lang="en-US" sz="1600" dirty="0" err="1">
                <a:solidFill>
                  <a:srgbClr val="2B8FAF"/>
                </a:solidFill>
                <a:latin typeface="Consolas" charset="0"/>
              </a:rPr>
              <a:t>NSObject</a:t>
            </a:r>
            <a:r>
              <a:rPr lang="en-US" sz="1600" dirty="0">
                <a:solidFill>
                  <a:srgbClr val="222222"/>
                </a:solidFill>
                <a:latin typeface="Consolas" charset="0"/>
              </a:rPr>
              <a:t> token</a:t>
            </a:r>
            <a:r>
              <a:rPr lang="en-US" sz="1600" dirty="0" smtClean="0">
                <a:solidFill>
                  <a:srgbClr val="222222"/>
                </a:solidFill>
                <a:latin typeface="Consolas" charset="0"/>
              </a:rPr>
              <a:t>;</a:t>
            </a:r>
          </a:p>
          <a:p>
            <a:r>
              <a:rPr lang="en-US" sz="1600" dirty="0">
                <a:latin typeface="Consolas" charset="0"/>
              </a:rPr>
              <a:t/>
            </a:r>
            <a:br>
              <a:rPr lang="en-US" sz="1600" dirty="0">
                <a:latin typeface="Consolas" charset="0"/>
              </a:rPr>
            </a:br>
            <a:r>
              <a:rPr lang="en-US" sz="1600" dirty="0" smtClean="0">
                <a:solidFill>
                  <a:srgbClr val="0000FF"/>
                </a:solidFill>
                <a:latin typeface="Consolas" charset="0"/>
              </a:rPr>
              <a:t>public</a:t>
            </a:r>
            <a:r>
              <a:rPr lang="en-US" sz="1600" dirty="0">
                <a:solidFill>
                  <a:srgbClr val="222222"/>
                </a:solidFill>
                <a:latin typeface="Consolas" charset="0"/>
              </a:rPr>
              <a:t> </a:t>
            </a:r>
            <a:r>
              <a:rPr lang="en-US" sz="1600" dirty="0">
                <a:solidFill>
                  <a:srgbClr val="0000FF"/>
                </a:solidFill>
                <a:latin typeface="Consolas" charset="0"/>
              </a:rPr>
              <a:t>override</a:t>
            </a:r>
            <a:r>
              <a:rPr lang="en-US" sz="1600" dirty="0">
                <a:solidFill>
                  <a:srgbClr val="222222"/>
                </a:solidFill>
                <a:latin typeface="Consolas" charset="0"/>
              </a:rPr>
              <a:t> </a:t>
            </a:r>
            <a:r>
              <a:rPr lang="en-US" sz="1600" dirty="0">
                <a:solidFill>
                  <a:srgbClr val="0000FF"/>
                </a:solidFill>
                <a:latin typeface="Consolas" charset="0"/>
              </a:rPr>
              <a:t>void</a:t>
            </a:r>
            <a:r>
              <a:rPr lang="en-US" sz="1600" dirty="0">
                <a:solidFill>
                  <a:srgbClr val="222222"/>
                </a:solidFill>
                <a:latin typeface="Consolas" charset="0"/>
              </a:rPr>
              <a:t> </a:t>
            </a:r>
            <a:r>
              <a:rPr lang="en-US" sz="1600" dirty="0" err="1">
                <a:solidFill>
                  <a:srgbClr val="222222"/>
                </a:solidFill>
                <a:latin typeface="Consolas" charset="0"/>
              </a:rPr>
              <a:t>ViewDidAppear</a:t>
            </a:r>
            <a:r>
              <a:rPr lang="en-US" sz="1600" dirty="0">
                <a:solidFill>
                  <a:srgbClr val="222222"/>
                </a:solidFill>
                <a:latin typeface="Consolas" charset="0"/>
              </a:rPr>
              <a:t> </a:t>
            </a:r>
            <a:r>
              <a:rPr lang="en-US" sz="1600" dirty="0">
                <a:solidFill>
                  <a:srgbClr val="000000"/>
                </a:solidFill>
                <a:latin typeface="Consolas" charset="0"/>
              </a:rPr>
              <a:t>(</a:t>
            </a:r>
            <a:r>
              <a:rPr lang="en-US" sz="1600" dirty="0" err="1">
                <a:solidFill>
                  <a:srgbClr val="0000FF"/>
                </a:solidFill>
                <a:latin typeface="Consolas" charset="0"/>
              </a:rPr>
              <a:t>bool</a:t>
            </a:r>
            <a:r>
              <a:rPr lang="en-US" sz="1600" dirty="0">
                <a:solidFill>
                  <a:srgbClr val="222222"/>
                </a:solidFill>
                <a:latin typeface="Consolas" charset="0"/>
              </a:rPr>
              <a:t> </a:t>
            </a:r>
            <a:r>
              <a:rPr lang="en-US" sz="1600" dirty="0" smtClean="0">
                <a:solidFill>
                  <a:srgbClr val="222222"/>
                </a:solidFill>
                <a:latin typeface="Consolas" charset="0"/>
              </a:rPr>
              <a:t>animated</a:t>
            </a:r>
            <a:r>
              <a:rPr lang="en-US" sz="1600" dirty="0" smtClean="0">
                <a:solidFill>
                  <a:srgbClr val="000000"/>
                </a:solidFill>
                <a:latin typeface="Consolas" charset="0"/>
              </a:rPr>
              <a:t>) {</a:t>
            </a:r>
            <a:r>
              <a:rPr lang="en-US" sz="1600" dirty="0">
                <a:latin typeface="Consolas" charset="0"/>
              </a:rPr>
              <a:t/>
            </a:r>
            <a:br>
              <a:rPr lang="en-US" sz="1600" dirty="0">
                <a:latin typeface="Consolas" charset="0"/>
              </a:rPr>
            </a:br>
            <a:r>
              <a:rPr lang="en-US" sz="1600" dirty="0">
                <a:solidFill>
                  <a:srgbClr val="222222"/>
                </a:solidFill>
                <a:latin typeface="Consolas" charset="0"/>
              </a:rPr>
              <a:t>    </a:t>
            </a:r>
            <a:r>
              <a:rPr lang="en-US" sz="1600" dirty="0" err="1">
                <a:solidFill>
                  <a:srgbClr val="0000FF"/>
                </a:solidFill>
                <a:latin typeface="Consolas" charset="0"/>
              </a:rPr>
              <a:t>base</a:t>
            </a:r>
            <a:r>
              <a:rPr lang="en-US" sz="1600" dirty="0" err="1">
                <a:solidFill>
                  <a:srgbClr val="222222"/>
                </a:solidFill>
                <a:latin typeface="Consolas" charset="0"/>
              </a:rPr>
              <a:t>.ViewDidAppear</a:t>
            </a:r>
            <a:r>
              <a:rPr lang="en-US" sz="1600" dirty="0">
                <a:solidFill>
                  <a:srgbClr val="222222"/>
                </a:solidFill>
                <a:latin typeface="Consolas" charset="0"/>
              </a:rPr>
              <a:t> </a:t>
            </a:r>
            <a:r>
              <a:rPr lang="en-US" sz="1600" dirty="0">
                <a:solidFill>
                  <a:srgbClr val="000000"/>
                </a:solidFill>
                <a:latin typeface="Consolas" charset="0"/>
              </a:rPr>
              <a:t>(</a:t>
            </a:r>
            <a:r>
              <a:rPr lang="en-US" sz="1600" dirty="0">
                <a:solidFill>
                  <a:srgbClr val="222222"/>
                </a:solidFill>
                <a:latin typeface="Consolas" charset="0"/>
              </a:rPr>
              <a:t>animated</a:t>
            </a:r>
            <a:r>
              <a:rPr lang="en-US" sz="1600" dirty="0">
                <a:solidFill>
                  <a:srgbClr val="000000"/>
                </a:solidFill>
                <a:latin typeface="Consolas" charset="0"/>
              </a:rPr>
              <a:t>)</a:t>
            </a:r>
            <a:r>
              <a:rPr lang="en-US" sz="1600" dirty="0">
                <a:solidFill>
                  <a:srgbClr val="222222"/>
                </a:solidFill>
                <a:latin typeface="Consolas" charset="0"/>
              </a:rPr>
              <a:t>;</a:t>
            </a:r>
            <a:r>
              <a:rPr lang="en-US" sz="1600" dirty="0">
                <a:latin typeface="Consolas" charset="0"/>
              </a:rPr>
              <a:t/>
            </a:r>
            <a:br>
              <a:rPr lang="en-US" sz="1600" dirty="0">
                <a:latin typeface="Consolas" charset="0"/>
              </a:rPr>
            </a:br>
            <a:r>
              <a:rPr lang="en-US" sz="1600" dirty="0">
                <a:solidFill>
                  <a:srgbClr val="222222"/>
                </a:solidFill>
                <a:latin typeface="Consolas" charset="0"/>
              </a:rPr>
              <a:t>    token = </a:t>
            </a:r>
            <a:r>
              <a:rPr lang="en-US" sz="1600" dirty="0" err="1">
                <a:solidFill>
                  <a:srgbClr val="2B8FAF"/>
                </a:solidFill>
                <a:latin typeface="Consolas" charset="0"/>
              </a:rPr>
              <a:t>NSNotificationCenter</a:t>
            </a:r>
            <a:r>
              <a:rPr lang="en-US" sz="1600" dirty="0" err="1">
                <a:solidFill>
                  <a:srgbClr val="222222"/>
                </a:solidFill>
                <a:latin typeface="Consolas" charset="0"/>
              </a:rPr>
              <a:t>.DefaultCenter.AddObserver</a:t>
            </a:r>
            <a:r>
              <a:rPr lang="en-US" sz="1600" dirty="0">
                <a:solidFill>
                  <a:srgbClr val="222222"/>
                </a:solidFill>
                <a:latin typeface="Consolas" charset="0"/>
              </a:rPr>
              <a:t> </a:t>
            </a:r>
            <a:r>
              <a:rPr lang="en-US" sz="1600" dirty="0">
                <a:solidFill>
                  <a:srgbClr val="000000"/>
                </a:solidFill>
                <a:latin typeface="Consolas" charset="0"/>
              </a:rPr>
              <a:t>(</a:t>
            </a:r>
            <a:r>
              <a:rPr lang="en-US" sz="1600" dirty="0">
                <a:latin typeface="Consolas" charset="0"/>
              </a:rPr>
              <a:t/>
            </a:r>
            <a:br>
              <a:rPr lang="en-US" sz="1600" dirty="0">
                <a:latin typeface="Consolas" charset="0"/>
              </a:rPr>
            </a:br>
            <a:r>
              <a:rPr lang="en-US" sz="1600" dirty="0">
                <a:solidFill>
                  <a:srgbClr val="222222"/>
                </a:solidFill>
                <a:latin typeface="Consolas" charset="0"/>
              </a:rPr>
              <a:t>       </a:t>
            </a:r>
            <a:r>
              <a:rPr lang="en-US" sz="1600" dirty="0" err="1" smtClean="0">
                <a:solidFill>
                  <a:srgbClr val="2B8FAF"/>
                </a:solidFill>
                <a:latin typeface="Consolas" charset="0"/>
              </a:rPr>
              <a:t>UIDevice</a:t>
            </a:r>
            <a:r>
              <a:rPr lang="en-US" sz="1600" dirty="0" err="1" smtClean="0">
                <a:solidFill>
                  <a:srgbClr val="222222"/>
                </a:solidFill>
                <a:latin typeface="Consolas" charset="0"/>
              </a:rPr>
              <a:t>.BatteryStateDidChangeNotification</a:t>
            </a:r>
            <a:r>
              <a:rPr lang="en-US" sz="1600" dirty="0" smtClean="0"/>
              <a:t> </a:t>
            </a:r>
            <a:r>
              <a:rPr lang="en-US" sz="1600" dirty="0" smtClean="0">
                <a:solidFill>
                  <a:srgbClr val="222222"/>
                </a:solidFill>
                <a:latin typeface="Consolas" charset="0"/>
              </a:rPr>
              <a:t>, </a:t>
            </a:r>
            <a:r>
              <a:rPr lang="en-US" sz="1600" dirty="0" err="1" smtClean="0">
                <a:solidFill>
                  <a:srgbClr val="222222"/>
                </a:solidFill>
                <a:latin typeface="Consolas" charset="0"/>
              </a:rPr>
              <a:t>OnChargingChanged</a:t>
            </a:r>
            <a:r>
              <a:rPr lang="en-US" sz="1600" dirty="0">
                <a:solidFill>
                  <a:srgbClr val="000000"/>
                </a:solidFill>
                <a:latin typeface="Consolas" charset="0"/>
              </a:rPr>
              <a:t>)</a:t>
            </a:r>
            <a:r>
              <a:rPr lang="en-US" sz="1600" dirty="0">
                <a:solidFill>
                  <a:srgbClr val="222222"/>
                </a:solidFill>
                <a:latin typeface="Consolas" charset="0"/>
              </a:rPr>
              <a:t>;</a:t>
            </a:r>
            <a:r>
              <a:rPr lang="en-US" sz="1600" dirty="0">
                <a:latin typeface="Consolas" charset="0"/>
              </a:rPr>
              <a:t/>
            </a:r>
            <a:br>
              <a:rPr lang="en-US" sz="1600" dirty="0">
                <a:latin typeface="Consolas" charset="0"/>
              </a:rPr>
            </a:br>
            <a:r>
              <a:rPr lang="en-US" sz="1600" dirty="0">
                <a:solidFill>
                  <a:srgbClr val="000000"/>
                </a:solidFill>
                <a:latin typeface="Consolas" charset="0"/>
              </a:rPr>
              <a:t>}</a:t>
            </a:r>
            <a:r>
              <a:rPr lang="en-US" sz="1600" dirty="0">
                <a:latin typeface="Consolas" charset="0"/>
              </a:rPr>
              <a:t/>
            </a:r>
            <a:br>
              <a:rPr lang="en-US" sz="1600" dirty="0">
                <a:latin typeface="Consolas" charset="0"/>
              </a:rPr>
            </a:br>
            <a:r>
              <a:rPr lang="en-US" sz="1600" dirty="0">
                <a:latin typeface="Consolas" charset="0"/>
              </a:rPr>
              <a:t/>
            </a:r>
            <a:br>
              <a:rPr lang="en-US" sz="1600" dirty="0">
                <a:latin typeface="Consolas" charset="0"/>
              </a:rPr>
            </a:br>
            <a:r>
              <a:rPr lang="en-US" sz="1600" dirty="0">
                <a:solidFill>
                  <a:srgbClr val="0000FF"/>
                </a:solidFill>
                <a:latin typeface="Consolas" charset="0"/>
              </a:rPr>
              <a:t>public</a:t>
            </a:r>
            <a:r>
              <a:rPr lang="en-US" sz="1600" dirty="0">
                <a:solidFill>
                  <a:srgbClr val="222222"/>
                </a:solidFill>
                <a:latin typeface="Consolas" charset="0"/>
              </a:rPr>
              <a:t> </a:t>
            </a:r>
            <a:r>
              <a:rPr lang="en-US" sz="1600" dirty="0">
                <a:solidFill>
                  <a:srgbClr val="0000FF"/>
                </a:solidFill>
                <a:latin typeface="Consolas" charset="0"/>
              </a:rPr>
              <a:t>override</a:t>
            </a:r>
            <a:r>
              <a:rPr lang="en-US" sz="1600" dirty="0">
                <a:solidFill>
                  <a:srgbClr val="222222"/>
                </a:solidFill>
                <a:latin typeface="Consolas" charset="0"/>
              </a:rPr>
              <a:t> </a:t>
            </a:r>
            <a:r>
              <a:rPr lang="en-US" sz="1600" dirty="0">
                <a:solidFill>
                  <a:srgbClr val="0000FF"/>
                </a:solidFill>
                <a:latin typeface="Consolas" charset="0"/>
              </a:rPr>
              <a:t>void</a:t>
            </a:r>
            <a:r>
              <a:rPr lang="en-US" sz="1600" dirty="0">
                <a:solidFill>
                  <a:srgbClr val="222222"/>
                </a:solidFill>
                <a:latin typeface="Consolas" charset="0"/>
              </a:rPr>
              <a:t> </a:t>
            </a:r>
            <a:r>
              <a:rPr lang="en-US" sz="1600" dirty="0" err="1">
                <a:solidFill>
                  <a:srgbClr val="222222"/>
                </a:solidFill>
                <a:latin typeface="Consolas" charset="0"/>
              </a:rPr>
              <a:t>ViewDidDisappear</a:t>
            </a:r>
            <a:r>
              <a:rPr lang="en-US" sz="1600" dirty="0">
                <a:solidFill>
                  <a:srgbClr val="222222"/>
                </a:solidFill>
                <a:latin typeface="Consolas" charset="0"/>
              </a:rPr>
              <a:t> </a:t>
            </a:r>
            <a:r>
              <a:rPr lang="en-US" sz="1600" dirty="0">
                <a:solidFill>
                  <a:srgbClr val="000000"/>
                </a:solidFill>
                <a:latin typeface="Consolas" charset="0"/>
              </a:rPr>
              <a:t>(</a:t>
            </a:r>
            <a:r>
              <a:rPr lang="en-US" sz="1600" dirty="0" err="1">
                <a:solidFill>
                  <a:srgbClr val="0000FF"/>
                </a:solidFill>
                <a:latin typeface="Consolas" charset="0"/>
              </a:rPr>
              <a:t>bool</a:t>
            </a:r>
            <a:r>
              <a:rPr lang="en-US" sz="1600" dirty="0">
                <a:solidFill>
                  <a:srgbClr val="222222"/>
                </a:solidFill>
                <a:latin typeface="Consolas" charset="0"/>
              </a:rPr>
              <a:t> animated</a:t>
            </a:r>
            <a:r>
              <a:rPr lang="en-US" sz="1600" dirty="0" smtClean="0">
                <a:solidFill>
                  <a:srgbClr val="000000"/>
                </a:solidFill>
                <a:latin typeface="Consolas" charset="0"/>
              </a:rPr>
              <a:t>) {</a:t>
            </a:r>
            <a:r>
              <a:rPr lang="en-US" sz="1600" dirty="0">
                <a:latin typeface="Consolas" charset="0"/>
              </a:rPr>
              <a:t/>
            </a:r>
            <a:br>
              <a:rPr lang="en-US" sz="1600" dirty="0">
                <a:latin typeface="Consolas" charset="0"/>
              </a:rPr>
            </a:br>
            <a:r>
              <a:rPr lang="en-US" sz="1600" dirty="0">
                <a:solidFill>
                  <a:srgbClr val="222222"/>
                </a:solidFill>
                <a:latin typeface="Consolas" charset="0"/>
              </a:rPr>
              <a:t>    </a:t>
            </a:r>
            <a:r>
              <a:rPr lang="en-US" sz="1600" dirty="0" err="1">
                <a:solidFill>
                  <a:srgbClr val="0000FF"/>
                </a:solidFill>
                <a:latin typeface="Consolas" charset="0"/>
              </a:rPr>
              <a:t>base</a:t>
            </a:r>
            <a:r>
              <a:rPr lang="en-US" sz="1600" dirty="0" err="1">
                <a:solidFill>
                  <a:srgbClr val="222222"/>
                </a:solidFill>
                <a:latin typeface="Consolas" charset="0"/>
              </a:rPr>
              <a:t>.ViewDidDisappear</a:t>
            </a:r>
            <a:r>
              <a:rPr lang="en-US" sz="1600" dirty="0">
                <a:solidFill>
                  <a:srgbClr val="222222"/>
                </a:solidFill>
                <a:latin typeface="Consolas" charset="0"/>
              </a:rPr>
              <a:t> </a:t>
            </a:r>
            <a:r>
              <a:rPr lang="en-US" sz="1600" dirty="0">
                <a:solidFill>
                  <a:srgbClr val="000000"/>
                </a:solidFill>
                <a:latin typeface="Consolas" charset="0"/>
              </a:rPr>
              <a:t>(</a:t>
            </a:r>
            <a:r>
              <a:rPr lang="en-US" sz="1600" dirty="0">
                <a:solidFill>
                  <a:srgbClr val="222222"/>
                </a:solidFill>
                <a:latin typeface="Consolas" charset="0"/>
              </a:rPr>
              <a:t>animated</a:t>
            </a:r>
            <a:r>
              <a:rPr lang="en-US" sz="1600" dirty="0">
                <a:solidFill>
                  <a:srgbClr val="000000"/>
                </a:solidFill>
                <a:latin typeface="Consolas" charset="0"/>
              </a:rPr>
              <a:t>)</a:t>
            </a:r>
            <a:r>
              <a:rPr lang="en-US" sz="1600" dirty="0">
                <a:solidFill>
                  <a:srgbClr val="222222"/>
                </a:solidFill>
                <a:latin typeface="Consolas" charset="0"/>
              </a:rPr>
              <a:t>;</a:t>
            </a:r>
            <a:r>
              <a:rPr lang="en-US" sz="1600" dirty="0">
                <a:latin typeface="Consolas" charset="0"/>
              </a:rPr>
              <a:t/>
            </a:r>
            <a:br>
              <a:rPr lang="en-US" sz="1600" dirty="0">
                <a:latin typeface="Consolas" charset="0"/>
              </a:rPr>
            </a:br>
            <a:r>
              <a:rPr lang="en-US" sz="1600" dirty="0">
                <a:solidFill>
                  <a:srgbClr val="222222"/>
                </a:solidFill>
                <a:latin typeface="Consolas" charset="0"/>
              </a:rPr>
              <a:t>    </a:t>
            </a:r>
            <a:r>
              <a:rPr lang="en-US" sz="1600" dirty="0" err="1" smtClean="0">
                <a:solidFill>
                  <a:srgbClr val="222222"/>
                </a:solidFill>
                <a:latin typeface="Consolas" charset="0"/>
              </a:rPr>
              <a:t>token?.</a:t>
            </a:r>
            <a:r>
              <a:rPr lang="en-US" sz="1600" dirty="0" err="1">
                <a:solidFill>
                  <a:srgbClr val="222222"/>
                </a:solidFill>
                <a:latin typeface="Consolas" charset="0"/>
              </a:rPr>
              <a:t>Dispose</a:t>
            </a:r>
            <a:r>
              <a:rPr lang="en-US" sz="1600" dirty="0">
                <a:solidFill>
                  <a:srgbClr val="222222"/>
                </a:solidFill>
                <a:latin typeface="Consolas" charset="0"/>
              </a:rPr>
              <a:t> </a:t>
            </a:r>
            <a:r>
              <a:rPr lang="en-US" sz="1600" dirty="0">
                <a:solidFill>
                  <a:srgbClr val="000000"/>
                </a:solidFill>
                <a:latin typeface="Consolas" charset="0"/>
              </a:rPr>
              <a:t>()</a:t>
            </a:r>
            <a:r>
              <a:rPr lang="en-US" sz="1600" dirty="0">
                <a:solidFill>
                  <a:srgbClr val="222222"/>
                </a:solidFill>
                <a:latin typeface="Consolas" charset="0"/>
              </a:rPr>
              <a:t>;</a:t>
            </a:r>
            <a:r>
              <a:rPr lang="en-US" sz="1600" dirty="0">
                <a:latin typeface="Consolas" charset="0"/>
              </a:rPr>
              <a:t/>
            </a:r>
            <a:br>
              <a:rPr lang="en-US" sz="1600" dirty="0">
                <a:latin typeface="Consolas" charset="0"/>
              </a:rPr>
            </a:br>
            <a:r>
              <a:rPr lang="en-US" sz="1600" dirty="0" smtClean="0">
                <a:solidFill>
                  <a:srgbClr val="000000"/>
                </a:solidFill>
                <a:latin typeface="Consolas" charset="0"/>
              </a:rPr>
              <a:t>}</a:t>
            </a:r>
            <a:endParaRPr lang="en-US" sz="1600" dirty="0"/>
          </a:p>
        </p:txBody>
      </p:sp>
      <p:grpSp>
        <p:nvGrpSpPr>
          <p:cNvPr id="13" name="Group 12"/>
          <p:cNvGrpSpPr/>
          <p:nvPr/>
        </p:nvGrpSpPr>
        <p:grpSpPr>
          <a:xfrm>
            <a:off x="3118104" y="2923035"/>
            <a:ext cx="5797296" cy="1472798"/>
            <a:chOff x="2971800" y="2980330"/>
            <a:chExt cx="5797296" cy="1472798"/>
          </a:xfrm>
        </p:grpSpPr>
        <p:grpSp>
          <p:nvGrpSpPr>
            <p:cNvPr id="9" name="Group 8"/>
            <p:cNvGrpSpPr/>
            <p:nvPr/>
          </p:nvGrpSpPr>
          <p:grpSpPr>
            <a:xfrm>
              <a:off x="2971800" y="2980330"/>
              <a:ext cx="5797296" cy="1472798"/>
              <a:chOff x="2971800" y="2980330"/>
              <a:chExt cx="5797296" cy="1472798"/>
            </a:xfrm>
          </p:grpSpPr>
          <p:sp>
            <p:nvSpPr>
              <p:cNvPr id="19" name="Right Bracket 18"/>
              <p:cNvSpPr/>
              <p:nvPr/>
            </p:nvSpPr>
            <p:spPr>
              <a:xfrm>
                <a:off x="8686800" y="2980330"/>
                <a:ext cx="82296" cy="1472798"/>
              </a:xfrm>
              <a:prstGeom prst="rightBracket">
                <a:avLst/>
              </a:prstGeom>
              <a:ln w="28575" cmpd="sng">
                <a:solidFill>
                  <a:schemeClr val="accent4"/>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 name="Straight Arrow Connector 5"/>
              <p:cNvCxnSpPr/>
              <p:nvPr/>
            </p:nvCxnSpPr>
            <p:spPr>
              <a:xfrm flipH="1">
                <a:off x="2971800" y="4453128"/>
                <a:ext cx="5715000"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cxnSp>
          <p:nvCxnSpPr>
            <p:cNvPr id="12" name="Straight Arrow Connector 11"/>
            <p:cNvCxnSpPr/>
            <p:nvPr/>
          </p:nvCxnSpPr>
          <p:spPr>
            <a:xfrm flipH="1">
              <a:off x="7196328" y="2980330"/>
              <a:ext cx="1490472" cy="0"/>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842693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left)">
                                      <p:cBhvr>
                                        <p:cTn id="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The </a:t>
            </a:r>
            <a:r>
              <a:rPr lang="en-US" dirty="0" err="1">
                <a:solidFill>
                  <a:srgbClr val="2B8FAF"/>
                </a:solidFill>
                <a:latin typeface="Consolas" charset="0"/>
                <a:ea typeface="Consolas" charset="0"/>
                <a:cs typeface="Consolas" charset="0"/>
              </a:rPr>
              <a:t>UIImageView</a:t>
            </a:r>
            <a:r>
              <a:rPr lang="en-US" dirty="0"/>
              <a:t> will </a:t>
            </a:r>
            <a:r>
              <a:rPr lang="en-US" b="1" dirty="0"/>
              <a:t>not</a:t>
            </a:r>
            <a:r>
              <a:rPr lang="en-US" dirty="0"/>
              <a:t> be collected.. </a:t>
            </a:r>
            <a:r>
              <a:rPr lang="en-US" dirty="0" smtClean="0"/>
              <a:t>Can </a:t>
            </a:r>
            <a:r>
              <a:rPr lang="en-US" dirty="0"/>
              <a:t>you see why?</a:t>
            </a:r>
          </a:p>
        </p:txBody>
      </p:sp>
      <p:sp>
        <p:nvSpPr>
          <p:cNvPr id="3" name="Title 2"/>
          <p:cNvSpPr>
            <a:spLocks noGrp="1"/>
          </p:cNvSpPr>
          <p:nvPr>
            <p:ph type="title"/>
          </p:nvPr>
        </p:nvSpPr>
        <p:spPr/>
        <p:txBody>
          <a:bodyPr/>
          <a:lstStyle/>
          <a:p>
            <a:r>
              <a:rPr lang="en-US" dirty="0" smtClean="0"/>
              <a:t>Let's try another one</a:t>
            </a:r>
            <a:endParaRPr lang="en-US" dirty="0"/>
          </a:p>
        </p:txBody>
      </p:sp>
      <p:sp>
        <p:nvSpPr>
          <p:cNvPr id="4" name="Rectangle 3"/>
          <p:cNvSpPr/>
          <p:nvPr/>
        </p:nvSpPr>
        <p:spPr>
          <a:xfrm>
            <a:off x="564688" y="1788046"/>
            <a:ext cx="7991475" cy="2800767"/>
          </a:xfrm>
          <a:prstGeom prst="rect">
            <a:avLst/>
          </a:prstGeom>
          <a:solidFill>
            <a:schemeClr val="bg1"/>
          </a:solidFill>
          <a:ln>
            <a:solidFill>
              <a:schemeClr val="bg2"/>
            </a:solidFill>
          </a:ln>
        </p:spPr>
        <p:txBody>
          <a:bodyPr wrap="square">
            <a:spAutoFit/>
          </a:bodyPr>
          <a:lstStyle/>
          <a:p>
            <a:r>
              <a:rPr lang="en-US" sz="1600" dirty="0" smtClean="0">
                <a:solidFill>
                  <a:srgbClr val="0000FF"/>
                </a:solidFill>
                <a:latin typeface="Consolas" charset="0"/>
                <a:ea typeface="Consolas" charset="0"/>
                <a:cs typeface="Consolas" charset="0"/>
              </a:rPr>
              <a:t>private</a:t>
            </a:r>
            <a:r>
              <a:rPr lang="en-US" sz="1600" dirty="0">
                <a:solidFill>
                  <a:srgbClr val="000000"/>
                </a:solidFill>
                <a:latin typeface="Consolas" charset="0"/>
                <a:ea typeface="Consolas" charset="0"/>
                <a:cs typeface="Consolas" charset="0"/>
              </a:rPr>
              <a:t> </a:t>
            </a:r>
            <a:r>
              <a:rPr lang="en-US" sz="1600" dirty="0">
                <a:solidFill>
                  <a:srgbClr val="0000FF"/>
                </a:solidFill>
                <a:latin typeface="Consolas" charset="0"/>
                <a:ea typeface="Consolas" charset="0"/>
                <a:cs typeface="Consolas" charset="0"/>
              </a:rPr>
              <a:t>void</a:t>
            </a:r>
            <a:r>
              <a:rPr lang="en-US" sz="1600" dirty="0">
                <a:solidFill>
                  <a:srgbClr val="000000"/>
                </a:solidFill>
                <a:latin typeface="Consolas" charset="0"/>
                <a:ea typeface="Consolas" charset="0"/>
                <a:cs typeface="Consolas" charset="0"/>
              </a:rPr>
              <a:t> </a:t>
            </a:r>
            <a:r>
              <a:rPr lang="en-US" sz="1600" dirty="0" err="1" smtClean="0">
                <a:solidFill>
                  <a:srgbClr val="000000"/>
                </a:solidFill>
                <a:latin typeface="Consolas" charset="0"/>
                <a:ea typeface="Consolas" charset="0"/>
                <a:cs typeface="Consolas" charset="0"/>
              </a:rPr>
              <a:t>ShowWarning</a:t>
            </a:r>
            <a:r>
              <a:rPr lang="en-US" sz="1600" dirty="0" smtClean="0">
                <a:solidFill>
                  <a:srgbClr val="000000"/>
                </a:solidFill>
                <a:latin typeface="Consolas" charset="0"/>
                <a:ea typeface="Consolas" charset="0"/>
                <a:cs typeface="Consolas" charset="0"/>
              </a:rPr>
              <a:t>() {</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    </a:t>
            </a:r>
            <a:r>
              <a:rPr lang="en-US" sz="1600" dirty="0" err="1">
                <a:solidFill>
                  <a:srgbClr val="0000FF"/>
                </a:solidFill>
                <a:latin typeface="Consolas" charset="0"/>
                <a:ea typeface="Consolas" charset="0"/>
                <a:cs typeface="Consolas" charset="0"/>
              </a:rPr>
              <a:t>var</a:t>
            </a:r>
            <a:r>
              <a:rPr lang="en-US" sz="1600" dirty="0">
                <a:solidFill>
                  <a:srgbClr val="000000"/>
                </a:solidFill>
                <a:latin typeface="Consolas" charset="0"/>
                <a:ea typeface="Consolas" charset="0"/>
                <a:cs typeface="Consolas" charset="0"/>
              </a:rPr>
              <a:t> </a:t>
            </a:r>
            <a:r>
              <a:rPr lang="en-US" sz="1600" dirty="0" err="1">
                <a:solidFill>
                  <a:srgbClr val="000000"/>
                </a:solidFill>
                <a:latin typeface="Consolas" charset="0"/>
                <a:ea typeface="Consolas" charset="0"/>
                <a:cs typeface="Consolas" charset="0"/>
              </a:rPr>
              <a:t>imageView</a:t>
            </a:r>
            <a:r>
              <a:rPr lang="en-US" sz="1600" dirty="0">
                <a:solidFill>
                  <a:srgbClr val="000000"/>
                </a:solidFill>
                <a:latin typeface="Consolas" charset="0"/>
                <a:ea typeface="Consolas" charset="0"/>
                <a:cs typeface="Consolas" charset="0"/>
              </a:rPr>
              <a:t> = </a:t>
            </a:r>
            <a:r>
              <a:rPr lang="en-US" sz="1600" dirty="0">
                <a:solidFill>
                  <a:srgbClr val="0000FF"/>
                </a:solidFill>
                <a:latin typeface="Consolas" charset="0"/>
                <a:ea typeface="Consolas" charset="0"/>
                <a:cs typeface="Consolas" charset="0"/>
              </a:rPr>
              <a:t>new</a:t>
            </a:r>
            <a:r>
              <a:rPr lang="en-US" sz="1600" dirty="0">
                <a:solidFill>
                  <a:srgbClr val="000000"/>
                </a:solidFill>
                <a:latin typeface="Consolas" charset="0"/>
                <a:ea typeface="Consolas" charset="0"/>
                <a:cs typeface="Consolas" charset="0"/>
              </a:rPr>
              <a:t> </a:t>
            </a:r>
            <a:r>
              <a:rPr lang="en-US" sz="1600" dirty="0" err="1" smtClean="0">
                <a:solidFill>
                  <a:srgbClr val="2B8FAF"/>
                </a:solidFill>
                <a:latin typeface="Consolas" charset="0"/>
                <a:ea typeface="Consolas" charset="0"/>
                <a:cs typeface="Consolas" charset="0"/>
              </a:rPr>
              <a:t>UIImageView</a:t>
            </a:r>
            <a:r>
              <a:rPr lang="en-US" sz="1600" dirty="0" smtClean="0">
                <a:solidFill>
                  <a:srgbClr val="000000"/>
                </a:solidFill>
                <a:latin typeface="Consolas" charset="0"/>
                <a:ea typeface="Consolas" charset="0"/>
                <a:cs typeface="Consolas" charset="0"/>
              </a:rPr>
              <a:t>(</a:t>
            </a:r>
          </a:p>
          <a:p>
            <a:r>
              <a:rPr lang="en-US" sz="1600" dirty="0">
                <a:solidFill>
                  <a:srgbClr val="000000"/>
                </a:solidFill>
                <a:latin typeface="Consolas" charset="0"/>
                <a:ea typeface="Consolas" charset="0"/>
                <a:cs typeface="Consolas" charset="0"/>
              </a:rPr>
              <a:t> </a:t>
            </a:r>
            <a:r>
              <a:rPr lang="en-US" sz="1600" dirty="0" smtClean="0">
                <a:solidFill>
                  <a:srgbClr val="000000"/>
                </a:solidFill>
                <a:latin typeface="Consolas" charset="0"/>
                <a:ea typeface="Consolas" charset="0"/>
                <a:cs typeface="Consolas" charset="0"/>
              </a:rPr>
              <a:t>       </a:t>
            </a:r>
            <a:r>
              <a:rPr lang="en-US" sz="1600" dirty="0" err="1" smtClean="0">
                <a:solidFill>
                  <a:srgbClr val="2B8FAF"/>
                </a:solidFill>
                <a:latin typeface="Consolas" charset="0"/>
                <a:ea typeface="Consolas" charset="0"/>
                <a:cs typeface="Consolas" charset="0"/>
              </a:rPr>
              <a:t>UIImage</a:t>
            </a:r>
            <a:r>
              <a:rPr lang="en-US" sz="1600" dirty="0" err="1" smtClean="0">
                <a:solidFill>
                  <a:srgbClr val="000000"/>
                </a:solidFill>
                <a:latin typeface="Consolas" charset="0"/>
                <a:ea typeface="Consolas" charset="0"/>
                <a:cs typeface="Consolas" charset="0"/>
              </a:rPr>
              <a:t>.FromBundle</a:t>
            </a:r>
            <a:r>
              <a:rPr lang="en-US" sz="1600" dirty="0">
                <a:solidFill>
                  <a:srgbClr val="000000"/>
                </a:solidFill>
                <a:latin typeface="Consolas" charset="0"/>
                <a:ea typeface="Consolas" charset="0"/>
                <a:cs typeface="Consolas" charset="0"/>
              </a:rPr>
              <a:t>(</a:t>
            </a:r>
            <a:r>
              <a:rPr lang="en-US" sz="1600" dirty="0">
                <a:solidFill>
                  <a:srgbClr val="A31515"/>
                </a:solidFill>
                <a:latin typeface="Consolas" charset="0"/>
                <a:ea typeface="Consolas" charset="0"/>
                <a:cs typeface="Consolas" charset="0"/>
              </a:rPr>
              <a:t>"</a:t>
            </a:r>
            <a:r>
              <a:rPr lang="en-US" sz="1600" dirty="0" err="1">
                <a:solidFill>
                  <a:srgbClr val="A31515"/>
                </a:solidFill>
                <a:latin typeface="Consolas" charset="0"/>
                <a:ea typeface="Consolas" charset="0"/>
                <a:cs typeface="Consolas" charset="0"/>
              </a:rPr>
              <a:t>warning.jpg</a:t>
            </a:r>
            <a:r>
              <a:rPr lang="en-US" sz="1600" dirty="0">
                <a:solidFill>
                  <a:srgbClr val="A31515"/>
                </a:solidFill>
                <a:latin typeface="Consolas" charset="0"/>
                <a:ea typeface="Consolas" charset="0"/>
                <a:cs typeface="Consolas" charset="0"/>
              </a:rPr>
              <a:t>"</a:t>
            </a:r>
            <a:r>
              <a:rPr lang="en-US" sz="1600" dirty="0">
                <a:solidFill>
                  <a:srgbClr val="000000"/>
                </a:solidFill>
                <a:latin typeface="Consolas" charset="0"/>
                <a:ea typeface="Consolas" charset="0"/>
                <a:cs typeface="Consolas" charset="0"/>
              </a:rPr>
              <a:t>)) {   </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        Center = </a:t>
            </a:r>
            <a:r>
              <a:rPr lang="en-US" sz="1600" dirty="0">
                <a:solidFill>
                  <a:srgbClr val="0000FF"/>
                </a:solidFill>
                <a:latin typeface="Consolas" charset="0"/>
                <a:ea typeface="Consolas" charset="0"/>
                <a:cs typeface="Consolas" charset="0"/>
              </a:rPr>
              <a:t>new</a:t>
            </a:r>
            <a:r>
              <a:rPr lang="en-US" sz="1600" dirty="0">
                <a:solidFill>
                  <a:srgbClr val="000000"/>
                </a:solidFill>
                <a:latin typeface="Consolas" charset="0"/>
                <a:ea typeface="Consolas" charset="0"/>
                <a:cs typeface="Consolas" charset="0"/>
              </a:rPr>
              <a:t> </a:t>
            </a:r>
            <a:r>
              <a:rPr lang="en-US" sz="1600" dirty="0" err="1">
                <a:solidFill>
                  <a:srgbClr val="2B8FAF"/>
                </a:solidFill>
                <a:latin typeface="Consolas" charset="0"/>
                <a:ea typeface="Consolas" charset="0"/>
                <a:cs typeface="Consolas" charset="0"/>
              </a:rPr>
              <a:t>CGPoint</a:t>
            </a:r>
            <a:r>
              <a:rPr lang="en-US" sz="1600" dirty="0">
                <a:solidFill>
                  <a:srgbClr val="000000"/>
                </a:solidFill>
                <a:latin typeface="Consolas" charset="0"/>
                <a:ea typeface="Consolas" charset="0"/>
                <a:cs typeface="Consolas" charset="0"/>
              </a:rPr>
              <a:t>(</a:t>
            </a:r>
            <a:r>
              <a:rPr lang="en-US" sz="1600" dirty="0" err="1">
                <a:solidFill>
                  <a:srgbClr val="000000"/>
                </a:solidFill>
                <a:latin typeface="Consolas" charset="0"/>
                <a:ea typeface="Consolas" charset="0"/>
                <a:cs typeface="Consolas" charset="0"/>
              </a:rPr>
              <a:t>View.Bounds.GetMidX</a:t>
            </a:r>
            <a:r>
              <a:rPr lang="en-US" sz="1600" dirty="0" smtClean="0">
                <a:solidFill>
                  <a:srgbClr val="000000"/>
                </a:solidFill>
                <a:latin typeface="Consolas" charset="0"/>
                <a:ea typeface="Consolas" charset="0"/>
                <a:cs typeface="Consolas" charset="0"/>
              </a:rPr>
              <a:t>(),</a:t>
            </a:r>
          </a:p>
          <a:p>
            <a:r>
              <a:rPr lang="en-US" sz="1600" dirty="0">
                <a:solidFill>
                  <a:srgbClr val="000000"/>
                </a:solidFill>
                <a:latin typeface="Consolas" charset="0"/>
                <a:ea typeface="Consolas" charset="0"/>
                <a:cs typeface="Consolas" charset="0"/>
              </a:rPr>
              <a:t> </a:t>
            </a:r>
            <a:r>
              <a:rPr lang="en-US" sz="1600" dirty="0" smtClean="0">
                <a:solidFill>
                  <a:srgbClr val="000000"/>
                </a:solidFill>
                <a:latin typeface="Consolas" charset="0"/>
                <a:ea typeface="Consolas" charset="0"/>
                <a:cs typeface="Consolas" charset="0"/>
              </a:rPr>
              <a:t>                            </a:t>
            </a:r>
            <a:r>
              <a:rPr lang="en-US" sz="1600" dirty="0" err="1" smtClean="0">
                <a:solidFill>
                  <a:srgbClr val="000000"/>
                </a:solidFill>
                <a:latin typeface="Consolas" charset="0"/>
                <a:ea typeface="Consolas" charset="0"/>
                <a:cs typeface="Consolas" charset="0"/>
              </a:rPr>
              <a:t>View.Bounds.GetMidY</a:t>
            </a:r>
            <a:r>
              <a:rPr lang="en-US" sz="1600" dirty="0">
                <a:solidFill>
                  <a:srgbClr val="000000"/>
                </a:solidFill>
                <a:latin typeface="Consolas" charset="0"/>
                <a:ea typeface="Consolas" charset="0"/>
                <a:cs typeface="Consolas" charset="0"/>
              </a:rPr>
              <a:t>()) };</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    </a:t>
            </a:r>
            <a:r>
              <a:rPr lang="en-US" sz="1600" dirty="0" err="1">
                <a:solidFill>
                  <a:srgbClr val="000000"/>
                </a:solidFill>
                <a:latin typeface="Consolas" charset="0"/>
                <a:ea typeface="Consolas" charset="0"/>
                <a:cs typeface="Consolas" charset="0"/>
              </a:rPr>
              <a:t>View.Add</a:t>
            </a:r>
            <a:r>
              <a:rPr lang="en-US" sz="1600" dirty="0">
                <a:solidFill>
                  <a:srgbClr val="000000"/>
                </a:solidFill>
                <a:latin typeface="Consolas" charset="0"/>
                <a:ea typeface="Consolas" charset="0"/>
                <a:cs typeface="Consolas" charset="0"/>
              </a:rPr>
              <a:t>(</a:t>
            </a:r>
            <a:r>
              <a:rPr lang="en-US" sz="1600" dirty="0" err="1">
                <a:solidFill>
                  <a:srgbClr val="000000"/>
                </a:solidFill>
                <a:latin typeface="Consolas" charset="0"/>
                <a:ea typeface="Consolas" charset="0"/>
                <a:cs typeface="Consolas" charset="0"/>
              </a:rPr>
              <a:t>imageView</a:t>
            </a:r>
            <a:r>
              <a:rPr lang="en-US" sz="1600" dirty="0">
                <a:solidFill>
                  <a:srgbClr val="000000"/>
                </a:solidFill>
                <a:latin typeface="Consolas" charset="0"/>
                <a:ea typeface="Consolas" charset="0"/>
                <a:cs typeface="Consolas" charset="0"/>
              </a:rPr>
              <a:t>);</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smtClean="0">
                <a:latin typeface="Consolas" charset="0"/>
                <a:ea typeface="Consolas" charset="0"/>
                <a:cs typeface="Consolas" charset="0"/>
              </a:rPr>
              <a:t>    </a:t>
            </a:r>
            <a:r>
              <a:rPr lang="en-US" sz="1600" dirty="0" smtClean="0">
                <a:solidFill>
                  <a:srgbClr val="008000"/>
                </a:solidFill>
                <a:latin typeface="Consolas" charset="0"/>
                <a:ea typeface="Consolas" charset="0"/>
                <a:cs typeface="Consolas" charset="0"/>
              </a:rPr>
              <a:t>// Wait 5 seconds and get rid of Image</a:t>
            </a:r>
            <a:r>
              <a:rPr lang="en-US" sz="1600" dirty="0">
                <a:solidFill>
                  <a:srgbClr val="008000"/>
                </a:solidFill>
                <a:latin typeface="Consolas" charset="0"/>
                <a:ea typeface="Consolas" charset="0"/>
                <a:cs typeface="Consolas" charset="0"/>
              </a:rPr>
              <a:t/>
            </a:r>
            <a:br>
              <a:rPr lang="en-US" sz="1600" dirty="0">
                <a:solidFill>
                  <a:srgbClr val="008000"/>
                </a:solidFill>
                <a:latin typeface="Consolas" charset="0"/>
                <a:ea typeface="Consolas" charset="0"/>
                <a:cs typeface="Consolas" charset="0"/>
              </a:rPr>
            </a:br>
            <a:r>
              <a:rPr lang="en-US" sz="1600" dirty="0">
                <a:solidFill>
                  <a:srgbClr val="000000"/>
                </a:solidFill>
                <a:latin typeface="Consolas" charset="0"/>
                <a:ea typeface="Consolas" charset="0"/>
                <a:cs typeface="Consolas" charset="0"/>
              </a:rPr>
              <a:t>    </a:t>
            </a:r>
            <a:r>
              <a:rPr lang="en-US" sz="1600" dirty="0" smtClean="0">
                <a:solidFill>
                  <a:srgbClr val="2B8FAF"/>
                </a:solidFill>
                <a:latin typeface="Consolas" charset="0"/>
                <a:ea typeface="Consolas" charset="0"/>
                <a:cs typeface="Consolas" charset="0"/>
              </a:rPr>
              <a:t>Timer </a:t>
            </a:r>
            <a:r>
              <a:rPr lang="en-US" sz="1600" dirty="0" err="1" smtClean="0">
                <a:solidFill>
                  <a:srgbClr val="000000"/>
                </a:solidFill>
                <a:latin typeface="Consolas" charset="0"/>
                <a:ea typeface="Consolas" charset="0"/>
                <a:cs typeface="Consolas" charset="0"/>
              </a:rPr>
              <a:t>warningTimer</a:t>
            </a:r>
            <a:r>
              <a:rPr lang="en-US" sz="1600" dirty="0">
                <a:solidFill>
                  <a:srgbClr val="000000"/>
                </a:solidFill>
                <a:latin typeface="Consolas" charset="0"/>
                <a:ea typeface="Consolas" charset="0"/>
                <a:cs typeface="Consolas" charset="0"/>
              </a:rPr>
              <a:t> = </a:t>
            </a:r>
            <a:r>
              <a:rPr lang="en-US" sz="1600" dirty="0">
                <a:solidFill>
                  <a:srgbClr val="0000FF"/>
                </a:solidFill>
                <a:latin typeface="Consolas" charset="0"/>
                <a:ea typeface="Consolas" charset="0"/>
                <a:cs typeface="Consolas" charset="0"/>
              </a:rPr>
              <a:t>new</a:t>
            </a:r>
            <a:r>
              <a:rPr lang="en-US" sz="1600" dirty="0">
                <a:solidFill>
                  <a:srgbClr val="000000"/>
                </a:solidFill>
                <a:latin typeface="Consolas" charset="0"/>
                <a:ea typeface="Consolas" charset="0"/>
                <a:cs typeface="Consolas" charset="0"/>
              </a:rPr>
              <a:t> </a:t>
            </a:r>
            <a:r>
              <a:rPr lang="en-US" sz="1600" dirty="0" smtClean="0">
                <a:solidFill>
                  <a:srgbClr val="2B8FAF"/>
                </a:solidFill>
                <a:latin typeface="Consolas" charset="0"/>
                <a:ea typeface="Consolas" charset="0"/>
                <a:cs typeface="Consolas" charset="0"/>
              </a:rPr>
              <a:t>Timer</a:t>
            </a:r>
            <a:r>
              <a:rPr lang="en-US" sz="1600" dirty="0">
                <a:solidFill>
                  <a:srgbClr val="000000"/>
                </a:solidFill>
                <a:latin typeface="Consolas" charset="0"/>
                <a:ea typeface="Consolas" charset="0"/>
                <a:cs typeface="Consolas" charset="0"/>
              </a:rPr>
              <a:t>(o =&gt; </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     </a:t>
            </a:r>
            <a:r>
              <a:rPr lang="en-US" sz="1600" dirty="0" smtClean="0">
                <a:solidFill>
                  <a:srgbClr val="000000"/>
                </a:solidFill>
                <a:latin typeface="Consolas" charset="0"/>
                <a:ea typeface="Consolas" charset="0"/>
                <a:cs typeface="Consolas" charset="0"/>
              </a:rPr>
              <a:t>   </a:t>
            </a:r>
            <a:r>
              <a:rPr lang="en-US" sz="1600" dirty="0" err="1" smtClean="0">
                <a:solidFill>
                  <a:srgbClr val="000000"/>
                </a:solidFill>
                <a:latin typeface="Consolas" charset="0"/>
                <a:ea typeface="Consolas" charset="0"/>
                <a:cs typeface="Consolas" charset="0"/>
              </a:rPr>
              <a:t>BeginInvokeOnMainThread</a:t>
            </a:r>
            <a:r>
              <a:rPr lang="en-US" sz="1600" dirty="0" smtClean="0">
                <a:solidFill>
                  <a:srgbClr val="000000"/>
                </a:solidFill>
                <a:latin typeface="Consolas" charset="0"/>
                <a:ea typeface="Consolas" charset="0"/>
                <a:cs typeface="Consolas" charset="0"/>
              </a:rPr>
              <a:t>(</a:t>
            </a:r>
            <a:r>
              <a:rPr lang="en-US" sz="1600" dirty="0" err="1" smtClean="0">
                <a:solidFill>
                  <a:srgbClr val="000000"/>
                </a:solidFill>
                <a:latin typeface="Consolas" charset="0"/>
                <a:ea typeface="Consolas" charset="0"/>
                <a:cs typeface="Consolas" charset="0"/>
              </a:rPr>
              <a:t>imageView.RemoveFromSuperview</a:t>
            </a:r>
            <a:r>
              <a:rPr lang="en-US" sz="1600" dirty="0">
                <a:solidFill>
                  <a:srgbClr val="000000"/>
                </a:solidFill>
                <a:latin typeface="Consolas" charset="0"/>
                <a:ea typeface="Consolas" charset="0"/>
                <a:cs typeface="Consolas" charset="0"/>
              </a:rPr>
              <a:t>),</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        </a:t>
            </a:r>
            <a:r>
              <a:rPr lang="en-US" sz="1600" dirty="0">
                <a:solidFill>
                  <a:srgbClr val="0000FF"/>
                </a:solidFill>
                <a:latin typeface="Consolas" charset="0"/>
                <a:ea typeface="Consolas" charset="0"/>
                <a:cs typeface="Consolas" charset="0"/>
              </a:rPr>
              <a:t>null</a:t>
            </a:r>
            <a:r>
              <a:rPr lang="en-US" sz="1600" dirty="0">
                <a:solidFill>
                  <a:srgbClr val="000000"/>
                </a:solidFill>
                <a:latin typeface="Consolas" charset="0"/>
                <a:ea typeface="Consolas" charset="0"/>
                <a:cs typeface="Consolas" charset="0"/>
              </a:rPr>
              <a:t>, 5000, </a:t>
            </a:r>
            <a:r>
              <a:rPr lang="en-US" sz="1600" dirty="0" err="1">
                <a:solidFill>
                  <a:srgbClr val="2B8FAF"/>
                </a:solidFill>
                <a:latin typeface="Consolas" charset="0"/>
                <a:ea typeface="Consolas" charset="0"/>
                <a:cs typeface="Consolas" charset="0"/>
              </a:rPr>
              <a:t>Timeout</a:t>
            </a:r>
            <a:r>
              <a:rPr lang="en-US" sz="1600" dirty="0" err="1">
                <a:solidFill>
                  <a:srgbClr val="000000"/>
                </a:solidFill>
                <a:latin typeface="Consolas" charset="0"/>
                <a:ea typeface="Consolas" charset="0"/>
                <a:cs typeface="Consolas" charset="0"/>
              </a:rPr>
              <a:t>.Infinite</a:t>
            </a:r>
            <a:r>
              <a:rPr lang="en-US" sz="1600" dirty="0">
                <a:solidFill>
                  <a:srgbClr val="000000"/>
                </a:solidFill>
                <a:latin typeface="Consolas" charset="0"/>
                <a:ea typeface="Consolas" charset="0"/>
                <a:cs typeface="Consolas" charset="0"/>
              </a:rPr>
              <a:t>);</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a:t>
            </a:r>
            <a:r>
              <a:rPr lang="en-US" sz="1600" dirty="0">
                <a:latin typeface="Consolas" charset="0"/>
                <a:ea typeface="Consolas" charset="0"/>
                <a:cs typeface="Consolas" charset="0"/>
              </a:rPr>
              <a:t> </a:t>
            </a:r>
          </a:p>
        </p:txBody>
      </p:sp>
      <p:sp>
        <p:nvSpPr>
          <p:cNvPr id="8" name="Rectangle 7"/>
          <p:cNvSpPr/>
          <p:nvPr/>
        </p:nvSpPr>
        <p:spPr>
          <a:xfrm>
            <a:off x="1051295" y="2063601"/>
            <a:ext cx="3532280" cy="27955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Tree>
    <p:extLst>
      <p:ext uri="{BB962C8B-B14F-4D97-AF65-F5344CB8AC3E}">
        <p14:creationId xmlns:p14="http://schemas.microsoft.com/office/powerpoint/2010/main" val="2863682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When a collection occurs, GC locates the </a:t>
            </a:r>
            <a:r>
              <a:rPr lang="en-US" b="1" dirty="0" smtClean="0"/>
              <a:t>roots</a:t>
            </a:r>
            <a:r>
              <a:rPr lang="en-US" dirty="0" smtClean="0"/>
              <a:t> and </a:t>
            </a:r>
            <a:r>
              <a:rPr lang="en-US" i="1" dirty="0" smtClean="0"/>
              <a:t>traverses</a:t>
            </a:r>
            <a:r>
              <a:rPr lang="en-US" dirty="0" smtClean="0"/>
              <a:t> the live reference graph from each one to determine what is reachable</a:t>
            </a:r>
            <a:endParaRPr lang="en-US" dirty="0"/>
          </a:p>
        </p:txBody>
      </p:sp>
      <p:sp>
        <p:nvSpPr>
          <p:cNvPr id="3" name="Title 2"/>
          <p:cNvSpPr>
            <a:spLocks noGrp="1"/>
          </p:cNvSpPr>
          <p:nvPr>
            <p:ph type="title"/>
          </p:nvPr>
        </p:nvSpPr>
        <p:spPr/>
        <p:txBody>
          <a:bodyPr/>
          <a:lstStyle/>
          <a:p>
            <a:r>
              <a:rPr lang="en-US" dirty="0" smtClean="0"/>
              <a:t>GC Algorithm</a:t>
            </a:r>
            <a:endParaRPr lang="en-US" dirty="0"/>
          </a:p>
        </p:txBody>
      </p:sp>
      <p:sp>
        <p:nvSpPr>
          <p:cNvPr id="13" name="Oval 12"/>
          <p:cNvSpPr/>
          <p:nvPr/>
        </p:nvSpPr>
        <p:spPr>
          <a:xfrm>
            <a:off x="1803433" y="2464363"/>
            <a:ext cx="184935" cy="18493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85" name="Straight Arrow Connector 84"/>
          <p:cNvCxnSpPr>
            <a:endCxn id="5" idx="1"/>
          </p:cNvCxnSpPr>
          <p:nvPr/>
        </p:nvCxnSpPr>
        <p:spPr>
          <a:xfrm>
            <a:off x="1988368" y="2600296"/>
            <a:ext cx="1078466" cy="606573"/>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068822" y="2295220"/>
            <a:ext cx="959123" cy="523220"/>
          </a:xfrm>
          <a:prstGeom prst="rect">
            <a:avLst/>
          </a:prstGeom>
          <a:noFill/>
        </p:spPr>
        <p:txBody>
          <a:bodyPr wrap="square" rtlCol="0">
            <a:spAutoFit/>
          </a:bodyPr>
          <a:lstStyle/>
          <a:p>
            <a:r>
              <a:rPr lang="en-US" sz="1400" dirty="0" smtClean="0">
                <a:latin typeface="Segoe UI Light" charset="0"/>
              </a:rPr>
              <a:t>Current thread</a:t>
            </a:r>
            <a:endParaRPr lang="en-US" sz="1400" dirty="0">
              <a:latin typeface="Segoe UI Light" charset="0"/>
            </a:endParaRPr>
          </a:p>
        </p:txBody>
      </p:sp>
      <p:sp>
        <p:nvSpPr>
          <p:cNvPr id="5" name="Rounded Rectangle 4"/>
          <p:cNvSpPr/>
          <p:nvPr/>
        </p:nvSpPr>
        <p:spPr>
          <a:xfrm>
            <a:off x="3066834" y="3001386"/>
            <a:ext cx="590766" cy="41096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40" name="TextBox 39"/>
          <p:cNvSpPr txBox="1"/>
          <p:nvPr/>
        </p:nvSpPr>
        <p:spPr>
          <a:xfrm>
            <a:off x="2449685" y="2727781"/>
            <a:ext cx="1474343" cy="276999"/>
          </a:xfrm>
          <a:prstGeom prst="rect">
            <a:avLst/>
          </a:prstGeom>
          <a:noFill/>
        </p:spPr>
        <p:txBody>
          <a:bodyPr wrap="square" rtlCol="0">
            <a:spAutoFit/>
          </a:bodyPr>
          <a:lstStyle/>
          <a:p>
            <a:pPr algn="ctr"/>
            <a:r>
              <a:rPr lang="pl-PL" sz="1200" dirty="0" smtClean="0">
                <a:solidFill>
                  <a:srgbClr val="2B8FAF"/>
                </a:solidFill>
                <a:latin typeface="Consolas" charset="0"/>
              </a:rPr>
              <a:t>A</a:t>
            </a:r>
            <a:endParaRPr lang="en-US" sz="1200" dirty="0" smtClean="0">
              <a:latin typeface="Segoe UI Light"/>
              <a:cs typeface="Segoe UI Light"/>
            </a:endParaRPr>
          </a:p>
        </p:txBody>
      </p:sp>
      <p:grpSp>
        <p:nvGrpSpPr>
          <p:cNvPr id="14" name="Group 13"/>
          <p:cNvGrpSpPr/>
          <p:nvPr/>
        </p:nvGrpSpPr>
        <p:grpSpPr>
          <a:xfrm>
            <a:off x="4595094" y="2189330"/>
            <a:ext cx="2122435" cy="2431204"/>
            <a:chOff x="4595094" y="2189330"/>
            <a:chExt cx="2122435" cy="2431204"/>
          </a:xfrm>
        </p:grpSpPr>
        <p:sp>
          <p:nvSpPr>
            <p:cNvPr id="46" name="Rounded Rectangle 45"/>
            <p:cNvSpPr/>
            <p:nvPr/>
          </p:nvSpPr>
          <p:spPr>
            <a:xfrm>
              <a:off x="5105086" y="2189330"/>
              <a:ext cx="410966" cy="410966"/>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47" name="Oval 46"/>
            <p:cNvSpPr/>
            <p:nvPr/>
          </p:nvSpPr>
          <p:spPr>
            <a:xfrm>
              <a:off x="5222702" y="2286026"/>
              <a:ext cx="184935" cy="18493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43" name="TextBox 42"/>
            <p:cNvSpPr txBox="1"/>
            <p:nvPr/>
          </p:nvSpPr>
          <p:spPr>
            <a:xfrm>
              <a:off x="5421276" y="2256313"/>
              <a:ext cx="356898" cy="276999"/>
            </a:xfrm>
            <a:prstGeom prst="rect">
              <a:avLst/>
            </a:prstGeom>
            <a:noFill/>
          </p:spPr>
          <p:txBody>
            <a:bodyPr wrap="square" rtlCol="0">
              <a:spAutoFit/>
            </a:bodyPr>
            <a:lstStyle/>
            <a:p>
              <a:pPr algn="ctr"/>
              <a:r>
                <a:rPr lang="pl-PL" sz="1200" dirty="0" smtClean="0">
                  <a:solidFill>
                    <a:srgbClr val="2B8FAF"/>
                  </a:solidFill>
                  <a:latin typeface="Consolas" charset="0"/>
                </a:rPr>
                <a:t>G</a:t>
              </a:r>
              <a:endParaRPr lang="en-US" sz="1200" dirty="0" smtClean="0">
                <a:latin typeface="Segoe UI Light"/>
                <a:cs typeface="Segoe UI Light"/>
              </a:endParaRPr>
            </a:p>
          </p:txBody>
        </p:sp>
        <p:sp>
          <p:nvSpPr>
            <p:cNvPr id="49" name="TextBox 48"/>
            <p:cNvSpPr txBox="1"/>
            <p:nvPr/>
          </p:nvSpPr>
          <p:spPr>
            <a:xfrm>
              <a:off x="4730760" y="4343535"/>
              <a:ext cx="319283" cy="276999"/>
            </a:xfrm>
            <a:prstGeom prst="rect">
              <a:avLst/>
            </a:prstGeom>
            <a:noFill/>
          </p:spPr>
          <p:txBody>
            <a:bodyPr wrap="square" rtlCol="0">
              <a:spAutoFit/>
            </a:bodyPr>
            <a:lstStyle/>
            <a:p>
              <a:pPr algn="ctr"/>
              <a:r>
                <a:rPr lang="pl-PL" sz="1200" smtClean="0">
                  <a:solidFill>
                    <a:srgbClr val="2B8FAF"/>
                  </a:solidFill>
                  <a:latin typeface="Consolas" charset="0"/>
                </a:rPr>
                <a:t>B</a:t>
              </a:r>
              <a:endParaRPr lang="en-US" sz="1200" dirty="0" smtClean="0">
                <a:latin typeface="Segoe UI Light"/>
                <a:cs typeface="Segoe UI Light"/>
              </a:endParaRPr>
            </a:p>
          </p:txBody>
        </p:sp>
        <p:grpSp>
          <p:nvGrpSpPr>
            <p:cNvPr id="56" name="Group 55"/>
            <p:cNvGrpSpPr/>
            <p:nvPr/>
          </p:nvGrpSpPr>
          <p:grpSpPr>
            <a:xfrm>
              <a:off x="4595094" y="2470961"/>
              <a:ext cx="2122435" cy="2149573"/>
              <a:chOff x="4595094" y="2470961"/>
              <a:chExt cx="2122435" cy="2149573"/>
            </a:xfrm>
          </p:grpSpPr>
          <p:grpSp>
            <p:nvGrpSpPr>
              <p:cNvPr id="37" name="Group 36"/>
              <p:cNvGrpSpPr/>
              <p:nvPr/>
            </p:nvGrpSpPr>
            <p:grpSpPr>
              <a:xfrm>
                <a:off x="4595094" y="3912074"/>
                <a:ext cx="590766" cy="410966"/>
                <a:chOff x="4871661" y="3788784"/>
                <a:chExt cx="590766" cy="410966"/>
              </a:xfrm>
            </p:grpSpPr>
            <p:sp>
              <p:nvSpPr>
                <p:cNvPr id="20" name="Rounded Rectangle 19"/>
                <p:cNvSpPr/>
                <p:nvPr/>
              </p:nvSpPr>
              <p:spPr>
                <a:xfrm>
                  <a:off x="4871661" y="3788784"/>
                  <a:ext cx="590766" cy="41096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21" name="Oval 20"/>
                <p:cNvSpPr/>
                <p:nvPr/>
              </p:nvSpPr>
              <p:spPr>
                <a:xfrm>
                  <a:off x="4953853" y="3901800"/>
                  <a:ext cx="184935" cy="18493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22" name="Oval 21"/>
                <p:cNvSpPr/>
                <p:nvPr/>
              </p:nvSpPr>
              <p:spPr>
                <a:xfrm>
                  <a:off x="5192729" y="3903132"/>
                  <a:ext cx="184935" cy="18493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cxnSp>
            <p:nvCxnSpPr>
              <p:cNvPr id="38" name="Straight Arrow Connector 37"/>
              <p:cNvCxnSpPr>
                <a:endCxn id="47" idx="4"/>
              </p:cNvCxnSpPr>
              <p:nvPr/>
            </p:nvCxnSpPr>
            <p:spPr>
              <a:xfrm flipV="1">
                <a:off x="4803761" y="2470961"/>
                <a:ext cx="511409" cy="1554129"/>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5916598" y="3001386"/>
                <a:ext cx="410966" cy="410966"/>
                <a:chOff x="3657600" y="1715784"/>
                <a:chExt cx="410966" cy="410966"/>
              </a:xfrm>
            </p:grpSpPr>
            <p:sp>
              <p:nvSpPr>
                <p:cNvPr id="62" name="Rounded Rectangle 61"/>
                <p:cNvSpPr/>
                <p:nvPr/>
              </p:nvSpPr>
              <p:spPr>
                <a:xfrm>
                  <a:off x="3657600" y="1715784"/>
                  <a:ext cx="410966" cy="410966"/>
                </a:xfrm>
                <a:prstGeom prst="round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63" name="Oval 62"/>
                <p:cNvSpPr/>
                <p:nvPr/>
              </p:nvSpPr>
              <p:spPr>
                <a:xfrm>
                  <a:off x="3770614" y="1828800"/>
                  <a:ext cx="184935" cy="18493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cxnSp>
            <p:nvCxnSpPr>
              <p:cNvPr id="68" name="Straight Arrow Connector 67"/>
              <p:cNvCxnSpPr>
                <a:stCxn id="63" idx="3"/>
              </p:cNvCxnSpPr>
              <p:nvPr/>
            </p:nvCxnSpPr>
            <p:spPr>
              <a:xfrm flipH="1">
                <a:off x="5151196" y="3272254"/>
                <a:ext cx="905499" cy="666903"/>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50" name="Rounded Rectangle 49"/>
              <p:cNvSpPr/>
              <p:nvPr/>
            </p:nvSpPr>
            <p:spPr>
              <a:xfrm>
                <a:off x="6306563" y="3914053"/>
                <a:ext cx="410966" cy="41096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52" name="TextBox 51"/>
              <p:cNvSpPr txBox="1"/>
              <p:nvPr/>
            </p:nvSpPr>
            <p:spPr>
              <a:xfrm>
                <a:off x="6365083" y="4343535"/>
                <a:ext cx="293926" cy="276999"/>
              </a:xfrm>
              <a:prstGeom prst="rect">
                <a:avLst/>
              </a:prstGeom>
              <a:noFill/>
            </p:spPr>
            <p:txBody>
              <a:bodyPr wrap="square" rtlCol="0">
                <a:spAutoFit/>
              </a:bodyPr>
              <a:lstStyle/>
              <a:p>
                <a:pPr algn="ctr"/>
                <a:r>
                  <a:rPr lang="pl-PL" sz="1200" dirty="0" smtClean="0">
                    <a:solidFill>
                      <a:srgbClr val="2A8FAF"/>
                    </a:solidFill>
                    <a:latin typeface="Consolas" charset="0"/>
                  </a:rPr>
                  <a:t>E</a:t>
                </a:r>
                <a:endParaRPr lang="en-US" sz="1200" dirty="0" smtClean="0">
                  <a:solidFill>
                    <a:srgbClr val="2A8FAF"/>
                  </a:solidFill>
                  <a:latin typeface="Segoe UI Light"/>
                  <a:cs typeface="Segoe UI Light"/>
                </a:endParaRPr>
              </a:p>
            </p:txBody>
          </p:sp>
          <p:cxnSp>
            <p:nvCxnSpPr>
              <p:cNvPr id="53" name="Straight Arrow Connector 52"/>
              <p:cNvCxnSpPr>
                <a:stCxn id="22" idx="6"/>
                <a:endCxn id="50" idx="1"/>
              </p:cNvCxnSpPr>
              <p:nvPr/>
            </p:nvCxnSpPr>
            <p:spPr>
              <a:xfrm>
                <a:off x="5101097" y="4118890"/>
                <a:ext cx="1205466" cy="646"/>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6327561" y="3053229"/>
                <a:ext cx="312601" cy="276999"/>
              </a:xfrm>
              <a:prstGeom prst="rect">
                <a:avLst/>
              </a:prstGeom>
            </p:spPr>
            <p:txBody>
              <a:bodyPr wrap="square">
                <a:spAutoFit/>
              </a:bodyPr>
              <a:lstStyle/>
              <a:p>
                <a:r>
                  <a:rPr lang="pl-PL" sz="1200" dirty="0" smtClean="0">
                    <a:solidFill>
                      <a:srgbClr val="2B8FAF"/>
                    </a:solidFill>
                    <a:latin typeface="Consolas" charset="0"/>
                  </a:rPr>
                  <a:t>D</a:t>
                </a:r>
                <a:endParaRPr lang="en-US" sz="1200" dirty="0">
                  <a:latin typeface="Segoe UI Light" charset="0"/>
                </a:endParaRPr>
              </a:p>
            </p:txBody>
          </p:sp>
        </p:grpSp>
      </p:grpSp>
      <p:sp>
        <p:nvSpPr>
          <p:cNvPr id="42" name="TextBox 41"/>
          <p:cNvSpPr txBox="1"/>
          <p:nvPr/>
        </p:nvSpPr>
        <p:spPr>
          <a:xfrm>
            <a:off x="3874027" y="1914354"/>
            <a:ext cx="382485" cy="276999"/>
          </a:xfrm>
          <a:prstGeom prst="rect">
            <a:avLst/>
          </a:prstGeom>
          <a:noFill/>
        </p:spPr>
        <p:txBody>
          <a:bodyPr wrap="square" rtlCol="0">
            <a:spAutoFit/>
          </a:bodyPr>
          <a:lstStyle/>
          <a:p>
            <a:pPr algn="ctr"/>
            <a:r>
              <a:rPr lang="pl-PL" sz="1200" dirty="0" smtClean="0">
                <a:solidFill>
                  <a:srgbClr val="2B8FAF"/>
                </a:solidFill>
                <a:latin typeface="Consolas" charset="0"/>
              </a:rPr>
              <a:t>C</a:t>
            </a:r>
            <a:endParaRPr lang="en-US" sz="1200" dirty="0" smtClean="0">
              <a:latin typeface="Segoe UI Light"/>
              <a:cs typeface="Segoe UI Light"/>
            </a:endParaRPr>
          </a:p>
        </p:txBody>
      </p:sp>
      <p:sp>
        <p:nvSpPr>
          <p:cNvPr id="24" name="Rounded Rectangle 23"/>
          <p:cNvSpPr/>
          <p:nvPr/>
        </p:nvSpPr>
        <p:spPr>
          <a:xfrm>
            <a:off x="3868218" y="2189330"/>
            <a:ext cx="410966" cy="410966"/>
          </a:xfrm>
          <a:prstGeom prst="roundRect">
            <a:avLst/>
          </a:prstGeom>
          <a:solidFill>
            <a:srgbClr val="D2570F"/>
          </a:solidFill>
          <a:ln>
            <a:solidFill>
              <a:srgbClr val="D25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7" name="Oval 6"/>
          <p:cNvSpPr/>
          <p:nvPr/>
        </p:nvSpPr>
        <p:spPr>
          <a:xfrm>
            <a:off x="3149026" y="3114402"/>
            <a:ext cx="184935" cy="18493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27" name="Straight Arrow Connector 26"/>
          <p:cNvCxnSpPr>
            <a:stCxn id="7" idx="7"/>
          </p:cNvCxnSpPr>
          <p:nvPr/>
        </p:nvCxnSpPr>
        <p:spPr>
          <a:xfrm flipV="1">
            <a:off x="3306878" y="2543788"/>
            <a:ext cx="587022" cy="597697"/>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a:xfrm>
            <a:off x="3715033" y="4134787"/>
            <a:ext cx="410966" cy="410966"/>
          </a:xfrm>
          <a:prstGeom prst="roundRect">
            <a:avLst/>
          </a:prstGeom>
          <a:solidFill>
            <a:srgbClr val="FF841D"/>
          </a:solidFill>
          <a:ln>
            <a:solidFill>
              <a:srgbClr val="FF8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44" name="TextBox 43"/>
          <p:cNvSpPr txBox="1"/>
          <p:nvPr/>
        </p:nvSpPr>
        <p:spPr>
          <a:xfrm>
            <a:off x="3731080" y="4545753"/>
            <a:ext cx="374557" cy="276999"/>
          </a:xfrm>
          <a:prstGeom prst="rect">
            <a:avLst/>
          </a:prstGeom>
          <a:noFill/>
        </p:spPr>
        <p:txBody>
          <a:bodyPr wrap="square" rtlCol="0">
            <a:spAutoFit/>
          </a:bodyPr>
          <a:lstStyle/>
          <a:p>
            <a:pPr algn="ctr"/>
            <a:r>
              <a:rPr lang="pl-PL" sz="1200" dirty="0" smtClean="0">
                <a:solidFill>
                  <a:srgbClr val="2A8FAF"/>
                </a:solidFill>
                <a:latin typeface="Consolas" charset="0"/>
              </a:rPr>
              <a:t>F</a:t>
            </a:r>
            <a:endParaRPr lang="en-US" sz="1200" dirty="0" smtClean="0">
              <a:solidFill>
                <a:srgbClr val="2A8FAF"/>
              </a:solidFill>
              <a:latin typeface="Segoe UI Light"/>
              <a:cs typeface="Segoe UI Light"/>
            </a:endParaRPr>
          </a:p>
        </p:txBody>
      </p:sp>
      <p:sp>
        <p:nvSpPr>
          <p:cNvPr id="16" name="Oval 15"/>
          <p:cNvSpPr/>
          <p:nvPr/>
        </p:nvSpPr>
        <p:spPr>
          <a:xfrm>
            <a:off x="3387902" y="3115734"/>
            <a:ext cx="184935" cy="18493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30" name="Straight Arrow Connector 29"/>
          <p:cNvCxnSpPr>
            <a:stCxn id="16" idx="4"/>
          </p:cNvCxnSpPr>
          <p:nvPr/>
        </p:nvCxnSpPr>
        <p:spPr>
          <a:xfrm>
            <a:off x="3480370" y="3300669"/>
            <a:ext cx="250710" cy="834118"/>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7" idx="3"/>
          </p:cNvCxnSpPr>
          <p:nvPr/>
        </p:nvCxnSpPr>
        <p:spPr>
          <a:xfrm flipH="1">
            <a:off x="4095490" y="2443878"/>
            <a:ext cx="1154295" cy="1690909"/>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4109229" y="1963031"/>
            <a:ext cx="3148324" cy="2618445"/>
            <a:chOff x="3624732" y="2036156"/>
            <a:chExt cx="3148324" cy="2618445"/>
          </a:xfrm>
        </p:grpSpPr>
        <p:sp>
          <p:nvSpPr>
            <p:cNvPr id="69" name="Rectangle 68"/>
            <p:cNvSpPr/>
            <p:nvPr/>
          </p:nvSpPr>
          <p:spPr>
            <a:xfrm>
              <a:off x="3820005" y="2036156"/>
              <a:ext cx="2953051" cy="261844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54" name="Rectangle 53"/>
            <p:cNvSpPr/>
            <p:nvPr/>
          </p:nvSpPr>
          <p:spPr>
            <a:xfrm>
              <a:off x="3624732" y="3851283"/>
              <a:ext cx="191760" cy="35916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sp>
        <p:nvSpPr>
          <p:cNvPr id="72" name="Line Callout 1 (Accent Bar) 71"/>
          <p:cNvSpPr/>
          <p:nvPr/>
        </p:nvSpPr>
        <p:spPr>
          <a:xfrm>
            <a:off x="7129376" y="3114402"/>
            <a:ext cx="1797478" cy="1296635"/>
          </a:xfrm>
          <a:prstGeom prst="accentCallout1">
            <a:avLst>
              <a:gd name="adj1" fmla="val 18750"/>
              <a:gd name="adj2" fmla="val -8333"/>
              <a:gd name="adj3" fmla="val 12855"/>
              <a:gd name="adj4" fmla="val -37544"/>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Objects left untouched are not reachable and thrown away (collected)</a:t>
            </a:r>
            <a:endParaRPr lang="en-US" dirty="0">
              <a:solidFill>
                <a:schemeClr val="tx1"/>
              </a:solidFill>
              <a:latin typeface="Segoe UI Light" charset="0"/>
            </a:endParaRPr>
          </a:p>
        </p:txBody>
      </p:sp>
      <p:sp>
        <p:nvSpPr>
          <p:cNvPr id="71" name="Oval 70"/>
          <p:cNvSpPr/>
          <p:nvPr/>
        </p:nvSpPr>
        <p:spPr>
          <a:xfrm>
            <a:off x="3828048" y="4246105"/>
            <a:ext cx="184935" cy="18493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45" name="Straight Arrow Connector 44"/>
          <p:cNvCxnSpPr>
            <a:stCxn id="71" idx="0"/>
            <a:endCxn id="24" idx="2"/>
          </p:cNvCxnSpPr>
          <p:nvPr/>
        </p:nvCxnSpPr>
        <p:spPr>
          <a:xfrm flipV="1">
            <a:off x="3920516" y="2600296"/>
            <a:ext cx="153185" cy="1645809"/>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64" name="Multiply 63"/>
          <p:cNvSpPr/>
          <p:nvPr/>
        </p:nvSpPr>
        <p:spPr>
          <a:xfrm>
            <a:off x="3898073" y="3248025"/>
            <a:ext cx="198195" cy="198195"/>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Tree>
    <p:extLst>
      <p:ext uri="{BB962C8B-B14F-4D97-AF65-F5344CB8AC3E}">
        <p14:creationId xmlns:p14="http://schemas.microsoft.com/office/powerpoint/2010/main" val="123015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500" fill="hold"/>
                                        <p:tgtEl>
                                          <p:spTgt spid="85"/>
                                        </p:tgtEl>
                                        <p:attrNameLst>
                                          <p:attrName>stroke.color</p:attrName>
                                        </p:attrNameLst>
                                      </p:cBhvr>
                                      <p:to>
                                        <a:schemeClr val="tx1"/>
                                      </p:to>
                                    </p:animClr>
                                    <p:set>
                                      <p:cBhvr>
                                        <p:cTn id="7" dur="500" fill="hold"/>
                                        <p:tgtEl>
                                          <p:spTgt spid="85"/>
                                        </p:tgtEl>
                                        <p:attrNameLst>
                                          <p:attrName>stroke.on</p:attrName>
                                        </p:attrNameLst>
                                      </p:cBhvr>
                                      <p:to>
                                        <p:strVal val="true"/>
                                      </p:to>
                                    </p:set>
                                  </p:childTnLst>
                                </p:cTn>
                              </p:par>
                            </p:childTnLst>
                          </p:cTn>
                        </p:par>
                        <p:par>
                          <p:cTn id="8" fill="hold">
                            <p:stCondLst>
                              <p:cond delay="500"/>
                            </p:stCondLst>
                            <p:childTnLst>
                              <p:par>
                                <p:cTn id="9" presetID="7" presetClass="emph" presetSubtype="2" fill="hold" nodeType="afterEffect">
                                  <p:stCondLst>
                                    <p:cond delay="0"/>
                                  </p:stCondLst>
                                  <p:childTnLst>
                                    <p:animClr clrSpc="rgb" dir="cw">
                                      <p:cBhvr>
                                        <p:cTn id="10" dur="500" fill="hold"/>
                                        <p:tgtEl>
                                          <p:spTgt spid="5"/>
                                        </p:tgtEl>
                                        <p:attrNameLst>
                                          <p:attrName>stroke.color</p:attrName>
                                        </p:attrNameLst>
                                      </p:cBhvr>
                                      <p:to>
                                        <a:schemeClr val="tx1"/>
                                      </p:to>
                                    </p:animClr>
                                    <p:set>
                                      <p:cBhvr>
                                        <p:cTn id="11" dur="500" fill="hold"/>
                                        <p:tgtEl>
                                          <p:spTgt spid="5"/>
                                        </p:tgtEl>
                                        <p:attrNameLst>
                                          <p:attrName>stroke.on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7" presetClass="emph" presetSubtype="2" fill="hold" nodeType="clickEffect">
                                  <p:stCondLst>
                                    <p:cond delay="0"/>
                                  </p:stCondLst>
                                  <p:childTnLst>
                                    <p:animClr clrSpc="rgb" dir="cw">
                                      <p:cBhvr>
                                        <p:cTn id="15" dur="500" fill="hold"/>
                                        <p:tgtEl>
                                          <p:spTgt spid="7"/>
                                        </p:tgtEl>
                                        <p:attrNameLst>
                                          <p:attrName>stroke.color</p:attrName>
                                        </p:attrNameLst>
                                      </p:cBhvr>
                                      <p:to>
                                        <a:schemeClr val="tx1"/>
                                      </p:to>
                                    </p:animClr>
                                    <p:set>
                                      <p:cBhvr>
                                        <p:cTn id="16" dur="500" fill="hold"/>
                                        <p:tgtEl>
                                          <p:spTgt spid="7"/>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27"/>
                                        </p:tgtEl>
                                        <p:attrNameLst>
                                          <p:attrName>stroke.color</p:attrName>
                                        </p:attrNameLst>
                                      </p:cBhvr>
                                      <p:to>
                                        <a:schemeClr val="tx1"/>
                                      </p:to>
                                    </p:animClr>
                                    <p:set>
                                      <p:cBhvr>
                                        <p:cTn id="19" dur="500" fill="hold"/>
                                        <p:tgtEl>
                                          <p:spTgt spid="27"/>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7" presetClass="emph" presetSubtype="2" fill="hold" nodeType="clickEffect">
                                  <p:stCondLst>
                                    <p:cond delay="0"/>
                                  </p:stCondLst>
                                  <p:childTnLst>
                                    <p:animClr clrSpc="rgb" dir="cw">
                                      <p:cBhvr>
                                        <p:cTn id="23" dur="500" fill="hold"/>
                                        <p:tgtEl>
                                          <p:spTgt spid="24"/>
                                        </p:tgtEl>
                                        <p:attrNameLst>
                                          <p:attrName>stroke.color</p:attrName>
                                        </p:attrNameLst>
                                      </p:cBhvr>
                                      <p:to>
                                        <a:schemeClr val="tx1"/>
                                      </p:to>
                                    </p:animClr>
                                    <p:set>
                                      <p:cBhvr>
                                        <p:cTn id="24" dur="500" fill="hold"/>
                                        <p:tgtEl>
                                          <p:spTgt spid="24"/>
                                        </p:tgtEl>
                                        <p:attrNameLst>
                                          <p:attrName>stroke.on</p:attrName>
                                        </p:attrNameLst>
                                      </p:cBhvr>
                                      <p:to>
                                        <p:strVal val="true"/>
                                      </p:to>
                                    </p:set>
                                  </p:childTnLst>
                                </p:cTn>
                              </p:par>
                            </p:childTnLst>
                          </p:cTn>
                        </p:par>
                        <p:par>
                          <p:cTn id="25" fill="hold">
                            <p:stCondLst>
                              <p:cond delay="500"/>
                            </p:stCondLst>
                            <p:childTnLst>
                              <p:par>
                                <p:cTn id="26" presetID="7" presetClass="emph" presetSubtype="2" fill="hold" nodeType="afterEffect">
                                  <p:stCondLst>
                                    <p:cond delay="0"/>
                                  </p:stCondLst>
                                  <p:childTnLst>
                                    <p:animClr clrSpc="rgb" dir="cw">
                                      <p:cBhvr>
                                        <p:cTn id="27" dur="500" fill="hold"/>
                                        <p:tgtEl>
                                          <p:spTgt spid="16"/>
                                        </p:tgtEl>
                                        <p:attrNameLst>
                                          <p:attrName>stroke.color</p:attrName>
                                        </p:attrNameLst>
                                      </p:cBhvr>
                                      <p:to>
                                        <a:schemeClr val="tx1"/>
                                      </p:to>
                                    </p:animClr>
                                    <p:set>
                                      <p:cBhvr>
                                        <p:cTn id="28" dur="500" fill="hold"/>
                                        <p:tgtEl>
                                          <p:spTgt spid="16"/>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500" fill="hold"/>
                                        <p:tgtEl>
                                          <p:spTgt spid="30"/>
                                        </p:tgtEl>
                                        <p:attrNameLst>
                                          <p:attrName>stroke.color</p:attrName>
                                        </p:attrNameLst>
                                      </p:cBhvr>
                                      <p:to>
                                        <a:schemeClr val="tx1"/>
                                      </p:to>
                                    </p:animClr>
                                    <p:set>
                                      <p:cBhvr>
                                        <p:cTn id="31" dur="500" fill="hold"/>
                                        <p:tgtEl>
                                          <p:spTgt spid="30"/>
                                        </p:tgtEl>
                                        <p:attrNameLst>
                                          <p:attrName>stroke.on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7" presetClass="emph" presetSubtype="2" fill="hold" nodeType="clickEffect">
                                  <p:stCondLst>
                                    <p:cond delay="0"/>
                                  </p:stCondLst>
                                  <p:childTnLst>
                                    <p:animClr clrSpc="rgb" dir="cw">
                                      <p:cBhvr>
                                        <p:cTn id="35" dur="500" fill="hold"/>
                                        <p:tgtEl>
                                          <p:spTgt spid="9"/>
                                        </p:tgtEl>
                                        <p:attrNameLst>
                                          <p:attrName>stroke.color</p:attrName>
                                        </p:attrNameLst>
                                      </p:cBhvr>
                                      <p:to>
                                        <a:schemeClr val="tx1"/>
                                      </p:to>
                                    </p:animClr>
                                    <p:set>
                                      <p:cBhvr>
                                        <p:cTn id="36" dur="500" fill="hold"/>
                                        <p:tgtEl>
                                          <p:spTgt spid="9"/>
                                        </p:tgtEl>
                                        <p:attrNameLst>
                                          <p:attrName>stroke.on</p:attrName>
                                        </p:attrNameLst>
                                      </p:cBhvr>
                                      <p:to>
                                        <p:strVal val="true"/>
                                      </p:to>
                                    </p:set>
                                  </p:childTnLst>
                                </p:cTn>
                              </p:par>
                            </p:childTnLst>
                          </p:cTn>
                        </p:par>
                        <p:par>
                          <p:cTn id="37" fill="hold">
                            <p:stCondLst>
                              <p:cond delay="500"/>
                            </p:stCondLst>
                            <p:childTnLst>
                              <p:par>
                                <p:cTn id="38" presetID="7" presetClass="emph" presetSubtype="2" fill="hold" nodeType="afterEffect">
                                  <p:stCondLst>
                                    <p:cond delay="0"/>
                                  </p:stCondLst>
                                  <p:childTnLst>
                                    <p:animClr clrSpc="rgb" dir="cw">
                                      <p:cBhvr>
                                        <p:cTn id="39" dur="500" fill="hold"/>
                                        <p:tgtEl>
                                          <p:spTgt spid="71"/>
                                        </p:tgtEl>
                                        <p:attrNameLst>
                                          <p:attrName>stroke.color</p:attrName>
                                        </p:attrNameLst>
                                      </p:cBhvr>
                                      <p:to>
                                        <a:srgbClr val="797979"/>
                                      </p:to>
                                    </p:animClr>
                                    <p:set>
                                      <p:cBhvr>
                                        <p:cTn id="40" dur="500" fill="hold"/>
                                        <p:tgtEl>
                                          <p:spTgt spid="71"/>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500" fill="hold"/>
                                        <p:tgtEl>
                                          <p:spTgt spid="45"/>
                                        </p:tgtEl>
                                        <p:attrNameLst>
                                          <p:attrName>stroke.color</p:attrName>
                                        </p:attrNameLst>
                                      </p:cBhvr>
                                      <p:to>
                                        <a:srgbClr val="797979"/>
                                      </p:to>
                                    </p:animClr>
                                    <p:set>
                                      <p:cBhvr>
                                        <p:cTn id="43" dur="500" fill="hold"/>
                                        <p:tgtEl>
                                          <p:spTgt spid="45"/>
                                        </p:tgtEl>
                                        <p:attrNameLst>
                                          <p:attrName>stroke.on</p:attrName>
                                        </p:attrNameLst>
                                      </p:cBhvr>
                                      <p:to>
                                        <p:strVal val="true"/>
                                      </p:to>
                                    </p:set>
                                  </p:childTnLst>
                                </p:cTn>
                              </p:par>
                              <p:par>
                                <p:cTn id="44" presetID="10" presetClass="entr" presetSubtype="0" fill="hold" grpId="0" nodeType="with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fade">
                                      <p:cBhvr>
                                        <p:cTn id="51" dur="500"/>
                                        <p:tgtEl>
                                          <p:spTgt spid="72"/>
                                        </p:tgtEl>
                                      </p:cBhvr>
                                    </p:animEffect>
                                  </p:childTnLst>
                                </p:cTn>
                              </p:par>
                              <p:par>
                                <p:cTn id="52" presetID="10" presetClass="entr" presetSubtype="0"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64"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564688" y="1788046"/>
            <a:ext cx="7991475" cy="2800767"/>
          </a:xfrm>
          <a:prstGeom prst="rect">
            <a:avLst/>
          </a:prstGeom>
          <a:solidFill>
            <a:schemeClr val="bg1"/>
          </a:solidFill>
          <a:ln>
            <a:solidFill>
              <a:schemeClr val="bg2"/>
            </a:solidFill>
          </a:ln>
        </p:spPr>
        <p:txBody>
          <a:bodyPr wrap="square">
            <a:spAutoFit/>
          </a:bodyPr>
          <a:lstStyle/>
          <a:p>
            <a:r>
              <a:rPr lang="en-US" sz="1600" dirty="0" smtClean="0">
                <a:solidFill>
                  <a:srgbClr val="0000FF"/>
                </a:solidFill>
                <a:latin typeface="Consolas" charset="0"/>
                <a:ea typeface="Consolas" charset="0"/>
                <a:cs typeface="Consolas" charset="0"/>
              </a:rPr>
              <a:t>private</a:t>
            </a:r>
            <a:r>
              <a:rPr lang="en-US" sz="1600" dirty="0">
                <a:solidFill>
                  <a:srgbClr val="000000"/>
                </a:solidFill>
                <a:latin typeface="Consolas" charset="0"/>
                <a:ea typeface="Consolas" charset="0"/>
                <a:cs typeface="Consolas" charset="0"/>
              </a:rPr>
              <a:t> </a:t>
            </a:r>
            <a:r>
              <a:rPr lang="en-US" sz="1600" dirty="0">
                <a:solidFill>
                  <a:srgbClr val="0000FF"/>
                </a:solidFill>
                <a:latin typeface="Consolas" charset="0"/>
                <a:ea typeface="Consolas" charset="0"/>
                <a:cs typeface="Consolas" charset="0"/>
              </a:rPr>
              <a:t>void</a:t>
            </a:r>
            <a:r>
              <a:rPr lang="en-US" sz="1600" dirty="0">
                <a:solidFill>
                  <a:srgbClr val="000000"/>
                </a:solidFill>
                <a:latin typeface="Consolas" charset="0"/>
                <a:ea typeface="Consolas" charset="0"/>
                <a:cs typeface="Consolas" charset="0"/>
              </a:rPr>
              <a:t> </a:t>
            </a:r>
            <a:r>
              <a:rPr lang="en-US" sz="1600" dirty="0" err="1" smtClean="0">
                <a:solidFill>
                  <a:srgbClr val="000000"/>
                </a:solidFill>
                <a:latin typeface="Consolas" charset="0"/>
                <a:ea typeface="Consolas" charset="0"/>
                <a:cs typeface="Consolas" charset="0"/>
              </a:rPr>
              <a:t>ShowWarning</a:t>
            </a:r>
            <a:r>
              <a:rPr lang="en-US" sz="1600" dirty="0" smtClean="0">
                <a:solidFill>
                  <a:srgbClr val="000000"/>
                </a:solidFill>
                <a:latin typeface="Consolas" charset="0"/>
                <a:ea typeface="Consolas" charset="0"/>
                <a:cs typeface="Consolas" charset="0"/>
              </a:rPr>
              <a:t>() {</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    </a:t>
            </a:r>
            <a:r>
              <a:rPr lang="en-US" sz="1600" dirty="0" err="1">
                <a:solidFill>
                  <a:srgbClr val="0000FF"/>
                </a:solidFill>
                <a:latin typeface="Consolas" charset="0"/>
                <a:ea typeface="Consolas" charset="0"/>
                <a:cs typeface="Consolas" charset="0"/>
              </a:rPr>
              <a:t>var</a:t>
            </a:r>
            <a:r>
              <a:rPr lang="en-US" sz="1600" dirty="0">
                <a:solidFill>
                  <a:srgbClr val="000000"/>
                </a:solidFill>
                <a:latin typeface="Consolas" charset="0"/>
                <a:ea typeface="Consolas" charset="0"/>
                <a:cs typeface="Consolas" charset="0"/>
              </a:rPr>
              <a:t> </a:t>
            </a:r>
            <a:r>
              <a:rPr lang="en-US" sz="1600" dirty="0" err="1">
                <a:solidFill>
                  <a:srgbClr val="000000"/>
                </a:solidFill>
                <a:latin typeface="Consolas" charset="0"/>
                <a:ea typeface="Consolas" charset="0"/>
                <a:cs typeface="Consolas" charset="0"/>
              </a:rPr>
              <a:t>imageView</a:t>
            </a:r>
            <a:r>
              <a:rPr lang="en-US" sz="1600" dirty="0">
                <a:solidFill>
                  <a:srgbClr val="000000"/>
                </a:solidFill>
                <a:latin typeface="Consolas" charset="0"/>
                <a:ea typeface="Consolas" charset="0"/>
                <a:cs typeface="Consolas" charset="0"/>
              </a:rPr>
              <a:t> = </a:t>
            </a:r>
            <a:r>
              <a:rPr lang="en-US" sz="1600" dirty="0">
                <a:solidFill>
                  <a:srgbClr val="0000FF"/>
                </a:solidFill>
                <a:latin typeface="Consolas" charset="0"/>
                <a:ea typeface="Consolas" charset="0"/>
                <a:cs typeface="Consolas" charset="0"/>
              </a:rPr>
              <a:t>new</a:t>
            </a:r>
            <a:r>
              <a:rPr lang="en-US" sz="1600" dirty="0">
                <a:solidFill>
                  <a:srgbClr val="000000"/>
                </a:solidFill>
                <a:latin typeface="Consolas" charset="0"/>
                <a:ea typeface="Consolas" charset="0"/>
                <a:cs typeface="Consolas" charset="0"/>
              </a:rPr>
              <a:t> </a:t>
            </a:r>
            <a:r>
              <a:rPr lang="en-US" sz="1600" dirty="0" err="1" smtClean="0">
                <a:solidFill>
                  <a:srgbClr val="2B8FAF"/>
                </a:solidFill>
                <a:latin typeface="Consolas" charset="0"/>
                <a:ea typeface="Consolas" charset="0"/>
                <a:cs typeface="Consolas" charset="0"/>
              </a:rPr>
              <a:t>UIImageView</a:t>
            </a:r>
            <a:r>
              <a:rPr lang="en-US" sz="1600" dirty="0" smtClean="0">
                <a:solidFill>
                  <a:srgbClr val="000000"/>
                </a:solidFill>
                <a:latin typeface="Consolas" charset="0"/>
                <a:ea typeface="Consolas" charset="0"/>
                <a:cs typeface="Consolas" charset="0"/>
              </a:rPr>
              <a:t>(</a:t>
            </a:r>
          </a:p>
          <a:p>
            <a:r>
              <a:rPr lang="en-US" sz="1600" dirty="0">
                <a:solidFill>
                  <a:srgbClr val="000000"/>
                </a:solidFill>
                <a:latin typeface="Consolas" charset="0"/>
                <a:ea typeface="Consolas" charset="0"/>
                <a:cs typeface="Consolas" charset="0"/>
              </a:rPr>
              <a:t> </a:t>
            </a:r>
            <a:r>
              <a:rPr lang="en-US" sz="1600" dirty="0" smtClean="0">
                <a:solidFill>
                  <a:srgbClr val="000000"/>
                </a:solidFill>
                <a:latin typeface="Consolas" charset="0"/>
                <a:ea typeface="Consolas" charset="0"/>
                <a:cs typeface="Consolas" charset="0"/>
              </a:rPr>
              <a:t>       </a:t>
            </a:r>
            <a:r>
              <a:rPr lang="en-US" sz="1600" dirty="0" err="1" smtClean="0">
                <a:solidFill>
                  <a:srgbClr val="2B8FAF"/>
                </a:solidFill>
                <a:latin typeface="Consolas" charset="0"/>
                <a:ea typeface="Consolas" charset="0"/>
                <a:cs typeface="Consolas" charset="0"/>
              </a:rPr>
              <a:t>UIImage</a:t>
            </a:r>
            <a:r>
              <a:rPr lang="en-US" sz="1600" dirty="0" err="1" smtClean="0">
                <a:solidFill>
                  <a:srgbClr val="000000"/>
                </a:solidFill>
                <a:latin typeface="Consolas" charset="0"/>
                <a:ea typeface="Consolas" charset="0"/>
                <a:cs typeface="Consolas" charset="0"/>
              </a:rPr>
              <a:t>.FromBundle</a:t>
            </a:r>
            <a:r>
              <a:rPr lang="en-US" sz="1600" dirty="0">
                <a:solidFill>
                  <a:srgbClr val="000000"/>
                </a:solidFill>
                <a:latin typeface="Consolas" charset="0"/>
                <a:ea typeface="Consolas" charset="0"/>
                <a:cs typeface="Consolas" charset="0"/>
              </a:rPr>
              <a:t>(</a:t>
            </a:r>
            <a:r>
              <a:rPr lang="en-US" sz="1600" dirty="0">
                <a:solidFill>
                  <a:srgbClr val="A31515"/>
                </a:solidFill>
                <a:latin typeface="Consolas" charset="0"/>
                <a:ea typeface="Consolas" charset="0"/>
                <a:cs typeface="Consolas" charset="0"/>
              </a:rPr>
              <a:t>"</a:t>
            </a:r>
            <a:r>
              <a:rPr lang="en-US" sz="1600" dirty="0" err="1">
                <a:solidFill>
                  <a:srgbClr val="A31515"/>
                </a:solidFill>
                <a:latin typeface="Consolas" charset="0"/>
                <a:ea typeface="Consolas" charset="0"/>
                <a:cs typeface="Consolas" charset="0"/>
              </a:rPr>
              <a:t>warning.jpg</a:t>
            </a:r>
            <a:r>
              <a:rPr lang="en-US" sz="1600" dirty="0">
                <a:solidFill>
                  <a:srgbClr val="A31515"/>
                </a:solidFill>
                <a:latin typeface="Consolas" charset="0"/>
                <a:ea typeface="Consolas" charset="0"/>
                <a:cs typeface="Consolas" charset="0"/>
              </a:rPr>
              <a:t>"</a:t>
            </a:r>
            <a:r>
              <a:rPr lang="en-US" sz="1600" dirty="0">
                <a:solidFill>
                  <a:srgbClr val="000000"/>
                </a:solidFill>
                <a:latin typeface="Consolas" charset="0"/>
                <a:ea typeface="Consolas" charset="0"/>
                <a:cs typeface="Consolas" charset="0"/>
              </a:rPr>
              <a:t>)) {   </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        Center = </a:t>
            </a:r>
            <a:r>
              <a:rPr lang="en-US" sz="1600" dirty="0">
                <a:solidFill>
                  <a:srgbClr val="0000FF"/>
                </a:solidFill>
                <a:latin typeface="Consolas" charset="0"/>
                <a:ea typeface="Consolas" charset="0"/>
                <a:cs typeface="Consolas" charset="0"/>
              </a:rPr>
              <a:t>new</a:t>
            </a:r>
            <a:r>
              <a:rPr lang="en-US" sz="1600" dirty="0">
                <a:solidFill>
                  <a:srgbClr val="000000"/>
                </a:solidFill>
                <a:latin typeface="Consolas" charset="0"/>
                <a:ea typeface="Consolas" charset="0"/>
                <a:cs typeface="Consolas" charset="0"/>
              </a:rPr>
              <a:t> </a:t>
            </a:r>
            <a:r>
              <a:rPr lang="en-US" sz="1600" dirty="0" err="1">
                <a:solidFill>
                  <a:srgbClr val="2B8FAF"/>
                </a:solidFill>
                <a:latin typeface="Consolas" charset="0"/>
                <a:ea typeface="Consolas" charset="0"/>
                <a:cs typeface="Consolas" charset="0"/>
              </a:rPr>
              <a:t>CGPoint</a:t>
            </a:r>
            <a:r>
              <a:rPr lang="en-US" sz="1600" dirty="0">
                <a:solidFill>
                  <a:srgbClr val="000000"/>
                </a:solidFill>
                <a:latin typeface="Consolas" charset="0"/>
                <a:ea typeface="Consolas" charset="0"/>
                <a:cs typeface="Consolas" charset="0"/>
              </a:rPr>
              <a:t>(</a:t>
            </a:r>
            <a:r>
              <a:rPr lang="en-US" sz="1600" dirty="0" err="1">
                <a:solidFill>
                  <a:srgbClr val="000000"/>
                </a:solidFill>
                <a:latin typeface="Consolas" charset="0"/>
                <a:ea typeface="Consolas" charset="0"/>
                <a:cs typeface="Consolas" charset="0"/>
              </a:rPr>
              <a:t>View.Bounds.GetMidX</a:t>
            </a:r>
            <a:r>
              <a:rPr lang="en-US" sz="1600" dirty="0">
                <a:solidFill>
                  <a:srgbClr val="000000"/>
                </a:solidFill>
                <a:latin typeface="Consolas" charset="0"/>
                <a:ea typeface="Consolas" charset="0"/>
                <a:cs typeface="Consolas" charset="0"/>
              </a:rPr>
              <a:t>(), </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            </a:t>
            </a:r>
            <a:r>
              <a:rPr lang="en-US" sz="1600" dirty="0" smtClean="0">
                <a:solidFill>
                  <a:srgbClr val="000000"/>
                </a:solidFill>
                <a:latin typeface="Consolas" charset="0"/>
                <a:ea typeface="Consolas" charset="0"/>
                <a:cs typeface="Consolas" charset="0"/>
              </a:rPr>
              <a:t>                 </a:t>
            </a:r>
            <a:r>
              <a:rPr lang="en-US" sz="1600" dirty="0" err="1" smtClean="0">
                <a:solidFill>
                  <a:srgbClr val="000000"/>
                </a:solidFill>
                <a:latin typeface="Consolas" charset="0"/>
                <a:ea typeface="Consolas" charset="0"/>
                <a:cs typeface="Consolas" charset="0"/>
              </a:rPr>
              <a:t>View.Bounds.GetMidY</a:t>
            </a:r>
            <a:r>
              <a:rPr lang="en-US" sz="1600" dirty="0">
                <a:solidFill>
                  <a:srgbClr val="000000"/>
                </a:solidFill>
                <a:latin typeface="Consolas" charset="0"/>
                <a:ea typeface="Consolas" charset="0"/>
                <a:cs typeface="Consolas" charset="0"/>
              </a:rPr>
              <a:t>()) };</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    </a:t>
            </a:r>
            <a:r>
              <a:rPr lang="en-US" sz="1600" dirty="0" err="1">
                <a:solidFill>
                  <a:srgbClr val="000000"/>
                </a:solidFill>
                <a:latin typeface="Consolas" charset="0"/>
                <a:ea typeface="Consolas" charset="0"/>
                <a:cs typeface="Consolas" charset="0"/>
              </a:rPr>
              <a:t>View.Add</a:t>
            </a:r>
            <a:r>
              <a:rPr lang="en-US" sz="1600" dirty="0">
                <a:solidFill>
                  <a:srgbClr val="000000"/>
                </a:solidFill>
                <a:latin typeface="Consolas" charset="0"/>
                <a:ea typeface="Consolas" charset="0"/>
                <a:cs typeface="Consolas" charset="0"/>
              </a:rPr>
              <a:t>(</a:t>
            </a:r>
            <a:r>
              <a:rPr lang="en-US" sz="1600" dirty="0" err="1">
                <a:solidFill>
                  <a:srgbClr val="000000"/>
                </a:solidFill>
                <a:latin typeface="Consolas" charset="0"/>
                <a:ea typeface="Consolas" charset="0"/>
                <a:cs typeface="Consolas" charset="0"/>
              </a:rPr>
              <a:t>imageView</a:t>
            </a:r>
            <a:r>
              <a:rPr lang="en-US" sz="1600" dirty="0">
                <a:solidFill>
                  <a:srgbClr val="000000"/>
                </a:solidFill>
                <a:latin typeface="Consolas" charset="0"/>
                <a:ea typeface="Consolas" charset="0"/>
                <a:cs typeface="Consolas" charset="0"/>
              </a:rPr>
              <a:t>);</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smtClean="0">
                <a:latin typeface="Consolas" charset="0"/>
                <a:ea typeface="Consolas" charset="0"/>
                <a:cs typeface="Consolas" charset="0"/>
              </a:rPr>
              <a:t>    </a:t>
            </a:r>
            <a:r>
              <a:rPr lang="en-US" sz="1600" dirty="0" smtClean="0">
                <a:solidFill>
                  <a:srgbClr val="008000"/>
                </a:solidFill>
                <a:latin typeface="Consolas" charset="0"/>
                <a:ea typeface="Consolas" charset="0"/>
                <a:cs typeface="Consolas" charset="0"/>
              </a:rPr>
              <a:t>// Wait 5 seconds and get rid of Image</a:t>
            </a:r>
            <a:r>
              <a:rPr lang="en-US" sz="1600" dirty="0">
                <a:solidFill>
                  <a:srgbClr val="008000"/>
                </a:solidFill>
                <a:latin typeface="Consolas" charset="0"/>
                <a:ea typeface="Consolas" charset="0"/>
                <a:cs typeface="Consolas" charset="0"/>
              </a:rPr>
              <a:t/>
            </a:r>
            <a:br>
              <a:rPr lang="en-US" sz="1600" dirty="0">
                <a:solidFill>
                  <a:srgbClr val="008000"/>
                </a:solidFill>
                <a:latin typeface="Consolas" charset="0"/>
                <a:ea typeface="Consolas" charset="0"/>
                <a:cs typeface="Consolas" charset="0"/>
              </a:rPr>
            </a:br>
            <a:r>
              <a:rPr lang="en-US" sz="1600" dirty="0">
                <a:solidFill>
                  <a:srgbClr val="000000"/>
                </a:solidFill>
                <a:latin typeface="Consolas" charset="0"/>
                <a:ea typeface="Consolas" charset="0"/>
                <a:cs typeface="Consolas" charset="0"/>
              </a:rPr>
              <a:t>    </a:t>
            </a:r>
            <a:r>
              <a:rPr lang="en-US" sz="1600" dirty="0" smtClean="0">
                <a:solidFill>
                  <a:srgbClr val="2B8FAF"/>
                </a:solidFill>
                <a:latin typeface="Consolas" charset="0"/>
                <a:ea typeface="Consolas" charset="0"/>
                <a:cs typeface="Consolas" charset="0"/>
              </a:rPr>
              <a:t>Timer </a:t>
            </a:r>
            <a:r>
              <a:rPr lang="en-US" sz="1600" dirty="0" err="1" smtClean="0">
                <a:solidFill>
                  <a:srgbClr val="000000"/>
                </a:solidFill>
                <a:latin typeface="Consolas" charset="0"/>
                <a:ea typeface="Consolas" charset="0"/>
                <a:cs typeface="Consolas" charset="0"/>
              </a:rPr>
              <a:t>warningTimer</a:t>
            </a:r>
            <a:r>
              <a:rPr lang="en-US" sz="1600" dirty="0">
                <a:solidFill>
                  <a:srgbClr val="000000"/>
                </a:solidFill>
                <a:latin typeface="Consolas" charset="0"/>
                <a:ea typeface="Consolas" charset="0"/>
                <a:cs typeface="Consolas" charset="0"/>
              </a:rPr>
              <a:t> = </a:t>
            </a:r>
            <a:r>
              <a:rPr lang="en-US" sz="1600" dirty="0">
                <a:solidFill>
                  <a:srgbClr val="0000FF"/>
                </a:solidFill>
                <a:latin typeface="Consolas" charset="0"/>
                <a:ea typeface="Consolas" charset="0"/>
                <a:cs typeface="Consolas" charset="0"/>
              </a:rPr>
              <a:t>new</a:t>
            </a:r>
            <a:r>
              <a:rPr lang="en-US" sz="1600" dirty="0">
                <a:solidFill>
                  <a:srgbClr val="000000"/>
                </a:solidFill>
                <a:latin typeface="Consolas" charset="0"/>
                <a:ea typeface="Consolas" charset="0"/>
                <a:cs typeface="Consolas" charset="0"/>
              </a:rPr>
              <a:t> </a:t>
            </a:r>
            <a:r>
              <a:rPr lang="en-US" sz="1600" dirty="0" smtClean="0">
                <a:solidFill>
                  <a:srgbClr val="2B8FAF"/>
                </a:solidFill>
                <a:latin typeface="Consolas" charset="0"/>
                <a:ea typeface="Consolas" charset="0"/>
                <a:cs typeface="Consolas" charset="0"/>
              </a:rPr>
              <a:t>Timer</a:t>
            </a:r>
            <a:r>
              <a:rPr lang="en-US" sz="1600" dirty="0">
                <a:solidFill>
                  <a:srgbClr val="000000"/>
                </a:solidFill>
                <a:latin typeface="Consolas" charset="0"/>
                <a:ea typeface="Consolas" charset="0"/>
                <a:cs typeface="Consolas" charset="0"/>
              </a:rPr>
              <a:t>(o =&gt; </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     </a:t>
            </a:r>
            <a:r>
              <a:rPr lang="en-US" sz="1600" dirty="0" smtClean="0">
                <a:solidFill>
                  <a:srgbClr val="000000"/>
                </a:solidFill>
                <a:latin typeface="Consolas" charset="0"/>
                <a:ea typeface="Consolas" charset="0"/>
                <a:cs typeface="Consolas" charset="0"/>
              </a:rPr>
              <a:t>   </a:t>
            </a:r>
            <a:r>
              <a:rPr lang="en-US" sz="1600" dirty="0" err="1" smtClean="0">
                <a:solidFill>
                  <a:srgbClr val="000000"/>
                </a:solidFill>
                <a:latin typeface="Consolas" charset="0"/>
                <a:ea typeface="Consolas" charset="0"/>
                <a:cs typeface="Consolas" charset="0"/>
              </a:rPr>
              <a:t>BeginInvokeOnMainThread</a:t>
            </a:r>
            <a:r>
              <a:rPr lang="en-US" sz="1600" dirty="0" smtClean="0">
                <a:solidFill>
                  <a:srgbClr val="000000"/>
                </a:solidFill>
                <a:latin typeface="Consolas" charset="0"/>
                <a:ea typeface="Consolas" charset="0"/>
                <a:cs typeface="Consolas" charset="0"/>
              </a:rPr>
              <a:t>(</a:t>
            </a:r>
            <a:r>
              <a:rPr lang="en-US" sz="1600" dirty="0" err="1" smtClean="0">
                <a:solidFill>
                  <a:srgbClr val="000000"/>
                </a:solidFill>
                <a:latin typeface="Consolas" charset="0"/>
                <a:ea typeface="Consolas" charset="0"/>
                <a:cs typeface="Consolas" charset="0"/>
              </a:rPr>
              <a:t>imageView.RemoveFromSuperview</a:t>
            </a:r>
            <a:r>
              <a:rPr lang="en-US" sz="1600" dirty="0">
                <a:solidFill>
                  <a:srgbClr val="000000"/>
                </a:solidFill>
                <a:latin typeface="Consolas" charset="0"/>
                <a:ea typeface="Consolas" charset="0"/>
                <a:cs typeface="Consolas" charset="0"/>
              </a:rPr>
              <a:t>),</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        </a:t>
            </a:r>
            <a:r>
              <a:rPr lang="en-US" sz="1600" dirty="0">
                <a:solidFill>
                  <a:srgbClr val="0000FF"/>
                </a:solidFill>
                <a:latin typeface="Consolas" charset="0"/>
                <a:ea typeface="Consolas" charset="0"/>
                <a:cs typeface="Consolas" charset="0"/>
              </a:rPr>
              <a:t>null</a:t>
            </a:r>
            <a:r>
              <a:rPr lang="en-US" sz="1600" dirty="0">
                <a:solidFill>
                  <a:srgbClr val="000000"/>
                </a:solidFill>
                <a:latin typeface="Consolas" charset="0"/>
                <a:ea typeface="Consolas" charset="0"/>
                <a:cs typeface="Consolas" charset="0"/>
              </a:rPr>
              <a:t>, 5000, </a:t>
            </a:r>
            <a:r>
              <a:rPr lang="en-US" sz="1600" dirty="0" err="1">
                <a:solidFill>
                  <a:srgbClr val="2B8FAF"/>
                </a:solidFill>
                <a:latin typeface="Consolas" charset="0"/>
                <a:ea typeface="Consolas" charset="0"/>
                <a:cs typeface="Consolas" charset="0"/>
              </a:rPr>
              <a:t>Timeout</a:t>
            </a:r>
            <a:r>
              <a:rPr lang="en-US" sz="1600" dirty="0" err="1">
                <a:solidFill>
                  <a:srgbClr val="000000"/>
                </a:solidFill>
                <a:latin typeface="Consolas" charset="0"/>
                <a:ea typeface="Consolas" charset="0"/>
                <a:cs typeface="Consolas" charset="0"/>
              </a:rPr>
              <a:t>.Infinite</a:t>
            </a:r>
            <a:r>
              <a:rPr lang="en-US" sz="1600" dirty="0">
                <a:solidFill>
                  <a:srgbClr val="000000"/>
                </a:solidFill>
                <a:latin typeface="Consolas" charset="0"/>
                <a:ea typeface="Consolas" charset="0"/>
                <a:cs typeface="Consolas" charset="0"/>
              </a:rPr>
              <a:t>);</a:t>
            </a:r>
            <a:r>
              <a:rPr lang="en-US" sz="1600" dirty="0">
                <a:latin typeface="Consolas" charset="0"/>
                <a:ea typeface="Consolas" charset="0"/>
                <a:cs typeface="Consolas" charset="0"/>
              </a:rPr>
              <a:t/>
            </a:r>
            <a:br>
              <a:rPr lang="en-US" sz="1600" dirty="0">
                <a:latin typeface="Consolas" charset="0"/>
                <a:ea typeface="Consolas" charset="0"/>
                <a:cs typeface="Consolas" charset="0"/>
              </a:rPr>
            </a:br>
            <a:r>
              <a:rPr lang="en-US" sz="1600" dirty="0">
                <a:solidFill>
                  <a:srgbClr val="000000"/>
                </a:solidFill>
                <a:latin typeface="Consolas" charset="0"/>
                <a:ea typeface="Consolas" charset="0"/>
                <a:cs typeface="Consolas" charset="0"/>
              </a:rPr>
              <a:t>}</a:t>
            </a:r>
            <a:r>
              <a:rPr lang="en-US" sz="1600" dirty="0">
                <a:latin typeface="Consolas" charset="0"/>
                <a:ea typeface="Consolas" charset="0"/>
                <a:cs typeface="Consolas" charset="0"/>
              </a:rPr>
              <a:t> </a:t>
            </a:r>
          </a:p>
        </p:txBody>
      </p:sp>
      <p:sp>
        <p:nvSpPr>
          <p:cNvPr id="2" name="Content Placeholder 1"/>
          <p:cNvSpPr>
            <a:spLocks noGrp="1"/>
          </p:cNvSpPr>
          <p:nvPr>
            <p:ph sz="quarter" idx="10"/>
          </p:nvPr>
        </p:nvSpPr>
        <p:spPr/>
        <p:txBody>
          <a:bodyPr/>
          <a:lstStyle/>
          <a:p>
            <a:r>
              <a:rPr lang="en-US" dirty="0" smtClean="0"/>
              <a:t>Timer is passed a </a:t>
            </a:r>
            <a:r>
              <a:rPr lang="en-US" i="1" dirty="0" smtClean="0"/>
              <a:t>lambda expression</a:t>
            </a:r>
            <a:r>
              <a:rPr lang="en-US" b="1" dirty="0" smtClean="0"/>
              <a:t> </a:t>
            </a:r>
            <a:r>
              <a:rPr lang="en-US" dirty="0" smtClean="0"/>
              <a:t>which removes the image</a:t>
            </a:r>
            <a:r>
              <a:rPr lang="is-IS" dirty="0" smtClean="0"/>
              <a:t>…</a:t>
            </a:r>
            <a:endParaRPr lang="en-US" b="1" dirty="0"/>
          </a:p>
        </p:txBody>
      </p:sp>
      <p:sp>
        <p:nvSpPr>
          <p:cNvPr id="3" name="Title 2"/>
          <p:cNvSpPr>
            <a:spLocks noGrp="1"/>
          </p:cNvSpPr>
          <p:nvPr>
            <p:ph type="title"/>
          </p:nvPr>
        </p:nvSpPr>
        <p:spPr/>
        <p:txBody>
          <a:bodyPr/>
          <a:lstStyle/>
          <a:p>
            <a:r>
              <a:rPr lang="en-US" dirty="0" smtClean="0"/>
              <a:t>Breaking down the problem</a:t>
            </a:r>
            <a:endParaRPr lang="en-US" dirty="0"/>
          </a:p>
        </p:txBody>
      </p:sp>
      <p:sp>
        <p:nvSpPr>
          <p:cNvPr id="9" name="Rectangle 8"/>
          <p:cNvSpPr/>
          <p:nvPr/>
        </p:nvSpPr>
        <p:spPr>
          <a:xfrm>
            <a:off x="1447572" y="3763724"/>
            <a:ext cx="6249593" cy="29899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Tree>
    <p:extLst>
      <p:ext uri="{BB962C8B-B14F-4D97-AF65-F5344CB8AC3E}">
        <p14:creationId xmlns:p14="http://schemas.microsoft.com/office/powerpoint/2010/main" val="12178582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457200" y="2115179"/>
            <a:ext cx="5757863" cy="1708160"/>
          </a:xfrm>
          <a:prstGeom prst="rect">
            <a:avLst/>
          </a:prstGeom>
          <a:solidFill>
            <a:schemeClr val="bg1"/>
          </a:solidFill>
          <a:ln>
            <a:solidFill>
              <a:schemeClr val="bg2"/>
            </a:solidFill>
          </a:ln>
        </p:spPr>
        <p:txBody>
          <a:bodyPr wrap="square">
            <a:spAutoFit/>
          </a:bodyPr>
          <a:lstStyle/>
          <a:p>
            <a:r>
              <a:rPr lang="en-US" sz="1500" dirty="0" smtClean="0">
                <a:solidFill>
                  <a:srgbClr val="0000FF"/>
                </a:solidFill>
                <a:latin typeface="Consolas" charset="0"/>
                <a:ea typeface="Consolas" charset="0"/>
                <a:cs typeface="Consolas" charset="0"/>
              </a:rPr>
              <a:t>private</a:t>
            </a:r>
            <a:r>
              <a:rPr lang="en-US" sz="1500" dirty="0">
                <a:solidFill>
                  <a:srgbClr val="000000"/>
                </a:solidFill>
                <a:latin typeface="Consolas" charset="0"/>
                <a:ea typeface="Consolas" charset="0"/>
                <a:cs typeface="Consolas" charset="0"/>
              </a:rPr>
              <a:t> </a:t>
            </a:r>
            <a:r>
              <a:rPr lang="en-US" sz="1500" dirty="0">
                <a:solidFill>
                  <a:srgbClr val="0000FF"/>
                </a:solidFill>
                <a:latin typeface="Consolas" charset="0"/>
                <a:ea typeface="Consolas" charset="0"/>
                <a:cs typeface="Consolas" charset="0"/>
              </a:rPr>
              <a:t>void</a:t>
            </a:r>
            <a:r>
              <a:rPr lang="en-US" sz="1500" dirty="0">
                <a:solidFill>
                  <a:srgbClr val="000000"/>
                </a:solidFill>
                <a:latin typeface="Consolas" charset="0"/>
                <a:ea typeface="Consolas" charset="0"/>
                <a:cs typeface="Consolas" charset="0"/>
              </a:rPr>
              <a:t> </a:t>
            </a:r>
            <a:r>
              <a:rPr lang="en-US" sz="1500" dirty="0" err="1" smtClean="0">
                <a:solidFill>
                  <a:srgbClr val="000000"/>
                </a:solidFill>
                <a:latin typeface="Consolas" charset="0"/>
                <a:ea typeface="Consolas" charset="0"/>
                <a:cs typeface="Consolas" charset="0"/>
              </a:rPr>
              <a:t>ShowWarning</a:t>
            </a:r>
            <a:r>
              <a:rPr lang="en-US" sz="1500" dirty="0" smtClean="0">
                <a:solidFill>
                  <a:srgbClr val="000000"/>
                </a:solidFill>
                <a:latin typeface="Consolas" charset="0"/>
                <a:ea typeface="Consolas" charset="0"/>
                <a:cs typeface="Consolas" charset="0"/>
              </a:rPr>
              <a:t>() {</a:t>
            </a:r>
          </a:p>
          <a:p>
            <a:r>
              <a:rPr lang="en-US" sz="1500" dirty="0" smtClean="0">
                <a:solidFill>
                  <a:srgbClr val="000000"/>
                </a:solidFill>
                <a:latin typeface="Consolas" charset="0"/>
                <a:ea typeface="Consolas" charset="0"/>
                <a:cs typeface="Consolas" charset="0"/>
              </a:rPr>
              <a:t>   </a:t>
            </a:r>
            <a:r>
              <a:rPr lang="en-US" sz="1500" dirty="0" err="1" smtClean="0">
                <a:solidFill>
                  <a:srgbClr val="0432FF"/>
                </a:solidFill>
                <a:latin typeface="Consolas" charset="0"/>
                <a:ea typeface="Consolas" charset="0"/>
                <a:cs typeface="Consolas" charset="0"/>
              </a:rPr>
              <a:t>var</a:t>
            </a:r>
            <a:r>
              <a:rPr lang="en-US" sz="1500" dirty="0" smtClean="0">
                <a:solidFill>
                  <a:srgbClr val="0432FF"/>
                </a:solidFill>
                <a:latin typeface="Consolas" charset="0"/>
                <a:ea typeface="Consolas" charset="0"/>
                <a:cs typeface="Consolas" charset="0"/>
              </a:rPr>
              <a:t> </a:t>
            </a:r>
            <a:r>
              <a:rPr lang="en-US" sz="1500" dirty="0" smtClean="0">
                <a:solidFill>
                  <a:srgbClr val="000000"/>
                </a:solidFill>
                <a:latin typeface="Consolas" charset="0"/>
                <a:ea typeface="Consolas" charset="0"/>
                <a:cs typeface="Consolas" charset="0"/>
              </a:rPr>
              <a:t>a = new </a:t>
            </a:r>
            <a:r>
              <a:rPr lang="en-US" sz="1500" dirty="0" smtClean="0">
                <a:solidFill>
                  <a:srgbClr val="000000"/>
                </a:solidFill>
                <a:latin typeface="Consolas" charset="0"/>
              </a:rPr>
              <a:t>&lt;</a:t>
            </a:r>
            <a:r>
              <a:rPr lang="en-US" sz="1500" dirty="0" err="1" smtClean="0">
                <a:solidFill>
                  <a:srgbClr val="000000"/>
                </a:solidFill>
                <a:latin typeface="Consolas" charset="0"/>
              </a:rPr>
              <a:t>ShowInitialWarning</a:t>
            </a:r>
            <a:r>
              <a:rPr lang="en-US" sz="1500" dirty="0" smtClean="0">
                <a:solidFill>
                  <a:srgbClr val="000000"/>
                </a:solidFill>
                <a:latin typeface="Consolas" charset="0"/>
              </a:rPr>
              <a:t>&gt;c</a:t>
            </a:r>
            <a:r>
              <a:rPr lang="en-US" sz="1500" dirty="0">
                <a:solidFill>
                  <a:srgbClr val="000000"/>
                </a:solidFill>
                <a:latin typeface="Consolas" charset="0"/>
              </a:rPr>
              <a:t>__</a:t>
            </a:r>
            <a:r>
              <a:rPr lang="en-US" sz="1500" dirty="0" smtClean="0">
                <a:solidFill>
                  <a:srgbClr val="000000"/>
                </a:solidFill>
                <a:latin typeface="Consolas" charset="0"/>
              </a:rPr>
              <a:t>AnonStorey0();</a:t>
            </a:r>
            <a:r>
              <a:rPr lang="en-US" sz="1500" dirty="0">
                <a:latin typeface="Consolas" charset="0"/>
                <a:ea typeface="Consolas" charset="0"/>
                <a:cs typeface="Consolas" charset="0"/>
              </a:rPr>
              <a:t/>
            </a:r>
            <a:br>
              <a:rPr lang="en-US" sz="1500" dirty="0">
                <a:latin typeface="Consolas" charset="0"/>
                <a:ea typeface="Consolas" charset="0"/>
                <a:cs typeface="Consolas" charset="0"/>
              </a:rPr>
            </a:br>
            <a:r>
              <a:rPr lang="en-US" sz="1500" dirty="0">
                <a:solidFill>
                  <a:srgbClr val="000000"/>
                </a:solidFill>
                <a:latin typeface="Consolas" charset="0"/>
                <a:ea typeface="Consolas" charset="0"/>
                <a:cs typeface="Consolas" charset="0"/>
              </a:rPr>
              <a:t>   </a:t>
            </a:r>
            <a:r>
              <a:rPr lang="en-US" sz="1500" dirty="0" err="1" smtClean="0">
                <a:solidFill>
                  <a:srgbClr val="000000"/>
                </a:solidFill>
                <a:latin typeface="Consolas" charset="0"/>
                <a:ea typeface="Consolas" charset="0"/>
                <a:cs typeface="Consolas" charset="0"/>
              </a:rPr>
              <a:t>a.imageView</a:t>
            </a:r>
            <a:r>
              <a:rPr lang="en-US" sz="1500" dirty="0">
                <a:solidFill>
                  <a:srgbClr val="000000"/>
                </a:solidFill>
                <a:latin typeface="Consolas" charset="0"/>
                <a:ea typeface="Consolas" charset="0"/>
                <a:cs typeface="Consolas" charset="0"/>
              </a:rPr>
              <a:t> = </a:t>
            </a:r>
            <a:r>
              <a:rPr lang="en-US" sz="1500" dirty="0">
                <a:solidFill>
                  <a:srgbClr val="0000FF"/>
                </a:solidFill>
                <a:latin typeface="Consolas" charset="0"/>
                <a:ea typeface="Consolas" charset="0"/>
                <a:cs typeface="Consolas" charset="0"/>
              </a:rPr>
              <a:t>new</a:t>
            </a:r>
            <a:r>
              <a:rPr lang="en-US" sz="1500" dirty="0">
                <a:solidFill>
                  <a:srgbClr val="000000"/>
                </a:solidFill>
                <a:latin typeface="Consolas" charset="0"/>
                <a:ea typeface="Consolas" charset="0"/>
                <a:cs typeface="Consolas" charset="0"/>
              </a:rPr>
              <a:t> </a:t>
            </a:r>
            <a:r>
              <a:rPr lang="en-US" sz="1500" dirty="0" err="1" smtClean="0">
                <a:solidFill>
                  <a:srgbClr val="2B8FAF"/>
                </a:solidFill>
                <a:latin typeface="Consolas" charset="0"/>
                <a:ea typeface="Consolas" charset="0"/>
                <a:cs typeface="Consolas" charset="0"/>
              </a:rPr>
              <a:t>UIImageView</a:t>
            </a:r>
            <a:r>
              <a:rPr lang="en-US" sz="1500" dirty="0" smtClean="0">
                <a:solidFill>
                  <a:srgbClr val="000000"/>
                </a:solidFill>
                <a:latin typeface="Consolas" charset="0"/>
                <a:ea typeface="Consolas" charset="0"/>
                <a:cs typeface="Consolas" charset="0"/>
              </a:rPr>
              <a:t>(</a:t>
            </a:r>
            <a:r>
              <a:rPr lang="is-IS" sz="1500" dirty="0" smtClean="0">
                <a:solidFill>
                  <a:srgbClr val="000000"/>
                </a:solidFill>
                <a:latin typeface="Consolas" charset="0"/>
                <a:ea typeface="Consolas" charset="0"/>
                <a:cs typeface="Consolas" charset="0"/>
              </a:rPr>
              <a:t>...);</a:t>
            </a:r>
            <a:endParaRPr lang="en-US" sz="1500" dirty="0" smtClean="0">
              <a:solidFill>
                <a:srgbClr val="000000"/>
              </a:solidFill>
              <a:latin typeface="Consolas" charset="0"/>
              <a:ea typeface="Consolas" charset="0"/>
              <a:cs typeface="Consolas" charset="0"/>
            </a:endParaRPr>
          </a:p>
          <a:p>
            <a:r>
              <a:rPr lang="en-US" sz="1500" dirty="0">
                <a:solidFill>
                  <a:srgbClr val="000000"/>
                </a:solidFill>
                <a:latin typeface="Consolas" charset="0"/>
                <a:ea typeface="Consolas" charset="0"/>
                <a:cs typeface="Consolas" charset="0"/>
              </a:rPr>
              <a:t>   </a:t>
            </a:r>
            <a:r>
              <a:rPr lang="en-US" sz="1500" dirty="0" err="1" smtClean="0">
                <a:solidFill>
                  <a:srgbClr val="000000"/>
                </a:solidFill>
                <a:latin typeface="Consolas" charset="0"/>
                <a:ea typeface="Consolas" charset="0"/>
                <a:cs typeface="Consolas" charset="0"/>
              </a:rPr>
              <a:t>View.Add</a:t>
            </a:r>
            <a:r>
              <a:rPr lang="en-US" sz="1500" dirty="0" smtClean="0">
                <a:solidFill>
                  <a:srgbClr val="000000"/>
                </a:solidFill>
                <a:latin typeface="Consolas" charset="0"/>
                <a:ea typeface="Consolas" charset="0"/>
                <a:cs typeface="Consolas" charset="0"/>
              </a:rPr>
              <a:t>(</a:t>
            </a:r>
            <a:r>
              <a:rPr lang="en-US" sz="1500" dirty="0" err="1" smtClean="0">
                <a:solidFill>
                  <a:srgbClr val="000000"/>
                </a:solidFill>
                <a:latin typeface="Consolas" charset="0"/>
                <a:ea typeface="Consolas" charset="0"/>
                <a:cs typeface="Consolas" charset="0"/>
              </a:rPr>
              <a:t>a.imageView</a:t>
            </a:r>
            <a:r>
              <a:rPr lang="en-US" sz="1500" dirty="0">
                <a:solidFill>
                  <a:srgbClr val="000000"/>
                </a:solidFill>
                <a:latin typeface="Consolas" charset="0"/>
                <a:ea typeface="Consolas" charset="0"/>
                <a:cs typeface="Consolas" charset="0"/>
              </a:rPr>
              <a:t>);</a:t>
            </a:r>
            <a:r>
              <a:rPr lang="en-US" sz="1500" dirty="0">
                <a:latin typeface="Consolas" charset="0"/>
                <a:ea typeface="Consolas" charset="0"/>
                <a:cs typeface="Consolas" charset="0"/>
              </a:rPr>
              <a:t/>
            </a:r>
            <a:br>
              <a:rPr lang="en-US" sz="1500" dirty="0">
                <a:latin typeface="Consolas" charset="0"/>
                <a:ea typeface="Consolas" charset="0"/>
                <a:cs typeface="Consolas" charset="0"/>
              </a:rPr>
            </a:br>
            <a:r>
              <a:rPr lang="en-US" sz="1500" dirty="0">
                <a:solidFill>
                  <a:srgbClr val="000000"/>
                </a:solidFill>
                <a:latin typeface="Consolas" charset="0"/>
                <a:ea typeface="Consolas" charset="0"/>
                <a:cs typeface="Consolas" charset="0"/>
              </a:rPr>
              <a:t>   </a:t>
            </a:r>
            <a:r>
              <a:rPr lang="en-US" sz="1500" dirty="0" smtClean="0">
                <a:solidFill>
                  <a:srgbClr val="2B8FAF"/>
                </a:solidFill>
                <a:latin typeface="Consolas" charset="0"/>
                <a:ea typeface="Consolas" charset="0"/>
                <a:cs typeface="Consolas" charset="0"/>
              </a:rPr>
              <a:t>Timer </a:t>
            </a:r>
            <a:r>
              <a:rPr lang="en-US" sz="1500" dirty="0" err="1" smtClean="0">
                <a:solidFill>
                  <a:srgbClr val="000000"/>
                </a:solidFill>
                <a:latin typeface="Consolas" charset="0"/>
                <a:ea typeface="Consolas" charset="0"/>
                <a:cs typeface="Consolas" charset="0"/>
              </a:rPr>
              <a:t>warningTimer</a:t>
            </a:r>
            <a:r>
              <a:rPr lang="en-US" sz="1500" dirty="0">
                <a:solidFill>
                  <a:srgbClr val="000000"/>
                </a:solidFill>
                <a:latin typeface="Consolas" charset="0"/>
                <a:ea typeface="Consolas" charset="0"/>
                <a:cs typeface="Consolas" charset="0"/>
              </a:rPr>
              <a:t> = </a:t>
            </a:r>
            <a:r>
              <a:rPr lang="en-US" sz="1500" dirty="0">
                <a:solidFill>
                  <a:srgbClr val="0000FF"/>
                </a:solidFill>
                <a:latin typeface="Consolas" charset="0"/>
                <a:ea typeface="Consolas" charset="0"/>
                <a:cs typeface="Consolas" charset="0"/>
              </a:rPr>
              <a:t>new</a:t>
            </a:r>
            <a:r>
              <a:rPr lang="en-US" sz="1500" dirty="0">
                <a:solidFill>
                  <a:srgbClr val="000000"/>
                </a:solidFill>
                <a:latin typeface="Consolas" charset="0"/>
                <a:ea typeface="Consolas" charset="0"/>
                <a:cs typeface="Consolas" charset="0"/>
              </a:rPr>
              <a:t> </a:t>
            </a:r>
            <a:r>
              <a:rPr lang="en-US" sz="1500" dirty="0" smtClean="0">
                <a:solidFill>
                  <a:srgbClr val="2B8FAF"/>
                </a:solidFill>
                <a:latin typeface="Consolas" charset="0"/>
                <a:ea typeface="Consolas" charset="0"/>
                <a:cs typeface="Consolas" charset="0"/>
              </a:rPr>
              <a:t>Timer</a:t>
            </a:r>
            <a:r>
              <a:rPr lang="en-US" sz="1500" dirty="0" smtClean="0">
                <a:solidFill>
                  <a:srgbClr val="000000"/>
                </a:solidFill>
                <a:latin typeface="Consolas" charset="0"/>
                <a:ea typeface="Consolas" charset="0"/>
                <a:cs typeface="Consolas" charset="0"/>
              </a:rPr>
              <a:t>(a.&lt;&gt;m__0);</a:t>
            </a:r>
            <a:r>
              <a:rPr lang="en-US" sz="1500" dirty="0">
                <a:latin typeface="Consolas" charset="0"/>
                <a:ea typeface="Consolas" charset="0"/>
                <a:cs typeface="Consolas" charset="0"/>
              </a:rPr>
              <a:t/>
            </a:r>
            <a:br>
              <a:rPr lang="en-US" sz="1500" dirty="0">
                <a:latin typeface="Consolas" charset="0"/>
                <a:ea typeface="Consolas" charset="0"/>
                <a:cs typeface="Consolas" charset="0"/>
              </a:rPr>
            </a:br>
            <a:r>
              <a:rPr lang="en-US" sz="1500" dirty="0">
                <a:solidFill>
                  <a:srgbClr val="000000"/>
                </a:solidFill>
                <a:latin typeface="Consolas" charset="0"/>
                <a:ea typeface="Consolas" charset="0"/>
                <a:cs typeface="Consolas" charset="0"/>
              </a:rPr>
              <a:t>        </a:t>
            </a:r>
            <a:r>
              <a:rPr lang="en-US" sz="1500" dirty="0">
                <a:solidFill>
                  <a:srgbClr val="0000FF"/>
                </a:solidFill>
                <a:latin typeface="Consolas" charset="0"/>
                <a:ea typeface="Consolas" charset="0"/>
                <a:cs typeface="Consolas" charset="0"/>
              </a:rPr>
              <a:t>null</a:t>
            </a:r>
            <a:r>
              <a:rPr lang="en-US" sz="1500" dirty="0">
                <a:solidFill>
                  <a:srgbClr val="000000"/>
                </a:solidFill>
                <a:latin typeface="Consolas" charset="0"/>
                <a:ea typeface="Consolas" charset="0"/>
                <a:cs typeface="Consolas" charset="0"/>
              </a:rPr>
              <a:t>, 5000, </a:t>
            </a:r>
            <a:r>
              <a:rPr lang="en-US" sz="1500" dirty="0" err="1">
                <a:solidFill>
                  <a:srgbClr val="2B8FAF"/>
                </a:solidFill>
                <a:latin typeface="Consolas" charset="0"/>
                <a:ea typeface="Consolas" charset="0"/>
                <a:cs typeface="Consolas" charset="0"/>
              </a:rPr>
              <a:t>Timeout</a:t>
            </a:r>
            <a:r>
              <a:rPr lang="en-US" sz="1500" dirty="0" err="1">
                <a:solidFill>
                  <a:srgbClr val="000000"/>
                </a:solidFill>
                <a:latin typeface="Consolas" charset="0"/>
                <a:ea typeface="Consolas" charset="0"/>
                <a:cs typeface="Consolas" charset="0"/>
              </a:rPr>
              <a:t>.Infinite</a:t>
            </a:r>
            <a:r>
              <a:rPr lang="en-US" sz="1500" dirty="0">
                <a:solidFill>
                  <a:srgbClr val="000000"/>
                </a:solidFill>
                <a:latin typeface="Consolas" charset="0"/>
                <a:ea typeface="Consolas" charset="0"/>
                <a:cs typeface="Consolas" charset="0"/>
              </a:rPr>
              <a:t>);</a:t>
            </a:r>
            <a:r>
              <a:rPr lang="en-US" sz="1500" dirty="0">
                <a:latin typeface="Consolas" charset="0"/>
                <a:ea typeface="Consolas" charset="0"/>
                <a:cs typeface="Consolas" charset="0"/>
              </a:rPr>
              <a:t/>
            </a:r>
            <a:br>
              <a:rPr lang="en-US" sz="1500" dirty="0">
                <a:latin typeface="Consolas" charset="0"/>
                <a:ea typeface="Consolas" charset="0"/>
                <a:cs typeface="Consolas" charset="0"/>
              </a:rPr>
            </a:br>
            <a:r>
              <a:rPr lang="en-US" sz="1500" dirty="0">
                <a:solidFill>
                  <a:srgbClr val="000000"/>
                </a:solidFill>
                <a:latin typeface="Consolas" charset="0"/>
                <a:ea typeface="Consolas" charset="0"/>
                <a:cs typeface="Consolas" charset="0"/>
              </a:rPr>
              <a:t>}</a:t>
            </a:r>
            <a:r>
              <a:rPr lang="en-US" sz="1500" dirty="0">
                <a:latin typeface="Consolas" charset="0"/>
                <a:ea typeface="Consolas" charset="0"/>
                <a:cs typeface="Consolas" charset="0"/>
              </a:rPr>
              <a:t> </a:t>
            </a:r>
          </a:p>
        </p:txBody>
      </p:sp>
      <p:grpSp>
        <p:nvGrpSpPr>
          <p:cNvPr id="12" name="Group 11"/>
          <p:cNvGrpSpPr/>
          <p:nvPr/>
        </p:nvGrpSpPr>
        <p:grpSpPr>
          <a:xfrm>
            <a:off x="3293269" y="2681287"/>
            <a:ext cx="5843588" cy="2462213"/>
            <a:chOff x="3293269" y="2681287"/>
            <a:chExt cx="5843588" cy="2462213"/>
          </a:xfrm>
        </p:grpSpPr>
        <p:sp>
          <p:nvSpPr>
            <p:cNvPr id="4" name="Rectangle 3"/>
            <p:cNvSpPr/>
            <p:nvPr/>
          </p:nvSpPr>
          <p:spPr>
            <a:xfrm>
              <a:off x="3293269" y="2681287"/>
              <a:ext cx="5843588" cy="2462213"/>
            </a:xfrm>
            <a:prstGeom prst="rect">
              <a:avLst/>
            </a:prstGeom>
            <a:solidFill>
              <a:schemeClr val="bg1"/>
            </a:solidFill>
            <a:ln w="19050">
              <a:solidFill>
                <a:schemeClr val="accent5"/>
              </a:solidFill>
              <a:prstDash val="sysDot"/>
            </a:ln>
          </p:spPr>
          <p:txBody>
            <a:bodyPr wrap="square">
              <a:spAutoFit/>
            </a:bodyPr>
            <a:lstStyle/>
            <a:p>
              <a:r>
                <a:rPr lang="en-US" sz="1400" dirty="0">
                  <a:solidFill>
                    <a:srgbClr val="000000"/>
                  </a:solidFill>
                  <a:latin typeface="Consolas" charset="0"/>
                </a:rPr>
                <a:t>[</a:t>
              </a:r>
              <a:r>
                <a:rPr lang="en-US" sz="1400" dirty="0" err="1">
                  <a:solidFill>
                    <a:srgbClr val="000000"/>
                  </a:solidFill>
                  <a:latin typeface="Consolas" charset="0"/>
                </a:rPr>
                <a:t>CompilerGenerated</a:t>
              </a:r>
              <a:r>
                <a:rPr lang="en-US" sz="1400" dirty="0">
                  <a:solidFill>
                    <a:srgbClr val="000000"/>
                  </a:solidFill>
                  <a:latin typeface="Consolas" charset="0"/>
                </a:rPr>
                <a:t>]</a:t>
              </a:r>
              <a:r>
                <a:rPr lang="en-US" sz="1400" dirty="0">
                  <a:latin typeface="Consolas" charset="0"/>
                </a:rPr>
                <a:t/>
              </a:r>
              <a:br>
                <a:rPr lang="en-US" sz="1400" dirty="0">
                  <a:latin typeface="Consolas" charset="0"/>
                </a:rPr>
              </a:br>
              <a:r>
                <a:rPr lang="en-US" sz="1400" dirty="0">
                  <a:solidFill>
                    <a:srgbClr val="0000FF"/>
                  </a:solidFill>
                  <a:latin typeface="Consolas" charset="0"/>
                </a:rPr>
                <a:t>private</a:t>
              </a:r>
              <a:r>
                <a:rPr lang="en-US" sz="1400" dirty="0">
                  <a:solidFill>
                    <a:srgbClr val="000000"/>
                  </a:solidFill>
                  <a:latin typeface="Consolas" charset="0"/>
                </a:rPr>
                <a:t> </a:t>
              </a:r>
              <a:r>
                <a:rPr lang="en-US" sz="1400" dirty="0">
                  <a:solidFill>
                    <a:srgbClr val="0000FF"/>
                  </a:solidFill>
                  <a:latin typeface="Consolas" charset="0"/>
                </a:rPr>
                <a:t>sealed</a:t>
              </a:r>
              <a:r>
                <a:rPr lang="en-US" sz="1400" dirty="0">
                  <a:solidFill>
                    <a:srgbClr val="000000"/>
                  </a:solidFill>
                  <a:latin typeface="Consolas" charset="0"/>
                </a:rPr>
                <a:t> </a:t>
              </a:r>
              <a:r>
                <a:rPr lang="en-US" sz="1400" dirty="0">
                  <a:solidFill>
                    <a:srgbClr val="0000FF"/>
                  </a:solidFill>
                  <a:latin typeface="Consolas" charset="0"/>
                </a:rPr>
                <a:t>class</a:t>
              </a:r>
              <a:r>
                <a:rPr lang="en-US" sz="1400" dirty="0">
                  <a:solidFill>
                    <a:srgbClr val="000000"/>
                  </a:solidFill>
                  <a:latin typeface="Consolas" charset="0"/>
                </a:rPr>
                <a:t> &lt;</a:t>
              </a:r>
              <a:r>
                <a:rPr lang="en-US" sz="1400" dirty="0" err="1">
                  <a:solidFill>
                    <a:srgbClr val="000000"/>
                  </a:solidFill>
                  <a:latin typeface="Consolas" charset="0"/>
                </a:rPr>
                <a:t>ShowInitialWarning</a:t>
              </a:r>
              <a:r>
                <a:rPr lang="en-US" sz="1400" dirty="0">
                  <a:solidFill>
                    <a:srgbClr val="000000"/>
                  </a:solidFill>
                  <a:latin typeface="Consolas" charset="0"/>
                </a:rPr>
                <a:t>&gt;c__AnonStorey0</a:t>
              </a:r>
              <a:r>
                <a:rPr lang="en-US" sz="1400" dirty="0">
                  <a:latin typeface="Consolas" charset="0"/>
                </a:rPr>
                <a:t/>
              </a:r>
              <a:br>
                <a:rPr lang="en-US" sz="1400" dirty="0">
                  <a:latin typeface="Consolas" charset="0"/>
                </a:rPr>
              </a:br>
              <a:r>
                <a:rPr lang="en-US" sz="1400" dirty="0">
                  <a:solidFill>
                    <a:srgbClr val="000000"/>
                  </a:solidFill>
                  <a:latin typeface="Consolas" charset="0"/>
                </a:rPr>
                <a:t>{</a:t>
              </a:r>
              <a:r>
                <a:rPr lang="en-US" sz="1400" dirty="0">
                  <a:latin typeface="Consolas" charset="0"/>
                </a:rPr>
                <a:t/>
              </a:r>
              <a:br>
                <a:rPr lang="en-US" sz="1400" dirty="0">
                  <a:latin typeface="Consolas" charset="0"/>
                </a:rPr>
              </a:br>
              <a:r>
                <a:rPr lang="en-US" sz="1400" dirty="0">
                  <a:solidFill>
                    <a:srgbClr val="000000"/>
                  </a:solidFill>
                  <a:latin typeface="Consolas" charset="0"/>
                </a:rPr>
                <a:t>   </a:t>
              </a:r>
              <a:r>
                <a:rPr lang="en-US" sz="1400" dirty="0">
                  <a:solidFill>
                    <a:srgbClr val="0000FF"/>
                  </a:solidFill>
                  <a:latin typeface="Consolas" charset="0"/>
                </a:rPr>
                <a:t>internal</a:t>
              </a:r>
              <a:r>
                <a:rPr lang="en-US" sz="1400" dirty="0">
                  <a:solidFill>
                    <a:srgbClr val="000000"/>
                  </a:solidFill>
                  <a:latin typeface="Consolas" charset="0"/>
                </a:rPr>
                <a:t> </a:t>
              </a:r>
              <a:r>
                <a:rPr lang="en-US" sz="1400" dirty="0" err="1" smtClean="0">
                  <a:solidFill>
                    <a:srgbClr val="000000"/>
                  </a:solidFill>
                  <a:latin typeface="Consolas" charset="0"/>
                </a:rPr>
                <a:t>UIImageView</a:t>
              </a:r>
              <a:r>
                <a:rPr lang="en-US" sz="1400" dirty="0">
                  <a:solidFill>
                    <a:srgbClr val="000000"/>
                  </a:solidFill>
                  <a:latin typeface="Consolas" charset="0"/>
                </a:rPr>
                <a:t> </a:t>
              </a:r>
              <a:r>
                <a:rPr lang="en-US" sz="1400" dirty="0" err="1">
                  <a:solidFill>
                    <a:srgbClr val="000000"/>
                  </a:solidFill>
                  <a:latin typeface="Consolas" charset="0"/>
                </a:rPr>
                <a:t>imageView</a:t>
              </a:r>
              <a:r>
                <a:rPr lang="en-US" sz="1400" dirty="0">
                  <a:solidFill>
                    <a:srgbClr val="000000"/>
                  </a:solidFill>
                  <a:latin typeface="Consolas" charset="0"/>
                </a:rPr>
                <a:t>;</a:t>
              </a:r>
              <a:r>
                <a:rPr lang="en-US" sz="1400" dirty="0">
                  <a:latin typeface="Consolas" charset="0"/>
                </a:rPr>
                <a:t/>
              </a:r>
              <a:br>
                <a:rPr lang="en-US" sz="1400" dirty="0">
                  <a:latin typeface="Consolas" charset="0"/>
                </a:rPr>
              </a:br>
              <a:r>
                <a:rPr lang="en-US" sz="1400" dirty="0">
                  <a:solidFill>
                    <a:srgbClr val="000000"/>
                  </a:solidFill>
                  <a:latin typeface="Consolas" charset="0"/>
                </a:rPr>
                <a:t>   </a:t>
              </a:r>
              <a:r>
                <a:rPr lang="en-US" sz="1400" dirty="0">
                  <a:solidFill>
                    <a:srgbClr val="0000FF"/>
                  </a:solidFill>
                  <a:latin typeface="Consolas" charset="0"/>
                </a:rPr>
                <a:t>internal</a:t>
              </a:r>
              <a:r>
                <a:rPr lang="en-US" sz="1400" dirty="0">
                  <a:solidFill>
                    <a:srgbClr val="000000"/>
                  </a:solidFill>
                  <a:latin typeface="Consolas" charset="0"/>
                </a:rPr>
                <a:t> </a:t>
              </a:r>
              <a:r>
                <a:rPr lang="en-US" sz="1400" dirty="0" err="1">
                  <a:solidFill>
                    <a:srgbClr val="000000"/>
                  </a:solidFill>
                  <a:latin typeface="Consolas" charset="0"/>
                </a:rPr>
                <a:t>MainController</a:t>
              </a:r>
              <a:r>
                <a:rPr lang="en-US" sz="1400" dirty="0">
                  <a:solidFill>
                    <a:srgbClr val="000000"/>
                  </a:solidFill>
                  <a:latin typeface="Consolas" charset="0"/>
                </a:rPr>
                <a:t> $this;</a:t>
              </a:r>
              <a:r>
                <a:rPr lang="en-US" sz="1400" dirty="0">
                  <a:latin typeface="Consolas" charset="0"/>
                </a:rPr>
                <a:t/>
              </a:r>
              <a:br>
                <a:rPr lang="en-US" sz="1400" dirty="0">
                  <a:latin typeface="Consolas" charset="0"/>
                </a:rPr>
              </a:br>
              <a:r>
                <a:rPr lang="en-US" sz="1400" dirty="0">
                  <a:solidFill>
                    <a:srgbClr val="000000"/>
                  </a:solidFill>
                  <a:latin typeface="Consolas" charset="0"/>
                </a:rPr>
                <a:t>   </a:t>
              </a:r>
              <a:r>
                <a:rPr lang="en-US" sz="1400" dirty="0">
                  <a:solidFill>
                    <a:srgbClr val="0000FF"/>
                  </a:solidFill>
                  <a:latin typeface="Consolas" charset="0"/>
                </a:rPr>
                <a:t>internal</a:t>
              </a:r>
              <a:r>
                <a:rPr lang="en-US" sz="1400" dirty="0">
                  <a:solidFill>
                    <a:srgbClr val="000000"/>
                  </a:solidFill>
                  <a:latin typeface="Consolas" charset="0"/>
                </a:rPr>
                <a:t> </a:t>
              </a:r>
              <a:r>
                <a:rPr lang="en-US" sz="1400" dirty="0">
                  <a:solidFill>
                    <a:srgbClr val="0000FF"/>
                  </a:solidFill>
                  <a:latin typeface="Consolas" charset="0"/>
                </a:rPr>
                <a:t>void</a:t>
              </a:r>
              <a:r>
                <a:rPr lang="en-US" sz="1400" dirty="0">
                  <a:solidFill>
                    <a:srgbClr val="000000"/>
                  </a:solidFill>
                  <a:latin typeface="Consolas" charset="0"/>
                </a:rPr>
                <a:t> &lt;&gt;m__0(</a:t>
              </a:r>
              <a:r>
                <a:rPr lang="en-US" sz="1400" dirty="0">
                  <a:solidFill>
                    <a:srgbClr val="0000FF"/>
                  </a:solidFill>
                  <a:latin typeface="Consolas" charset="0"/>
                </a:rPr>
                <a:t>object</a:t>
              </a:r>
              <a:r>
                <a:rPr lang="en-US" sz="1400" dirty="0">
                  <a:solidFill>
                    <a:srgbClr val="000000"/>
                  </a:solidFill>
                  <a:latin typeface="Consolas" charset="0"/>
                </a:rPr>
                <a:t> unused)</a:t>
              </a:r>
              <a:r>
                <a:rPr lang="en-US" sz="1400" dirty="0">
                  <a:latin typeface="Consolas" charset="0"/>
                </a:rPr>
                <a:t/>
              </a:r>
              <a:br>
                <a:rPr lang="en-US" sz="1400" dirty="0">
                  <a:latin typeface="Consolas" charset="0"/>
                </a:rPr>
              </a:br>
              <a:r>
                <a:rPr lang="en-US" sz="1400" dirty="0">
                  <a:solidFill>
                    <a:srgbClr val="000000"/>
                  </a:solidFill>
                  <a:latin typeface="Consolas" charset="0"/>
                </a:rPr>
                <a:t>   {</a:t>
              </a:r>
              <a:r>
                <a:rPr lang="en-US" sz="1400" dirty="0">
                  <a:latin typeface="Consolas" charset="0"/>
                </a:rPr>
                <a:t/>
              </a:r>
              <a:br>
                <a:rPr lang="en-US" sz="1400" dirty="0">
                  <a:latin typeface="Consolas" charset="0"/>
                </a:rPr>
              </a:br>
              <a:r>
                <a:rPr lang="en-US" sz="1400" dirty="0">
                  <a:solidFill>
                    <a:srgbClr val="000000"/>
                  </a:solidFill>
                  <a:latin typeface="Consolas" charset="0"/>
                </a:rPr>
                <a:t>       </a:t>
              </a:r>
              <a:r>
                <a:rPr lang="en-US" sz="1400" dirty="0">
                  <a:solidFill>
                    <a:srgbClr val="0000FF"/>
                  </a:solidFill>
                  <a:latin typeface="Consolas" charset="0"/>
                </a:rPr>
                <a:t>this</a:t>
              </a:r>
              <a:r>
                <a:rPr lang="en-US" sz="1400" dirty="0">
                  <a:solidFill>
                    <a:srgbClr val="000000"/>
                  </a:solidFill>
                  <a:latin typeface="Consolas" charset="0"/>
                </a:rPr>
                <a:t>.$</a:t>
              </a:r>
              <a:r>
                <a:rPr lang="en-US" sz="1400" dirty="0" err="1">
                  <a:solidFill>
                    <a:srgbClr val="000000"/>
                  </a:solidFill>
                  <a:latin typeface="Consolas" charset="0"/>
                </a:rPr>
                <a:t>this.BeginInvokeOnMainThread</a:t>
              </a:r>
              <a:r>
                <a:rPr lang="en-US" sz="1400" dirty="0">
                  <a:solidFill>
                    <a:srgbClr val="000000"/>
                  </a:solidFill>
                  <a:latin typeface="Consolas" charset="0"/>
                </a:rPr>
                <a:t>(</a:t>
              </a:r>
              <a:r>
                <a:rPr lang="en-US" sz="1400" dirty="0">
                  <a:solidFill>
                    <a:srgbClr val="0000FF"/>
                  </a:solidFill>
                  <a:latin typeface="Consolas" charset="0"/>
                </a:rPr>
                <a:t>new</a:t>
              </a:r>
              <a:r>
                <a:rPr lang="en-US" sz="1400" dirty="0">
                  <a:solidFill>
                    <a:srgbClr val="000000"/>
                  </a:solidFill>
                  <a:latin typeface="Consolas" charset="0"/>
                </a:rPr>
                <a:t> Action</a:t>
              </a:r>
              <a:r>
                <a:rPr lang="en-US" sz="1400" dirty="0" smtClean="0">
                  <a:solidFill>
                    <a:srgbClr val="000000"/>
                  </a:solidFill>
                  <a:latin typeface="Consolas" charset="0"/>
                </a:rPr>
                <a:t>(</a:t>
              </a:r>
            </a:p>
            <a:p>
              <a:r>
                <a:rPr lang="en-US" sz="1400" dirty="0" smtClean="0">
                  <a:solidFill>
                    <a:srgbClr val="000000"/>
                  </a:solidFill>
                  <a:latin typeface="Consolas" charset="0"/>
                </a:rPr>
                <a:t>             </a:t>
              </a:r>
              <a:r>
                <a:rPr lang="en-US" sz="1400" dirty="0" err="1" smtClean="0">
                  <a:solidFill>
                    <a:srgbClr val="0000FF"/>
                  </a:solidFill>
                  <a:latin typeface="Consolas" charset="0"/>
                </a:rPr>
                <a:t>this</a:t>
              </a:r>
              <a:r>
                <a:rPr lang="en-US" sz="1400" dirty="0" err="1" smtClean="0">
                  <a:solidFill>
                    <a:srgbClr val="000000"/>
                  </a:solidFill>
                  <a:latin typeface="Consolas" charset="0"/>
                </a:rPr>
                <a:t>.imageView.RemoveFromSuperview</a:t>
              </a:r>
              <a:r>
                <a:rPr lang="en-US" sz="1400" dirty="0">
                  <a:solidFill>
                    <a:srgbClr val="000000"/>
                  </a:solidFill>
                  <a:latin typeface="Consolas" charset="0"/>
                </a:rPr>
                <a:t>));</a:t>
              </a:r>
              <a:r>
                <a:rPr lang="en-US" sz="1400" dirty="0">
                  <a:latin typeface="Consolas" charset="0"/>
                </a:rPr>
                <a:t/>
              </a:r>
              <a:br>
                <a:rPr lang="en-US" sz="1400" dirty="0">
                  <a:latin typeface="Consolas" charset="0"/>
                </a:rPr>
              </a:br>
              <a:r>
                <a:rPr lang="en-US" sz="1400" dirty="0">
                  <a:solidFill>
                    <a:srgbClr val="000000"/>
                  </a:solidFill>
                  <a:latin typeface="Consolas" charset="0"/>
                </a:rPr>
                <a:t>   }</a:t>
              </a:r>
              <a:r>
                <a:rPr lang="en-US" sz="1400" dirty="0">
                  <a:latin typeface="Consolas" charset="0"/>
                </a:rPr>
                <a:t/>
              </a:r>
              <a:br>
                <a:rPr lang="en-US" sz="1400" dirty="0">
                  <a:latin typeface="Consolas" charset="0"/>
                </a:rPr>
              </a:br>
              <a:r>
                <a:rPr lang="en-US" sz="1400" dirty="0">
                  <a:solidFill>
                    <a:srgbClr val="000000"/>
                  </a:solidFill>
                  <a:latin typeface="Consolas" charset="0"/>
                </a:rPr>
                <a:t>}</a:t>
              </a:r>
              <a:endParaRPr lang="en-US" sz="1400" dirty="0">
                <a:latin typeface="Consolas" charset="0"/>
                <a:ea typeface="Consolas" charset="0"/>
                <a:cs typeface="Consolas" charset="0"/>
              </a:endParaRPr>
            </a:p>
          </p:txBody>
        </p:sp>
        <p:sp>
          <p:nvSpPr>
            <p:cNvPr id="11" name="Rectangle 10"/>
            <p:cNvSpPr/>
            <p:nvPr/>
          </p:nvSpPr>
          <p:spPr>
            <a:xfrm>
              <a:off x="3293269" y="2692623"/>
              <a:ext cx="1973675"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sp>
        <p:nvSpPr>
          <p:cNvPr id="2" name="Content Placeholder 1"/>
          <p:cNvSpPr>
            <a:spLocks noGrp="1"/>
          </p:cNvSpPr>
          <p:nvPr>
            <p:ph sz="quarter" idx="10"/>
          </p:nvPr>
        </p:nvSpPr>
        <p:spPr/>
        <p:txBody>
          <a:bodyPr/>
          <a:lstStyle/>
          <a:p>
            <a:r>
              <a:rPr lang="en-US" dirty="0" smtClean="0"/>
              <a:t>Lambdas are just a compiler trick – they really turn into full methods and often need to rewrite the code to capture state</a:t>
            </a:r>
            <a:endParaRPr lang="en-US" dirty="0"/>
          </a:p>
        </p:txBody>
      </p:sp>
      <p:sp>
        <p:nvSpPr>
          <p:cNvPr id="3" name="Title 2"/>
          <p:cNvSpPr>
            <a:spLocks noGrp="1"/>
          </p:cNvSpPr>
          <p:nvPr>
            <p:ph type="title"/>
          </p:nvPr>
        </p:nvSpPr>
        <p:spPr/>
        <p:txBody>
          <a:bodyPr/>
          <a:lstStyle/>
          <a:p>
            <a:r>
              <a:rPr lang="en-US" dirty="0"/>
              <a:t>Breaking down the problem</a:t>
            </a:r>
          </a:p>
        </p:txBody>
      </p:sp>
      <p:sp>
        <p:nvSpPr>
          <p:cNvPr id="6" name="Rectangle 5"/>
          <p:cNvSpPr/>
          <p:nvPr/>
        </p:nvSpPr>
        <p:spPr>
          <a:xfrm>
            <a:off x="711771" y="2588894"/>
            <a:ext cx="1477677"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nvGrpSpPr>
          <p:cNvPr id="8" name="Group 7"/>
          <p:cNvGrpSpPr/>
          <p:nvPr/>
        </p:nvGrpSpPr>
        <p:grpSpPr>
          <a:xfrm>
            <a:off x="457200" y="3505200"/>
            <a:ext cx="3190875" cy="1120414"/>
            <a:chOff x="457200" y="3505200"/>
            <a:chExt cx="3190875" cy="1120414"/>
          </a:xfrm>
        </p:grpSpPr>
        <p:sp>
          <p:nvSpPr>
            <p:cNvPr id="7" name="TextBox 6"/>
            <p:cNvSpPr txBox="1"/>
            <p:nvPr/>
          </p:nvSpPr>
          <p:spPr>
            <a:xfrm>
              <a:off x="457200" y="3979283"/>
              <a:ext cx="2657475" cy="646331"/>
            </a:xfrm>
            <a:prstGeom prst="rect">
              <a:avLst/>
            </a:prstGeom>
            <a:noFill/>
          </p:spPr>
          <p:txBody>
            <a:bodyPr wrap="square" rtlCol="0">
              <a:spAutoFit/>
            </a:bodyPr>
            <a:lstStyle/>
            <a:p>
              <a:r>
                <a:rPr lang="en-US" b="1" dirty="0" smtClean="0">
                  <a:latin typeface="Segoe UI Light"/>
                  <a:cs typeface="Segoe UI Light"/>
                </a:rPr>
                <a:t>Image</a:t>
              </a:r>
              <a:r>
                <a:rPr lang="en-US" dirty="0" smtClean="0">
                  <a:latin typeface="Segoe UI Light"/>
                  <a:cs typeface="Segoe UI Light"/>
                </a:rPr>
                <a:t> got moved into </a:t>
              </a:r>
              <a:r>
                <a:rPr lang="en-US" b="1" dirty="0" smtClean="0">
                  <a:latin typeface="Segoe UI Light"/>
                  <a:cs typeface="Segoe UI Light"/>
                </a:rPr>
                <a:t>heap allocated</a:t>
              </a:r>
              <a:r>
                <a:rPr lang="en-US" dirty="0" smtClean="0">
                  <a:latin typeface="Segoe UI Light"/>
                  <a:cs typeface="Segoe UI Light"/>
                </a:rPr>
                <a:t> class</a:t>
              </a:r>
            </a:p>
          </p:txBody>
        </p:sp>
        <p:cxnSp>
          <p:nvCxnSpPr>
            <p:cNvPr id="9" name="Straight Arrow Connector 8"/>
            <p:cNvCxnSpPr/>
            <p:nvPr/>
          </p:nvCxnSpPr>
          <p:spPr>
            <a:xfrm flipV="1">
              <a:off x="2856310" y="3505200"/>
              <a:ext cx="791765" cy="656275"/>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
        <p:nvSpPr>
          <p:cNvPr id="10" name="Rectangle 9"/>
          <p:cNvSpPr/>
          <p:nvPr/>
        </p:nvSpPr>
        <p:spPr>
          <a:xfrm>
            <a:off x="4523788" y="3339655"/>
            <a:ext cx="2215340"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Tree>
    <p:extLst>
      <p:ext uri="{BB962C8B-B14F-4D97-AF65-F5344CB8AC3E}">
        <p14:creationId xmlns:p14="http://schemas.microsoft.com/office/powerpoint/2010/main" val="19260559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latin typeface="Consolas" charset="0"/>
                <a:ea typeface="Consolas" charset="0"/>
                <a:cs typeface="Consolas" charset="0"/>
              </a:rPr>
              <a:t>Timer</a:t>
            </a:r>
            <a:r>
              <a:rPr lang="en-US" dirty="0" smtClean="0"/>
              <a:t> creates a </a:t>
            </a:r>
            <a:r>
              <a:rPr lang="en-US" b="1" dirty="0" smtClean="0"/>
              <a:t>static </a:t>
            </a:r>
            <a:r>
              <a:rPr lang="en-US" dirty="0" smtClean="0"/>
              <a:t>list of running timer delegates which are called by a single thread; even if the timer only fires once</a:t>
            </a:r>
            <a:endParaRPr lang="en-US" dirty="0"/>
          </a:p>
        </p:txBody>
      </p:sp>
      <p:sp>
        <p:nvSpPr>
          <p:cNvPr id="3" name="Title 2"/>
          <p:cNvSpPr>
            <a:spLocks noGrp="1"/>
          </p:cNvSpPr>
          <p:nvPr>
            <p:ph type="title"/>
          </p:nvPr>
        </p:nvSpPr>
        <p:spPr/>
        <p:txBody>
          <a:bodyPr/>
          <a:lstStyle/>
          <a:p>
            <a:r>
              <a:rPr lang="en-US" dirty="0" smtClean="0"/>
              <a:t>The hidden reference</a:t>
            </a:r>
            <a:endParaRPr lang="en-US" dirty="0"/>
          </a:p>
        </p:txBody>
      </p:sp>
      <p:sp>
        <p:nvSpPr>
          <p:cNvPr id="5" name="Rectangle 4"/>
          <p:cNvSpPr/>
          <p:nvPr/>
        </p:nvSpPr>
        <p:spPr>
          <a:xfrm>
            <a:off x="457200" y="2115179"/>
            <a:ext cx="5757863" cy="1708160"/>
          </a:xfrm>
          <a:prstGeom prst="rect">
            <a:avLst/>
          </a:prstGeom>
          <a:solidFill>
            <a:schemeClr val="bg1"/>
          </a:solidFill>
          <a:ln>
            <a:solidFill>
              <a:schemeClr val="bg2"/>
            </a:solidFill>
          </a:ln>
        </p:spPr>
        <p:txBody>
          <a:bodyPr wrap="square">
            <a:spAutoFit/>
          </a:bodyPr>
          <a:lstStyle/>
          <a:p>
            <a:r>
              <a:rPr lang="en-US" sz="1500" dirty="0" smtClean="0">
                <a:solidFill>
                  <a:srgbClr val="0000FF"/>
                </a:solidFill>
                <a:latin typeface="Consolas" charset="0"/>
                <a:ea typeface="Consolas" charset="0"/>
                <a:cs typeface="Consolas" charset="0"/>
              </a:rPr>
              <a:t>private</a:t>
            </a:r>
            <a:r>
              <a:rPr lang="en-US" sz="1500" dirty="0">
                <a:solidFill>
                  <a:srgbClr val="000000"/>
                </a:solidFill>
                <a:latin typeface="Consolas" charset="0"/>
                <a:ea typeface="Consolas" charset="0"/>
                <a:cs typeface="Consolas" charset="0"/>
              </a:rPr>
              <a:t> </a:t>
            </a:r>
            <a:r>
              <a:rPr lang="en-US" sz="1500" dirty="0">
                <a:solidFill>
                  <a:srgbClr val="0000FF"/>
                </a:solidFill>
                <a:latin typeface="Consolas" charset="0"/>
                <a:ea typeface="Consolas" charset="0"/>
                <a:cs typeface="Consolas" charset="0"/>
              </a:rPr>
              <a:t>void</a:t>
            </a:r>
            <a:r>
              <a:rPr lang="en-US" sz="1500" dirty="0">
                <a:solidFill>
                  <a:srgbClr val="000000"/>
                </a:solidFill>
                <a:latin typeface="Consolas" charset="0"/>
                <a:ea typeface="Consolas" charset="0"/>
                <a:cs typeface="Consolas" charset="0"/>
              </a:rPr>
              <a:t> </a:t>
            </a:r>
            <a:r>
              <a:rPr lang="en-US" sz="1500" dirty="0" err="1" smtClean="0">
                <a:solidFill>
                  <a:srgbClr val="000000"/>
                </a:solidFill>
                <a:latin typeface="Consolas" charset="0"/>
                <a:ea typeface="Consolas" charset="0"/>
                <a:cs typeface="Consolas" charset="0"/>
              </a:rPr>
              <a:t>ShowWarning</a:t>
            </a:r>
            <a:r>
              <a:rPr lang="en-US" sz="1500" dirty="0" smtClean="0">
                <a:solidFill>
                  <a:srgbClr val="000000"/>
                </a:solidFill>
                <a:latin typeface="Consolas" charset="0"/>
                <a:ea typeface="Consolas" charset="0"/>
                <a:cs typeface="Consolas" charset="0"/>
              </a:rPr>
              <a:t>() {</a:t>
            </a:r>
          </a:p>
          <a:p>
            <a:r>
              <a:rPr lang="en-US" sz="1500" dirty="0" smtClean="0">
                <a:solidFill>
                  <a:srgbClr val="000000"/>
                </a:solidFill>
                <a:latin typeface="Consolas" charset="0"/>
                <a:ea typeface="Consolas" charset="0"/>
                <a:cs typeface="Consolas" charset="0"/>
              </a:rPr>
              <a:t>   </a:t>
            </a:r>
            <a:r>
              <a:rPr lang="en-US" sz="1500" dirty="0" err="1" smtClean="0">
                <a:solidFill>
                  <a:srgbClr val="0432FF"/>
                </a:solidFill>
                <a:latin typeface="Consolas" charset="0"/>
                <a:ea typeface="Consolas" charset="0"/>
                <a:cs typeface="Consolas" charset="0"/>
              </a:rPr>
              <a:t>var</a:t>
            </a:r>
            <a:r>
              <a:rPr lang="en-US" sz="1500" dirty="0" smtClean="0">
                <a:solidFill>
                  <a:srgbClr val="0432FF"/>
                </a:solidFill>
                <a:latin typeface="Consolas" charset="0"/>
                <a:ea typeface="Consolas" charset="0"/>
                <a:cs typeface="Consolas" charset="0"/>
              </a:rPr>
              <a:t> </a:t>
            </a:r>
            <a:r>
              <a:rPr lang="en-US" sz="1500" dirty="0" smtClean="0">
                <a:solidFill>
                  <a:srgbClr val="000000"/>
                </a:solidFill>
                <a:latin typeface="Consolas" charset="0"/>
                <a:ea typeface="Consolas" charset="0"/>
                <a:cs typeface="Consolas" charset="0"/>
              </a:rPr>
              <a:t>a = new </a:t>
            </a:r>
            <a:r>
              <a:rPr lang="en-US" sz="1500" dirty="0" smtClean="0">
                <a:solidFill>
                  <a:srgbClr val="000000"/>
                </a:solidFill>
                <a:latin typeface="Consolas" charset="0"/>
              </a:rPr>
              <a:t>&lt;</a:t>
            </a:r>
            <a:r>
              <a:rPr lang="en-US" sz="1500" dirty="0" err="1" smtClean="0">
                <a:solidFill>
                  <a:srgbClr val="000000"/>
                </a:solidFill>
                <a:latin typeface="Consolas" charset="0"/>
              </a:rPr>
              <a:t>ShowInitialWarning</a:t>
            </a:r>
            <a:r>
              <a:rPr lang="en-US" sz="1500" dirty="0" smtClean="0">
                <a:solidFill>
                  <a:srgbClr val="000000"/>
                </a:solidFill>
                <a:latin typeface="Consolas" charset="0"/>
              </a:rPr>
              <a:t>&gt;c</a:t>
            </a:r>
            <a:r>
              <a:rPr lang="en-US" sz="1500" dirty="0">
                <a:solidFill>
                  <a:srgbClr val="000000"/>
                </a:solidFill>
                <a:latin typeface="Consolas" charset="0"/>
              </a:rPr>
              <a:t>__</a:t>
            </a:r>
            <a:r>
              <a:rPr lang="en-US" sz="1500" dirty="0" smtClean="0">
                <a:solidFill>
                  <a:srgbClr val="000000"/>
                </a:solidFill>
                <a:latin typeface="Consolas" charset="0"/>
              </a:rPr>
              <a:t>AnonStorey0();</a:t>
            </a:r>
            <a:r>
              <a:rPr lang="en-US" sz="1500" dirty="0">
                <a:latin typeface="Consolas" charset="0"/>
                <a:ea typeface="Consolas" charset="0"/>
                <a:cs typeface="Consolas" charset="0"/>
              </a:rPr>
              <a:t/>
            </a:r>
            <a:br>
              <a:rPr lang="en-US" sz="1500" dirty="0">
                <a:latin typeface="Consolas" charset="0"/>
                <a:ea typeface="Consolas" charset="0"/>
                <a:cs typeface="Consolas" charset="0"/>
              </a:rPr>
            </a:br>
            <a:r>
              <a:rPr lang="en-US" sz="1500" dirty="0">
                <a:solidFill>
                  <a:srgbClr val="000000"/>
                </a:solidFill>
                <a:latin typeface="Consolas" charset="0"/>
                <a:ea typeface="Consolas" charset="0"/>
                <a:cs typeface="Consolas" charset="0"/>
              </a:rPr>
              <a:t>   </a:t>
            </a:r>
            <a:r>
              <a:rPr lang="en-US" sz="1500" dirty="0" err="1" smtClean="0">
                <a:solidFill>
                  <a:srgbClr val="000000"/>
                </a:solidFill>
                <a:latin typeface="Consolas" charset="0"/>
                <a:ea typeface="Consolas" charset="0"/>
                <a:cs typeface="Consolas" charset="0"/>
              </a:rPr>
              <a:t>a.imageView</a:t>
            </a:r>
            <a:r>
              <a:rPr lang="en-US" sz="1500" dirty="0">
                <a:solidFill>
                  <a:srgbClr val="000000"/>
                </a:solidFill>
                <a:latin typeface="Consolas" charset="0"/>
                <a:ea typeface="Consolas" charset="0"/>
                <a:cs typeface="Consolas" charset="0"/>
              </a:rPr>
              <a:t> = </a:t>
            </a:r>
            <a:r>
              <a:rPr lang="en-US" sz="1500" dirty="0">
                <a:solidFill>
                  <a:srgbClr val="0000FF"/>
                </a:solidFill>
                <a:latin typeface="Consolas" charset="0"/>
                <a:ea typeface="Consolas" charset="0"/>
                <a:cs typeface="Consolas" charset="0"/>
              </a:rPr>
              <a:t>new</a:t>
            </a:r>
            <a:r>
              <a:rPr lang="en-US" sz="1500" dirty="0">
                <a:solidFill>
                  <a:srgbClr val="000000"/>
                </a:solidFill>
                <a:latin typeface="Consolas" charset="0"/>
                <a:ea typeface="Consolas" charset="0"/>
                <a:cs typeface="Consolas" charset="0"/>
              </a:rPr>
              <a:t> </a:t>
            </a:r>
            <a:r>
              <a:rPr lang="en-US" sz="1500" dirty="0" err="1" smtClean="0">
                <a:solidFill>
                  <a:srgbClr val="2B8FAF"/>
                </a:solidFill>
                <a:latin typeface="Consolas" charset="0"/>
                <a:ea typeface="Consolas" charset="0"/>
                <a:cs typeface="Consolas" charset="0"/>
              </a:rPr>
              <a:t>UIImageView</a:t>
            </a:r>
            <a:r>
              <a:rPr lang="en-US" sz="1500" dirty="0" smtClean="0">
                <a:solidFill>
                  <a:srgbClr val="000000"/>
                </a:solidFill>
                <a:latin typeface="Consolas" charset="0"/>
                <a:ea typeface="Consolas" charset="0"/>
                <a:cs typeface="Consolas" charset="0"/>
              </a:rPr>
              <a:t>(</a:t>
            </a:r>
            <a:r>
              <a:rPr lang="is-IS" sz="1500" dirty="0" smtClean="0">
                <a:solidFill>
                  <a:srgbClr val="000000"/>
                </a:solidFill>
                <a:latin typeface="Consolas" charset="0"/>
                <a:ea typeface="Consolas" charset="0"/>
                <a:cs typeface="Consolas" charset="0"/>
              </a:rPr>
              <a:t>...);</a:t>
            </a:r>
            <a:endParaRPr lang="en-US" sz="1500" dirty="0" smtClean="0">
              <a:solidFill>
                <a:srgbClr val="000000"/>
              </a:solidFill>
              <a:latin typeface="Consolas" charset="0"/>
              <a:ea typeface="Consolas" charset="0"/>
              <a:cs typeface="Consolas" charset="0"/>
            </a:endParaRPr>
          </a:p>
          <a:p>
            <a:r>
              <a:rPr lang="en-US" sz="1500" dirty="0">
                <a:solidFill>
                  <a:srgbClr val="000000"/>
                </a:solidFill>
                <a:latin typeface="Consolas" charset="0"/>
                <a:ea typeface="Consolas" charset="0"/>
                <a:cs typeface="Consolas" charset="0"/>
              </a:rPr>
              <a:t>   </a:t>
            </a:r>
            <a:r>
              <a:rPr lang="en-US" sz="1500" dirty="0" err="1" smtClean="0">
                <a:solidFill>
                  <a:srgbClr val="000000"/>
                </a:solidFill>
                <a:latin typeface="Consolas" charset="0"/>
                <a:ea typeface="Consolas" charset="0"/>
                <a:cs typeface="Consolas" charset="0"/>
              </a:rPr>
              <a:t>View.Add</a:t>
            </a:r>
            <a:r>
              <a:rPr lang="en-US" sz="1500" dirty="0" smtClean="0">
                <a:solidFill>
                  <a:srgbClr val="000000"/>
                </a:solidFill>
                <a:latin typeface="Consolas" charset="0"/>
                <a:ea typeface="Consolas" charset="0"/>
                <a:cs typeface="Consolas" charset="0"/>
              </a:rPr>
              <a:t>(</a:t>
            </a:r>
            <a:r>
              <a:rPr lang="en-US" sz="1500" dirty="0" err="1" smtClean="0">
                <a:solidFill>
                  <a:srgbClr val="000000"/>
                </a:solidFill>
                <a:latin typeface="Consolas" charset="0"/>
                <a:ea typeface="Consolas" charset="0"/>
                <a:cs typeface="Consolas" charset="0"/>
              </a:rPr>
              <a:t>a.imageView</a:t>
            </a:r>
            <a:r>
              <a:rPr lang="en-US" sz="1500" dirty="0">
                <a:solidFill>
                  <a:srgbClr val="000000"/>
                </a:solidFill>
                <a:latin typeface="Consolas" charset="0"/>
                <a:ea typeface="Consolas" charset="0"/>
                <a:cs typeface="Consolas" charset="0"/>
              </a:rPr>
              <a:t>);</a:t>
            </a:r>
            <a:r>
              <a:rPr lang="en-US" sz="1500" dirty="0">
                <a:latin typeface="Consolas" charset="0"/>
                <a:ea typeface="Consolas" charset="0"/>
                <a:cs typeface="Consolas" charset="0"/>
              </a:rPr>
              <a:t/>
            </a:r>
            <a:br>
              <a:rPr lang="en-US" sz="1500" dirty="0">
                <a:latin typeface="Consolas" charset="0"/>
                <a:ea typeface="Consolas" charset="0"/>
                <a:cs typeface="Consolas" charset="0"/>
              </a:rPr>
            </a:br>
            <a:r>
              <a:rPr lang="en-US" sz="1500" dirty="0">
                <a:solidFill>
                  <a:srgbClr val="000000"/>
                </a:solidFill>
                <a:latin typeface="Consolas" charset="0"/>
                <a:ea typeface="Consolas" charset="0"/>
                <a:cs typeface="Consolas" charset="0"/>
              </a:rPr>
              <a:t>   </a:t>
            </a:r>
            <a:r>
              <a:rPr lang="en-US" sz="1500" dirty="0" smtClean="0">
                <a:solidFill>
                  <a:srgbClr val="2B8FAF"/>
                </a:solidFill>
                <a:latin typeface="Consolas" charset="0"/>
                <a:ea typeface="Consolas" charset="0"/>
                <a:cs typeface="Consolas" charset="0"/>
              </a:rPr>
              <a:t>Timer </a:t>
            </a:r>
            <a:r>
              <a:rPr lang="en-US" sz="1500" dirty="0" err="1" smtClean="0">
                <a:solidFill>
                  <a:srgbClr val="000000"/>
                </a:solidFill>
                <a:latin typeface="Consolas" charset="0"/>
                <a:ea typeface="Consolas" charset="0"/>
                <a:cs typeface="Consolas" charset="0"/>
              </a:rPr>
              <a:t>warningTimer</a:t>
            </a:r>
            <a:r>
              <a:rPr lang="en-US" sz="1500" dirty="0">
                <a:solidFill>
                  <a:srgbClr val="000000"/>
                </a:solidFill>
                <a:latin typeface="Consolas" charset="0"/>
                <a:ea typeface="Consolas" charset="0"/>
                <a:cs typeface="Consolas" charset="0"/>
              </a:rPr>
              <a:t> = </a:t>
            </a:r>
            <a:r>
              <a:rPr lang="en-US" sz="1500" dirty="0">
                <a:solidFill>
                  <a:srgbClr val="0000FF"/>
                </a:solidFill>
                <a:latin typeface="Consolas" charset="0"/>
                <a:ea typeface="Consolas" charset="0"/>
                <a:cs typeface="Consolas" charset="0"/>
              </a:rPr>
              <a:t>new</a:t>
            </a:r>
            <a:r>
              <a:rPr lang="en-US" sz="1500" dirty="0">
                <a:solidFill>
                  <a:srgbClr val="000000"/>
                </a:solidFill>
                <a:latin typeface="Consolas" charset="0"/>
                <a:ea typeface="Consolas" charset="0"/>
                <a:cs typeface="Consolas" charset="0"/>
              </a:rPr>
              <a:t> </a:t>
            </a:r>
            <a:r>
              <a:rPr lang="en-US" sz="1500" dirty="0" smtClean="0">
                <a:solidFill>
                  <a:srgbClr val="2B8FAF"/>
                </a:solidFill>
                <a:latin typeface="Consolas" charset="0"/>
                <a:ea typeface="Consolas" charset="0"/>
                <a:cs typeface="Consolas" charset="0"/>
              </a:rPr>
              <a:t>Timer</a:t>
            </a:r>
            <a:r>
              <a:rPr lang="en-US" sz="1500" dirty="0" smtClean="0">
                <a:solidFill>
                  <a:srgbClr val="000000"/>
                </a:solidFill>
                <a:latin typeface="Consolas" charset="0"/>
                <a:ea typeface="Consolas" charset="0"/>
                <a:cs typeface="Consolas" charset="0"/>
              </a:rPr>
              <a:t>(a.&lt;&gt;m__0);</a:t>
            </a:r>
            <a:r>
              <a:rPr lang="en-US" sz="1500" dirty="0">
                <a:latin typeface="Consolas" charset="0"/>
                <a:ea typeface="Consolas" charset="0"/>
                <a:cs typeface="Consolas" charset="0"/>
              </a:rPr>
              <a:t/>
            </a:r>
            <a:br>
              <a:rPr lang="en-US" sz="1500" dirty="0">
                <a:latin typeface="Consolas" charset="0"/>
                <a:ea typeface="Consolas" charset="0"/>
                <a:cs typeface="Consolas" charset="0"/>
              </a:rPr>
            </a:br>
            <a:r>
              <a:rPr lang="en-US" sz="1500" dirty="0">
                <a:solidFill>
                  <a:srgbClr val="000000"/>
                </a:solidFill>
                <a:latin typeface="Consolas" charset="0"/>
                <a:ea typeface="Consolas" charset="0"/>
                <a:cs typeface="Consolas" charset="0"/>
              </a:rPr>
              <a:t>        </a:t>
            </a:r>
            <a:r>
              <a:rPr lang="en-US" sz="1500" dirty="0">
                <a:solidFill>
                  <a:srgbClr val="0000FF"/>
                </a:solidFill>
                <a:latin typeface="Consolas" charset="0"/>
                <a:ea typeface="Consolas" charset="0"/>
                <a:cs typeface="Consolas" charset="0"/>
              </a:rPr>
              <a:t>null</a:t>
            </a:r>
            <a:r>
              <a:rPr lang="en-US" sz="1500" dirty="0">
                <a:solidFill>
                  <a:srgbClr val="000000"/>
                </a:solidFill>
                <a:latin typeface="Consolas" charset="0"/>
                <a:ea typeface="Consolas" charset="0"/>
                <a:cs typeface="Consolas" charset="0"/>
              </a:rPr>
              <a:t>, 5000, </a:t>
            </a:r>
            <a:r>
              <a:rPr lang="en-US" sz="1500" dirty="0" err="1">
                <a:solidFill>
                  <a:srgbClr val="2B8FAF"/>
                </a:solidFill>
                <a:latin typeface="Consolas" charset="0"/>
                <a:ea typeface="Consolas" charset="0"/>
                <a:cs typeface="Consolas" charset="0"/>
              </a:rPr>
              <a:t>Timeout</a:t>
            </a:r>
            <a:r>
              <a:rPr lang="en-US" sz="1500" dirty="0" err="1">
                <a:solidFill>
                  <a:srgbClr val="000000"/>
                </a:solidFill>
                <a:latin typeface="Consolas" charset="0"/>
                <a:ea typeface="Consolas" charset="0"/>
                <a:cs typeface="Consolas" charset="0"/>
              </a:rPr>
              <a:t>.Infinite</a:t>
            </a:r>
            <a:r>
              <a:rPr lang="en-US" sz="1500" dirty="0">
                <a:solidFill>
                  <a:srgbClr val="000000"/>
                </a:solidFill>
                <a:latin typeface="Consolas" charset="0"/>
                <a:ea typeface="Consolas" charset="0"/>
                <a:cs typeface="Consolas" charset="0"/>
              </a:rPr>
              <a:t>);</a:t>
            </a:r>
            <a:r>
              <a:rPr lang="en-US" sz="1500" dirty="0">
                <a:latin typeface="Consolas" charset="0"/>
                <a:ea typeface="Consolas" charset="0"/>
                <a:cs typeface="Consolas" charset="0"/>
              </a:rPr>
              <a:t/>
            </a:r>
            <a:br>
              <a:rPr lang="en-US" sz="1500" dirty="0">
                <a:latin typeface="Consolas" charset="0"/>
                <a:ea typeface="Consolas" charset="0"/>
                <a:cs typeface="Consolas" charset="0"/>
              </a:rPr>
            </a:br>
            <a:r>
              <a:rPr lang="en-US" sz="1500" dirty="0">
                <a:solidFill>
                  <a:srgbClr val="000000"/>
                </a:solidFill>
                <a:latin typeface="Consolas" charset="0"/>
                <a:ea typeface="Consolas" charset="0"/>
                <a:cs typeface="Consolas" charset="0"/>
              </a:rPr>
              <a:t>}</a:t>
            </a:r>
            <a:r>
              <a:rPr lang="en-US" sz="1500" dirty="0">
                <a:latin typeface="Consolas" charset="0"/>
                <a:ea typeface="Consolas" charset="0"/>
                <a:cs typeface="Consolas" charset="0"/>
              </a:rPr>
              <a:t> </a:t>
            </a:r>
          </a:p>
        </p:txBody>
      </p:sp>
      <p:sp>
        <p:nvSpPr>
          <p:cNvPr id="6" name="Rectangle 5"/>
          <p:cNvSpPr/>
          <p:nvPr/>
        </p:nvSpPr>
        <p:spPr>
          <a:xfrm>
            <a:off x="2997771" y="3062801"/>
            <a:ext cx="2269554" cy="27622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8" name="TextBox 7"/>
          <p:cNvSpPr txBox="1"/>
          <p:nvPr/>
        </p:nvSpPr>
        <p:spPr>
          <a:xfrm>
            <a:off x="457200" y="3924300"/>
            <a:ext cx="8686799" cy="646331"/>
          </a:xfrm>
          <a:prstGeom prst="rect">
            <a:avLst/>
          </a:prstGeom>
          <a:noFill/>
        </p:spPr>
        <p:txBody>
          <a:bodyPr wrap="square" rtlCol="0">
            <a:spAutoFit/>
          </a:bodyPr>
          <a:lstStyle/>
          <a:p>
            <a:r>
              <a:rPr lang="is-IS" dirty="0" smtClean="0">
                <a:latin typeface="Segoe UI Light"/>
                <a:cs typeface="Segoe UI Light"/>
              </a:rPr>
              <a:t>… and our lambda instance is passed to the timer .. </a:t>
            </a:r>
            <a:r>
              <a:rPr lang="en-US" dirty="0" smtClean="0">
                <a:latin typeface="Segoe UI Light"/>
                <a:cs typeface="Segoe UI Light"/>
              </a:rPr>
              <a:t>h</a:t>
            </a:r>
            <a:r>
              <a:rPr lang="is-IS" dirty="0" smtClean="0">
                <a:latin typeface="Segoe UI Light"/>
                <a:cs typeface="Segoe UI Light"/>
              </a:rPr>
              <a:t>eld in a static list .. </a:t>
            </a:r>
            <a:r>
              <a:rPr lang="en-US" dirty="0" smtClean="0">
                <a:latin typeface="Segoe UI Light"/>
                <a:cs typeface="Segoe UI Light"/>
              </a:rPr>
              <a:t>which means our object (and the image) stays alive forever!</a:t>
            </a:r>
          </a:p>
        </p:txBody>
      </p:sp>
      <p:cxnSp>
        <p:nvCxnSpPr>
          <p:cNvPr id="11" name="Straight Arrow Connector 10"/>
          <p:cNvCxnSpPr/>
          <p:nvPr/>
        </p:nvCxnSpPr>
        <p:spPr>
          <a:xfrm flipV="1">
            <a:off x="4657725" y="3339027"/>
            <a:ext cx="0" cy="58527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3254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Again, this has an easy solution – either get rid of the timer (</a:t>
            </a:r>
            <a:r>
              <a:rPr lang="en-US" dirty="0" smtClean="0">
                <a:latin typeface="Consolas" charset="0"/>
                <a:ea typeface="Consolas" charset="0"/>
                <a:cs typeface="Consolas" charset="0"/>
              </a:rPr>
              <a:t>Dispose</a:t>
            </a:r>
            <a:r>
              <a:rPr lang="en-US" dirty="0" smtClean="0"/>
              <a:t>), or get rid of the </a:t>
            </a:r>
            <a:r>
              <a:rPr lang="en-US" dirty="0" err="1" smtClean="0">
                <a:latin typeface="Consolas" charset="0"/>
                <a:ea typeface="Consolas" charset="0"/>
                <a:cs typeface="Consolas" charset="0"/>
              </a:rPr>
              <a:t>UIImageView</a:t>
            </a:r>
            <a:r>
              <a:rPr lang="en-US" dirty="0" smtClean="0"/>
              <a:t> reference (</a:t>
            </a:r>
            <a:r>
              <a:rPr lang="en-US" dirty="0" smtClean="0">
                <a:latin typeface="Consolas" charset="0"/>
                <a:ea typeface="Consolas" charset="0"/>
                <a:cs typeface="Consolas" charset="0"/>
              </a:rPr>
              <a:t>Dispose</a:t>
            </a:r>
            <a:r>
              <a:rPr lang="en-US" dirty="0" smtClean="0"/>
              <a:t> or set it to </a:t>
            </a:r>
            <a:r>
              <a:rPr lang="en-US" dirty="0" smtClean="0">
                <a:solidFill>
                  <a:srgbClr val="0432FF"/>
                </a:solidFill>
                <a:latin typeface="Consolas" charset="0"/>
                <a:ea typeface="Consolas" charset="0"/>
                <a:cs typeface="Consolas" charset="0"/>
              </a:rPr>
              <a:t>null</a:t>
            </a:r>
            <a:r>
              <a:rPr lang="en-US" dirty="0" smtClean="0"/>
              <a:t>)</a:t>
            </a:r>
            <a:endParaRPr lang="en-US" dirty="0"/>
          </a:p>
        </p:txBody>
      </p:sp>
      <p:sp>
        <p:nvSpPr>
          <p:cNvPr id="3" name="Title 2"/>
          <p:cNvSpPr>
            <a:spLocks noGrp="1"/>
          </p:cNvSpPr>
          <p:nvPr>
            <p:ph type="title"/>
          </p:nvPr>
        </p:nvSpPr>
        <p:spPr/>
        <p:txBody>
          <a:bodyPr/>
          <a:lstStyle/>
          <a:p>
            <a:r>
              <a:rPr lang="en-US" dirty="0" smtClean="0"/>
              <a:t>Fixing the problem</a:t>
            </a:r>
            <a:endParaRPr lang="en-US" dirty="0"/>
          </a:p>
        </p:txBody>
      </p:sp>
      <p:sp>
        <p:nvSpPr>
          <p:cNvPr id="4" name="Rectangle 3"/>
          <p:cNvSpPr/>
          <p:nvPr/>
        </p:nvSpPr>
        <p:spPr>
          <a:xfrm>
            <a:off x="1595437" y="2200138"/>
            <a:ext cx="5953125" cy="2308324"/>
          </a:xfrm>
          <a:prstGeom prst="rect">
            <a:avLst/>
          </a:prstGeom>
          <a:ln>
            <a:solidFill>
              <a:schemeClr val="bg2"/>
            </a:solidFill>
          </a:ln>
        </p:spPr>
        <p:txBody>
          <a:bodyPr wrap="square">
            <a:spAutoFit/>
          </a:bodyPr>
          <a:lstStyle/>
          <a:p>
            <a:r>
              <a:rPr lang="pl-PL" dirty="0" err="1">
                <a:solidFill>
                  <a:srgbClr val="2B8FAF"/>
                </a:solidFill>
                <a:latin typeface="Consolas" charset="0"/>
              </a:rPr>
              <a:t>Timer</a:t>
            </a:r>
            <a:r>
              <a:rPr lang="pl-PL" dirty="0">
                <a:solidFill>
                  <a:srgbClr val="000000"/>
                </a:solidFill>
                <a:latin typeface="Consolas" charset="0"/>
              </a:rPr>
              <a:t> </a:t>
            </a:r>
            <a:r>
              <a:rPr lang="pl-PL" dirty="0" err="1">
                <a:solidFill>
                  <a:srgbClr val="000000"/>
                </a:solidFill>
                <a:latin typeface="Consolas" charset="0"/>
              </a:rPr>
              <a:t>warningTimer</a:t>
            </a:r>
            <a:r>
              <a:rPr lang="pl-PL" dirty="0">
                <a:solidFill>
                  <a:srgbClr val="000000"/>
                </a:solidFill>
                <a:latin typeface="Consolas" charset="0"/>
              </a:rPr>
              <a:t> = </a:t>
            </a:r>
            <a:r>
              <a:rPr lang="pl-PL" dirty="0" err="1">
                <a:solidFill>
                  <a:srgbClr val="0000FF"/>
                </a:solidFill>
                <a:latin typeface="Consolas" charset="0"/>
              </a:rPr>
              <a:t>new</a:t>
            </a:r>
            <a:r>
              <a:rPr lang="pl-PL" dirty="0">
                <a:solidFill>
                  <a:srgbClr val="000000"/>
                </a:solidFill>
                <a:latin typeface="Consolas" charset="0"/>
              </a:rPr>
              <a:t> </a:t>
            </a:r>
            <a:r>
              <a:rPr lang="pl-PL" dirty="0" err="1">
                <a:solidFill>
                  <a:srgbClr val="2B8FAF"/>
                </a:solidFill>
                <a:latin typeface="Consolas" charset="0"/>
              </a:rPr>
              <a:t>Timer</a:t>
            </a:r>
            <a:r>
              <a:rPr lang="pl-PL" dirty="0">
                <a:solidFill>
                  <a:srgbClr val="000000"/>
                </a:solidFill>
                <a:latin typeface="Consolas" charset="0"/>
              </a:rPr>
              <a:t>(</a:t>
            </a:r>
            <a:br>
              <a:rPr lang="pl-PL" dirty="0">
                <a:solidFill>
                  <a:srgbClr val="000000"/>
                </a:solidFill>
                <a:latin typeface="Consolas" charset="0"/>
              </a:rPr>
            </a:br>
            <a:r>
              <a:rPr lang="pl-PL" dirty="0" smtClean="0">
                <a:solidFill>
                  <a:srgbClr val="000000"/>
                </a:solidFill>
                <a:latin typeface="Consolas" charset="0"/>
              </a:rPr>
              <a:t>   </a:t>
            </a:r>
            <a:r>
              <a:rPr lang="pl-PL" dirty="0" err="1" smtClean="0">
                <a:solidFill>
                  <a:srgbClr val="000000"/>
                </a:solidFill>
                <a:latin typeface="Consolas" charset="0"/>
              </a:rPr>
              <a:t>unused</a:t>
            </a:r>
            <a:r>
              <a:rPr lang="pl-PL" dirty="0">
                <a:solidFill>
                  <a:srgbClr val="000000"/>
                </a:solidFill>
                <a:latin typeface="Consolas" charset="0"/>
              </a:rPr>
              <a:t> =&gt; </a:t>
            </a:r>
            <a:r>
              <a:rPr lang="pl-PL" dirty="0" err="1">
                <a:solidFill>
                  <a:srgbClr val="000000"/>
                </a:solidFill>
                <a:latin typeface="Consolas" charset="0"/>
              </a:rPr>
              <a:t>BeginInvokeOnMainThread</a:t>
            </a:r>
            <a:r>
              <a:rPr lang="pl-PL" dirty="0">
                <a:solidFill>
                  <a:srgbClr val="000000"/>
                </a:solidFill>
                <a:latin typeface="Consolas" charset="0"/>
              </a:rPr>
              <a:t>(() =&gt; {</a:t>
            </a:r>
            <a:br>
              <a:rPr lang="pl-PL" dirty="0">
                <a:solidFill>
                  <a:srgbClr val="000000"/>
                </a:solidFill>
                <a:latin typeface="Consolas" charset="0"/>
              </a:rPr>
            </a:br>
            <a:r>
              <a:rPr lang="pl-PL" dirty="0">
                <a:solidFill>
                  <a:srgbClr val="000000"/>
                </a:solidFill>
                <a:latin typeface="Consolas" charset="0"/>
              </a:rPr>
              <a:t>       </a:t>
            </a:r>
            <a:r>
              <a:rPr lang="pl-PL" dirty="0" err="1">
                <a:solidFill>
                  <a:srgbClr val="000000"/>
                </a:solidFill>
                <a:latin typeface="Consolas" charset="0"/>
              </a:rPr>
              <a:t>imageView.RemoveFromSuperview</a:t>
            </a:r>
            <a:r>
              <a:rPr lang="pl-PL" dirty="0">
                <a:solidFill>
                  <a:srgbClr val="000000"/>
                </a:solidFill>
                <a:latin typeface="Consolas" charset="0"/>
              </a:rPr>
              <a:t>();</a:t>
            </a:r>
            <a:br>
              <a:rPr lang="pl-PL" dirty="0">
                <a:solidFill>
                  <a:srgbClr val="000000"/>
                </a:solidFill>
                <a:latin typeface="Consolas" charset="0"/>
              </a:rPr>
            </a:br>
            <a:r>
              <a:rPr lang="pl-PL" dirty="0">
                <a:solidFill>
                  <a:srgbClr val="000000"/>
                </a:solidFill>
                <a:latin typeface="Consolas" charset="0"/>
              </a:rPr>
              <a:t>       </a:t>
            </a:r>
            <a:r>
              <a:rPr lang="pl-PL" dirty="0" err="1">
                <a:solidFill>
                  <a:srgbClr val="000000"/>
                </a:solidFill>
                <a:latin typeface="Consolas" charset="0"/>
              </a:rPr>
              <a:t>imageView.Dispose</a:t>
            </a:r>
            <a:r>
              <a:rPr lang="pl-PL" dirty="0">
                <a:solidFill>
                  <a:srgbClr val="000000"/>
                </a:solidFill>
                <a:latin typeface="Consolas" charset="0"/>
              </a:rPr>
              <a:t>();</a:t>
            </a:r>
            <a:br>
              <a:rPr lang="pl-PL" dirty="0">
                <a:solidFill>
                  <a:srgbClr val="000000"/>
                </a:solidFill>
                <a:latin typeface="Consolas" charset="0"/>
              </a:rPr>
            </a:br>
            <a:r>
              <a:rPr lang="pl-PL" dirty="0">
                <a:solidFill>
                  <a:srgbClr val="000000"/>
                </a:solidFill>
                <a:latin typeface="Consolas" charset="0"/>
              </a:rPr>
              <a:t>       </a:t>
            </a:r>
            <a:r>
              <a:rPr lang="pl-PL" dirty="0" err="1">
                <a:solidFill>
                  <a:srgbClr val="000000"/>
                </a:solidFill>
                <a:latin typeface="Consolas" charset="0"/>
              </a:rPr>
              <a:t>imageView</a:t>
            </a:r>
            <a:r>
              <a:rPr lang="pl-PL" dirty="0">
                <a:solidFill>
                  <a:srgbClr val="000000"/>
                </a:solidFill>
                <a:latin typeface="Consolas" charset="0"/>
              </a:rPr>
              <a:t> = </a:t>
            </a:r>
            <a:r>
              <a:rPr lang="pl-PL" dirty="0" err="1">
                <a:solidFill>
                  <a:srgbClr val="0000FF"/>
                </a:solidFill>
                <a:latin typeface="Consolas" charset="0"/>
              </a:rPr>
              <a:t>null</a:t>
            </a:r>
            <a:r>
              <a:rPr lang="pl-PL" dirty="0" smtClean="0">
                <a:solidFill>
                  <a:srgbClr val="000000"/>
                </a:solidFill>
                <a:latin typeface="Consolas" charset="0"/>
              </a:rPr>
              <a:t>;</a:t>
            </a:r>
          </a:p>
          <a:p>
            <a:r>
              <a:rPr lang="pl-PL" dirty="0">
                <a:solidFill>
                  <a:srgbClr val="000000"/>
                </a:solidFill>
                <a:latin typeface="Consolas" charset="0"/>
              </a:rPr>
              <a:t> </a:t>
            </a:r>
            <a:r>
              <a:rPr lang="pl-PL" dirty="0" smtClean="0">
                <a:solidFill>
                  <a:srgbClr val="000000"/>
                </a:solidFill>
                <a:latin typeface="Consolas" charset="0"/>
              </a:rPr>
              <a:t>      </a:t>
            </a:r>
            <a:r>
              <a:rPr lang="pl-PL" dirty="0" err="1" smtClean="0">
                <a:solidFill>
                  <a:srgbClr val="000000"/>
                </a:solidFill>
                <a:latin typeface="Consolas" charset="0"/>
              </a:rPr>
              <a:t>warningTimer.Dispose</a:t>
            </a:r>
            <a:r>
              <a:rPr lang="pl-PL" dirty="0" smtClean="0">
                <a:solidFill>
                  <a:srgbClr val="000000"/>
                </a:solidFill>
                <a:latin typeface="Consolas" charset="0"/>
              </a:rPr>
              <a:t>();</a:t>
            </a:r>
            <a:r>
              <a:rPr lang="pl-PL" dirty="0">
                <a:solidFill>
                  <a:srgbClr val="000000"/>
                </a:solidFill>
                <a:latin typeface="Consolas" charset="0"/>
              </a:rPr>
              <a:t/>
            </a:r>
            <a:br>
              <a:rPr lang="pl-PL" dirty="0">
                <a:solidFill>
                  <a:srgbClr val="000000"/>
                </a:solidFill>
                <a:latin typeface="Consolas" charset="0"/>
              </a:rPr>
            </a:br>
            <a:r>
              <a:rPr lang="pl-PL" dirty="0">
                <a:solidFill>
                  <a:srgbClr val="000000"/>
                </a:solidFill>
                <a:latin typeface="Consolas" charset="0"/>
              </a:rPr>
              <a:t>   </a:t>
            </a:r>
            <a:r>
              <a:rPr lang="pl-PL" dirty="0" smtClean="0">
                <a:solidFill>
                  <a:srgbClr val="000000"/>
                </a:solidFill>
                <a:latin typeface="Consolas" charset="0"/>
              </a:rPr>
              <a:t>}),</a:t>
            </a:r>
            <a:r>
              <a:rPr lang="pl-PL" dirty="0">
                <a:solidFill>
                  <a:srgbClr val="000000"/>
                </a:solidFill>
                <a:latin typeface="Consolas" charset="0"/>
              </a:rPr>
              <a:t/>
            </a:r>
            <a:br>
              <a:rPr lang="pl-PL" dirty="0">
                <a:solidFill>
                  <a:srgbClr val="000000"/>
                </a:solidFill>
                <a:latin typeface="Consolas" charset="0"/>
              </a:rPr>
            </a:br>
            <a:r>
              <a:rPr lang="pl-PL" dirty="0">
                <a:solidFill>
                  <a:srgbClr val="000000"/>
                </a:solidFill>
                <a:latin typeface="Consolas" charset="0"/>
              </a:rPr>
              <a:t>   </a:t>
            </a:r>
            <a:r>
              <a:rPr lang="pl-PL" dirty="0" err="1" smtClean="0">
                <a:solidFill>
                  <a:srgbClr val="0000FF"/>
                </a:solidFill>
                <a:latin typeface="Consolas" charset="0"/>
              </a:rPr>
              <a:t>null</a:t>
            </a:r>
            <a:r>
              <a:rPr lang="pl-PL" dirty="0">
                <a:solidFill>
                  <a:srgbClr val="000000"/>
                </a:solidFill>
                <a:latin typeface="Consolas" charset="0"/>
              </a:rPr>
              <a:t>, 5000, </a:t>
            </a:r>
            <a:r>
              <a:rPr lang="pl-PL" dirty="0" err="1">
                <a:solidFill>
                  <a:srgbClr val="2B8FAF"/>
                </a:solidFill>
                <a:latin typeface="Consolas" charset="0"/>
              </a:rPr>
              <a:t>Timeout</a:t>
            </a:r>
            <a:r>
              <a:rPr lang="pl-PL" dirty="0" err="1">
                <a:solidFill>
                  <a:srgbClr val="000000"/>
                </a:solidFill>
                <a:latin typeface="Consolas" charset="0"/>
              </a:rPr>
              <a:t>.Infinite</a:t>
            </a:r>
            <a:r>
              <a:rPr lang="pl-PL" dirty="0">
                <a:solidFill>
                  <a:srgbClr val="000000"/>
                </a:solidFill>
                <a:latin typeface="Consolas" charset="0"/>
              </a:rPr>
              <a:t>);</a:t>
            </a:r>
            <a:r>
              <a:rPr lang="pl-PL" dirty="0">
                <a:latin typeface="Segoe UI Light" charset="0"/>
              </a:rPr>
              <a:t> </a:t>
            </a:r>
            <a:endParaRPr lang="en-US" dirty="0">
              <a:latin typeface="Segoe UI Light" charset="0"/>
            </a:endParaRPr>
          </a:p>
        </p:txBody>
      </p:sp>
      <p:pic>
        <p:nvPicPr>
          <p:cNvPr id="5" name="Picture 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412552" y="3871996"/>
            <a:ext cx="1000404" cy="947654"/>
          </a:xfrm>
          <a:prstGeom prst="rect">
            <a:avLst/>
          </a:prstGeom>
        </p:spPr>
      </p:pic>
      <p:sp>
        <p:nvSpPr>
          <p:cNvPr id="6" name="Rectangle 5"/>
          <p:cNvSpPr/>
          <p:nvPr/>
        </p:nvSpPr>
        <p:spPr>
          <a:xfrm>
            <a:off x="2264346" y="3074038"/>
            <a:ext cx="3377502" cy="825389"/>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Tree>
    <p:extLst>
      <p:ext uri="{BB962C8B-B14F-4D97-AF65-F5344CB8AC3E}">
        <p14:creationId xmlns:p14="http://schemas.microsoft.com/office/powerpoint/2010/main" val="377722793"/>
      </p:ext>
    </p:extLst>
  </p:cSld>
  <p:clrMapOvr>
    <a:masterClrMapping/>
  </p:clrMapOvr>
  <p:transition spd="slow">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Another way to address this is to use a different technique which doesn't capture references</a:t>
            </a:r>
            <a:endParaRPr lang="en-US" dirty="0"/>
          </a:p>
        </p:txBody>
      </p:sp>
      <p:sp>
        <p:nvSpPr>
          <p:cNvPr id="3" name="Title 2"/>
          <p:cNvSpPr>
            <a:spLocks noGrp="1"/>
          </p:cNvSpPr>
          <p:nvPr>
            <p:ph type="title"/>
          </p:nvPr>
        </p:nvSpPr>
        <p:spPr/>
        <p:txBody>
          <a:bodyPr/>
          <a:lstStyle/>
          <a:p>
            <a:r>
              <a:rPr lang="en-US" dirty="0" smtClean="0"/>
              <a:t>Fixing the problem (alternative)</a:t>
            </a:r>
            <a:endParaRPr lang="en-US" dirty="0"/>
          </a:p>
        </p:txBody>
      </p:sp>
      <p:sp>
        <p:nvSpPr>
          <p:cNvPr id="4" name="Rectangle 3"/>
          <p:cNvSpPr/>
          <p:nvPr/>
        </p:nvSpPr>
        <p:spPr>
          <a:xfrm>
            <a:off x="985837" y="2028941"/>
            <a:ext cx="7153275" cy="2862322"/>
          </a:xfrm>
          <a:prstGeom prst="rect">
            <a:avLst/>
          </a:prstGeom>
          <a:solidFill>
            <a:schemeClr val="bg1"/>
          </a:solidFill>
          <a:ln>
            <a:solidFill>
              <a:schemeClr val="bg2"/>
            </a:solidFill>
          </a:ln>
        </p:spPr>
        <p:txBody>
          <a:bodyPr wrap="square">
            <a:spAutoFit/>
          </a:bodyPr>
          <a:lstStyle/>
          <a:p>
            <a:r>
              <a:rPr lang="pl-PL" dirty="0" err="1" smtClean="0">
                <a:solidFill>
                  <a:srgbClr val="0000FF"/>
                </a:solidFill>
                <a:latin typeface="Consolas" charset="0"/>
              </a:rPr>
              <a:t>async</a:t>
            </a:r>
            <a:r>
              <a:rPr lang="pl-PL" dirty="0">
                <a:solidFill>
                  <a:srgbClr val="000000"/>
                </a:solidFill>
                <a:latin typeface="Consolas" charset="0"/>
              </a:rPr>
              <a:t> </a:t>
            </a:r>
            <a:r>
              <a:rPr lang="pl-PL" dirty="0" err="1" smtClean="0">
                <a:solidFill>
                  <a:srgbClr val="2B8FAF"/>
                </a:solidFill>
                <a:latin typeface="Consolas" charset="0"/>
              </a:rPr>
              <a:t>Task</a:t>
            </a:r>
            <a:r>
              <a:rPr lang="pl-PL" dirty="0">
                <a:solidFill>
                  <a:srgbClr val="000000"/>
                </a:solidFill>
                <a:latin typeface="Consolas" charset="0"/>
              </a:rPr>
              <a:t> </a:t>
            </a:r>
            <a:r>
              <a:rPr lang="pl-PL" dirty="0" err="1" smtClean="0">
                <a:solidFill>
                  <a:srgbClr val="000000"/>
                </a:solidFill>
                <a:latin typeface="Consolas" charset="0"/>
              </a:rPr>
              <a:t>ShowInitialWarningAsync</a:t>
            </a:r>
            <a:r>
              <a:rPr lang="pl-PL" dirty="0" smtClean="0">
                <a:solidFill>
                  <a:srgbClr val="000000"/>
                </a:solidFill>
                <a:latin typeface="Consolas" charset="0"/>
              </a:rPr>
              <a:t>()</a:t>
            </a:r>
            <a:r>
              <a:rPr lang="pl-PL" dirty="0">
                <a:latin typeface="Consolas" charset="0"/>
              </a:rPr>
              <a:t/>
            </a:r>
            <a:br>
              <a:rPr lang="pl-PL" dirty="0">
                <a:latin typeface="Consolas" charset="0"/>
              </a:rPr>
            </a:br>
            <a:r>
              <a:rPr lang="pl-PL" dirty="0" smtClean="0">
                <a:solidFill>
                  <a:srgbClr val="000000"/>
                </a:solidFill>
                <a:latin typeface="Consolas" charset="0"/>
              </a:rPr>
              <a:t>{</a:t>
            </a:r>
            <a:r>
              <a:rPr lang="pl-PL" dirty="0">
                <a:latin typeface="Consolas" charset="0"/>
              </a:rPr>
              <a:t/>
            </a:r>
            <a:br>
              <a:rPr lang="pl-PL" dirty="0">
                <a:latin typeface="Consolas" charset="0"/>
              </a:rPr>
            </a:br>
            <a:r>
              <a:rPr lang="pl-PL" dirty="0" smtClean="0">
                <a:latin typeface="Consolas" charset="0"/>
              </a:rPr>
              <a:t>   </a:t>
            </a:r>
            <a:r>
              <a:rPr lang="pl-PL" dirty="0" err="1" smtClean="0">
                <a:solidFill>
                  <a:srgbClr val="0000FF"/>
                </a:solidFill>
                <a:latin typeface="Consolas" charset="0"/>
              </a:rPr>
              <a:t>var</a:t>
            </a:r>
            <a:r>
              <a:rPr lang="pl-PL" dirty="0">
                <a:solidFill>
                  <a:srgbClr val="000000"/>
                </a:solidFill>
                <a:latin typeface="Consolas" charset="0"/>
              </a:rPr>
              <a:t> </a:t>
            </a:r>
            <a:r>
              <a:rPr lang="pl-PL" dirty="0" err="1">
                <a:solidFill>
                  <a:srgbClr val="000000"/>
                </a:solidFill>
                <a:latin typeface="Consolas" charset="0"/>
              </a:rPr>
              <a:t>imageView</a:t>
            </a:r>
            <a:r>
              <a:rPr lang="pl-PL" dirty="0">
                <a:solidFill>
                  <a:srgbClr val="000000"/>
                </a:solidFill>
                <a:latin typeface="Consolas" charset="0"/>
              </a:rPr>
              <a:t> = </a:t>
            </a:r>
            <a:r>
              <a:rPr lang="pl-PL" dirty="0" err="1">
                <a:solidFill>
                  <a:srgbClr val="0000FF"/>
                </a:solidFill>
                <a:latin typeface="Consolas" charset="0"/>
              </a:rPr>
              <a:t>new</a:t>
            </a:r>
            <a:r>
              <a:rPr lang="pl-PL" dirty="0">
                <a:solidFill>
                  <a:srgbClr val="000000"/>
                </a:solidFill>
                <a:latin typeface="Consolas" charset="0"/>
              </a:rPr>
              <a:t> </a:t>
            </a:r>
            <a:r>
              <a:rPr lang="pl-PL" dirty="0" err="1" smtClean="0">
                <a:solidFill>
                  <a:srgbClr val="2B8FAF"/>
                </a:solidFill>
                <a:latin typeface="Consolas" charset="0"/>
              </a:rPr>
              <a:t>UImageView</a:t>
            </a:r>
            <a:r>
              <a:rPr lang="pl-PL" dirty="0" smtClean="0">
                <a:solidFill>
                  <a:srgbClr val="2B8FAF"/>
                </a:solidFill>
                <a:latin typeface="Consolas" charset="0"/>
              </a:rPr>
              <a:t> </a:t>
            </a:r>
            <a:r>
              <a:rPr lang="pl-PL" dirty="0" smtClean="0">
                <a:solidFill>
                  <a:srgbClr val="000000"/>
                </a:solidFill>
                <a:latin typeface="Consolas" charset="0"/>
              </a:rPr>
              <a:t>(</a:t>
            </a:r>
            <a:r>
              <a:rPr lang="pl-PL" dirty="0">
                <a:latin typeface="Consolas" charset="0"/>
              </a:rPr>
              <a:t/>
            </a:r>
            <a:br>
              <a:rPr lang="pl-PL" dirty="0">
                <a:latin typeface="Consolas" charset="0"/>
              </a:rPr>
            </a:br>
            <a:r>
              <a:rPr lang="pl-PL" dirty="0">
                <a:solidFill>
                  <a:srgbClr val="000000"/>
                </a:solidFill>
                <a:latin typeface="Consolas" charset="0"/>
              </a:rPr>
              <a:t>       </a:t>
            </a:r>
            <a:r>
              <a:rPr lang="pl-PL" dirty="0" err="1">
                <a:solidFill>
                  <a:srgbClr val="2B8FAF"/>
                </a:solidFill>
                <a:latin typeface="Consolas" charset="0"/>
              </a:rPr>
              <a:t>UIImage</a:t>
            </a:r>
            <a:r>
              <a:rPr lang="pl-PL" dirty="0" err="1">
                <a:solidFill>
                  <a:srgbClr val="000000"/>
                </a:solidFill>
                <a:latin typeface="Consolas" charset="0"/>
              </a:rPr>
              <a:t>.FromBundle</a:t>
            </a:r>
            <a:r>
              <a:rPr lang="pl-PL" dirty="0">
                <a:solidFill>
                  <a:srgbClr val="000000"/>
                </a:solidFill>
                <a:latin typeface="Consolas" charset="0"/>
              </a:rPr>
              <a:t>(</a:t>
            </a:r>
            <a:r>
              <a:rPr lang="pl-PL" dirty="0">
                <a:solidFill>
                  <a:srgbClr val="A31515"/>
                </a:solidFill>
                <a:latin typeface="Consolas" charset="0"/>
              </a:rPr>
              <a:t>"</a:t>
            </a:r>
            <a:r>
              <a:rPr lang="pl-PL" dirty="0" err="1">
                <a:solidFill>
                  <a:srgbClr val="A31515"/>
                </a:solidFill>
                <a:latin typeface="Consolas" charset="0"/>
              </a:rPr>
              <a:t>warning.jpg</a:t>
            </a:r>
            <a:r>
              <a:rPr lang="pl-PL" dirty="0">
                <a:solidFill>
                  <a:srgbClr val="A31515"/>
                </a:solidFill>
                <a:latin typeface="Consolas" charset="0"/>
              </a:rPr>
              <a:t>"</a:t>
            </a:r>
            <a:r>
              <a:rPr lang="pl-PL" dirty="0">
                <a:solidFill>
                  <a:srgbClr val="000000"/>
                </a:solidFill>
                <a:latin typeface="Consolas" charset="0"/>
              </a:rPr>
              <a:t>)) {   </a:t>
            </a:r>
            <a:r>
              <a:rPr lang="pl-PL" dirty="0">
                <a:latin typeface="Consolas" charset="0"/>
              </a:rPr>
              <a:t/>
            </a:r>
            <a:br>
              <a:rPr lang="pl-PL" dirty="0">
                <a:latin typeface="Consolas" charset="0"/>
              </a:rPr>
            </a:br>
            <a:r>
              <a:rPr lang="pl-PL" dirty="0">
                <a:solidFill>
                  <a:srgbClr val="000000"/>
                </a:solidFill>
                <a:latin typeface="Consolas" charset="0"/>
              </a:rPr>
              <a:t>           Center = </a:t>
            </a:r>
            <a:r>
              <a:rPr lang="pl-PL" dirty="0" err="1">
                <a:solidFill>
                  <a:srgbClr val="0000FF"/>
                </a:solidFill>
                <a:latin typeface="Consolas" charset="0"/>
              </a:rPr>
              <a:t>new</a:t>
            </a:r>
            <a:r>
              <a:rPr lang="pl-PL" dirty="0">
                <a:solidFill>
                  <a:srgbClr val="000000"/>
                </a:solidFill>
                <a:latin typeface="Consolas" charset="0"/>
              </a:rPr>
              <a:t> </a:t>
            </a:r>
            <a:r>
              <a:rPr lang="pl-PL" dirty="0" err="1">
                <a:solidFill>
                  <a:srgbClr val="2B8FAF"/>
                </a:solidFill>
                <a:latin typeface="Consolas" charset="0"/>
              </a:rPr>
              <a:t>CGPoint</a:t>
            </a:r>
            <a:r>
              <a:rPr lang="pl-PL" dirty="0">
                <a:solidFill>
                  <a:srgbClr val="000000"/>
                </a:solidFill>
                <a:latin typeface="Consolas" charset="0"/>
              </a:rPr>
              <a:t>(</a:t>
            </a:r>
            <a:r>
              <a:rPr lang="pl-PL" dirty="0" err="1">
                <a:solidFill>
                  <a:srgbClr val="000000"/>
                </a:solidFill>
                <a:latin typeface="Consolas" charset="0"/>
              </a:rPr>
              <a:t>View.Bounds.GetMidX</a:t>
            </a:r>
            <a:r>
              <a:rPr lang="pl-PL" dirty="0">
                <a:solidFill>
                  <a:srgbClr val="000000"/>
                </a:solidFill>
                <a:latin typeface="Consolas" charset="0"/>
              </a:rPr>
              <a:t>(), </a:t>
            </a:r>
            <a:r>
              <a:rPr lang="pl-PL" dirty="0">
                <a:latin typeface="Consolas" charset="0"/>
              </a:rPr>
              <a:t/>
            </a:r>
            <a:br>
              <a:rPr lang="pl-PL" dirty="0">
                <a:latin typeface="Consolas" charset="0"/>
              </a:rPr>
            </a:br>
            <a:r>
              <a:rPr lang="pl-PL" dirty="0">
                <a:solidFill>
                  <a:srgbClr val="000000"/>
                </a:solidFill>
                <a:latin typeface="Consolas" charset="0"/>
              </a:rPr>
              <a:t>                </a:t>
            </a:r>
            <a:r>
              <a:rPr lang="pl-PL" dirty="0" err="1">
                <a:solidFill>
                  <a:srgbClr val="000000"/>
                </a:solidFill>
                <a:latin typeface="Consolas" charset="0"/>
              </a:rPr>
              <a:t>View.Bounds.GetMidY</a:t>
            </a:r>
            <a:r>
              <a:rPr lang="pl-PL" dirty="0">
                <a:solidFill>
                  <a:srgbClr val="000000"/>
                </a:solidFill>
                <a:latin typeface="Consolas" charset="0"/>
              </a:rPr>
              <a:t>()) };</a:t>
            </a:r>
            <a:r>
              <a:rPr lang="pl-PL" dirty="0">
                <a:latin typeface="Consolas" charset="0"/>
              </a:rPr>
              <a:t/>
            </a:r>
            <a:br>
              <a:rPr lang="pl-PL" dirty="0">
                <a:latin typeface="Consolas" charset="0"/>
              </a:rPr>
            </a:br>
            <a:r>
              <a:rPr lang="pl-PL" dirty="0">
                <a:solidFill>
                  <a:srgbClr val="000000"/>
                </a:solidFill>
                <a:latin typeface="Consolas" charset="0"/>
              </a:rPr>
              <a:t>   </a:t>
            </a:r>
            <a:r>
              <a:rPr lang="pl-PL" dirty="0" err="1" smtClean="0">
                <a:solidFill>
                  <a:srgbClr val="000000"/>
                </a:solidFill>
                <a:latin typeface="Consolas" charset="0"/>
              </a:rPr>
              <a:t>View.Add</a:t>
            </a:r>
            <a:r>
              <a:rPr lang="pl-PL" dirty="0" smtClean="0">
                <a:solidFill>
                  <a:srgbClr val="000000"/>
                </a:solidFill>
                <a:latin typeface="Consolas" charset="0"/>
              </a:rPr>
              <a:t>(</a:t>
            </a:r>
            <a:r>
              <a:rPr lang="pl-PL" dirty="0" err="1" smtClean="0">
                <a:solidFill>
                  <a:srgbClr val="000000"/>
                </a:solidFill>
                <a:latin typeface="Consolas" charset="0"/>
              </a:rPr>
              <a:t>imageView</a:t>
            </a:r>
            <a:r>
              <a:rPr lang="pl-PL" dirty="0">
                <a:solidFill>
                  <a:srgbClr val="000000"/>
                </a:solidFill>
                <a:latin typeface="Consolas" charset="0"/>
              </a:rPr>
              <a:t>);</a:t>
            </a:r>
            <a:r>
              <a:rPr lang="pl-PL" dirty="0">
                <a:latin typeface="Consolas" charset="0"/>
              </a:rPr>
              <a:t/>
            </a:r>
            <a:br>
              <a:rPr lang="pl-PL" dirty="0">
                <a:latin typeface="Consolas" charset="0"/>
              </a:rPr>
            </a:br>
            <a:r>
              <a:rPr lang="pl-PL" dirty="0">
                <a:solidFill>
                  <a:srgbClr val="000000"/>
                </a:solidFill>
                <a:latin typeface="Consolas" charset="0"/>
              </a:rPr>
              <a:t>   </a:t>
            </a:r>
            <a:r>
              <a:rPr lang="pl-PL" dirty="0" err="1" smtClean="0">
                <a:solidFill>
                  <a:srgbClr val="0000FF"/>
                </a:solidFill>
                <a:latin typeface="Consolas" charset="0"/>
              </a:rPr>
              <a:t>await</a:t>
            </a:r>
            <a:r>
              <a:rPr lang="pl-PL" dirty="0">
                <a:solidFill>
                  <a:srgbClr val="000000"/>
                </a:solidFill>
                <a:latin typeface="Consolas" charset="0"/>
              </a:rPr>
              <a:t> </a:t>
            </a:r>
            <a:r>
              <a:rPr lang="pl-PL" dirty="0" err="1">
                <a:solidFill>
                  <a:srgbClr val="2B8FAF"/>
                </a:solidFill>
                <a:latin typeface="Consolas" charset="0"/>
              </a:rPr>
              <a:t>Task</a:t>
            </a:r>
            <a:r>
              <a:rPr lang="pl-PL" dirty="0" err="1">
                <a:solidFill>
                  <a:srgbClr val="000000"/>
                </a:solidFill>
                <a:latin typeface="Consolas" charset="0"/>
              </a:rPr>
              <a:t>.Delay</a:t>
            </a:r>
            <a:r>
              <a:rPr lang="pl-PL" dirty="0">
                <a:solidFill>
                  <a:srgbClr val="000000"/>
                </a:solidFill>
                <a:latin typeface="Consolas" charset="0"/>
              </a:rPr>
              <a:t>(5000);</a:t>
            </a:r>
            <a:r>
              <a:rPr lang="pl-PL" dirty="0">
                <a:latin typeface="Consolas" charset="0"/>
              </a:rPr>
              <a:t/>
            </a:r>
            <a:br>
              <a:rPr lang="pl-PL" dirty="0">
                <a:latin typeface="Consolas" charset="0"/>
              </a:rPr>
            </a:br>
            <a:r>
              <a:rPr lang="pl-PL" dirty="0">
                <a:solidFill>
                  <a:srgbClr val="000000"/>
                </a:solidFill>
                <a:latin typeface="Consolas" charset="0"/>
              </a:rPr>
              <a:t>   </a:t>
            </a:r>
            <a:r>
              <a:rPr lang="pl-PL" dirty="0" err="1" smtClean="0">
                <a:solidFill>
                  <a:srgbClr val="000000"/>
                </a:solidFill>
                <a:latin typeface="Consolas" charset="0"/>
              </a:rPr>
              <a:t>imageView.RemoveFromSuperview</a:t>
            </a:r>
            <a:r>
              <a:rPr lang="pl-PL" dirty="0">
                <a:solidFill>
                  <a:srgbClr val="000000"/>
                </a:solidFill>
                <a:latin typeface="Consolas" charset="0"/>
              </a:rPr>
              <a:t>();</a:t>
            </a:r>
            <a:r>
              <a:rPr lang="pl-PL" dirty="0">
                <a:latin typeface="Consolas" charset="0"/>
              </a:rPr>
              <a:t/>
            </a:r>
            <a:br>
              <a:rPr lang="pl-PL" dirty="0">
                <a:latin typeface="Consolas" charset="0"/>
              </a:rPr>
            </a:br>
            <a:r>
              <a:rPr lang="pl-PL" dirty="0" smtClean="0">
                <a:solidFill>
                  <a:srgbClr val="000000"/>
                </a:solidFill>
                <a:latin typeface="Consolas" charset="0"/>
              </a:rPr>
              <a:t>}</a:t>
            </a:r>
            <a:endParaRPr lang="en-US" dirty="0">
              <a:latin typeface="Segoe UI Light" charset="0"/>
            </a:endParaRPr>
          </a:p>
        </p:txBody>
      </p:sp>
      <p:pic>
        <p:nvPicPr>
          <p:cNvPr id="5" name="Picture 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412552" y="3871996"/>
            <a:ext cx="1000404" cy="947654"/>
          </a:xfrm>
          <a:prstGeom prst="rect">
            <a:avLst/>
          </a:prstGeom>
        </p:spPr>
      </p:pic>
      <p:sp>
        <p:nvSpPr>
          <p:cNvPr id="6" name="Rectangle 5"/>
          <p:cNvSpPr/>
          <p:nvPr/>
        </p:nvSpPr>
        <p:spPr>
          <a:xfrm>
            <a:off x="1273746" y="3958151"/>
            <a:ext cx="3183954" cy="35667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Tree>
    <p:extLst>
      <p:ext uri="{BB962C8B-B14F-4D97-AF65-F5344CB8AC3E}">
        <p14:creationId xmlns:p14="http://schemas.microsoft.com/office/powerpoint/2010/main" val="15515119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noFill/>
          <a:ln>
            <a:noFill/>
          </a:ln>
        </p:spPr>
        <p:txBody>
          <a:bodyPr/>
          <a:lstStyle/>
          <a:p>
            <a:r>
              <a:rPr lang="en-US" dirty="0" smtClean="0">
                <a:solidFill>
                  <a:srgbClr val="D2570F">
                    <a:alpha val="20000"/>
                  </a:srgbClr>
                </a:solidFill>
              </a:rPr>
              <a:t>When a collection occurs, GC locates the </a:t>
            </a:r>
            <a:r>
              <a:rPr lang="en-US" b="1" dirty="0" smtClean="0">
                <a:solidFill>
                  <a:srgbClr val="D2570F">
                    <a:alpha val="20000"/>
                  </a:srgbClr>
                </a:solidFill>
              </a:rPr>
              <a:t>roots</a:t>
            </a:r>
            <a:r>
              <a:rPr lang="en-US" dirty="0" smtClean="0">
                <a:solidFill>
                  <a:srgbClr val="D2570F">
                    <a:alpha val="20000"/>
                  </a:srgbClr>
                </a:solidFill>
              </a:rPr>
              <a:t> and </a:t>
            </a:r>
            <a:r>
              <a:rPr lang="en-US" i="1" dirty="0" smtClean="0">
                <a:solidFill>
                  <a:srgbClr val="D2570F">
                    <a:alpha val="20000"/>
                  </a:srgbClr>
                </a:solidFill>
              </a:rPr>
              <a:t>traverses</a:t>
            </a:r>
            <a:r>
              <a:rPr lang="en-US" dirty="0" smtClean="0">
                <a:solidFill>
                  <a:srgbClr val="D2570F">
                    <a:alpha val="20000"/>
                  </a:srgbClr>
                </a:solidFill>
              </a:rPr>
              <a:t> the live reference graph from each one to determine what is reachable</a:t>
            </a:r>
            <a:endParaRPr lang="en-US" dirty="0">
              <a:solidFill>
                <a:srgbClr val="D2570F">
                  <a:alpha val="20000"/>
                </a:srgbClr>
              </a:solidFill>
            </a:endParaRPr>
          </a:p>
        </p:txBody>
      </p:sp>
      <p:sp>
        <p:nvSpPr>
          <p:cNvPr id="3" name="Title 2"/>
          <p:cNvSpPr>
            <a:spLocks noGrp="1"/>
          </p:cNvSpPr>
          <p:nvPr>
            <p:ph type="title"/>
          </p:nvPr>
        </p:nvSpPr>
        <p:spPr/>
        <p:txBody>
          <a:bodyPr/>
          <a:lstStyle/>
          <a:p>
            <a:r>
              <a:rPr lang="en-US" dirty="0" smtClean="0">
                <a:solidFill>
                  <a:srgbClr val="0B111E">
                    <a:alpha val="20000"/>
                  </a:srgbClr>
                </a:solidFill>
              </a:rPr>
              <a:t>GC Algorithm</a:t>
            </a:r>
            <a:endParaRPr lang="en-US" dirty="0">
              <a:solidFill>
                <a:srgbClr val="0B111E">
                  <a:alpha val="20000"/>
                </a:srgbClr>
              </a:solidFill>
            </a:endParaRPr>
          </a:p>
        </p:txBody>
      </p:sp>
      <p:sp>
        <p:nvSpPr>
          <p:cNvPr id="13" name="Oval 12"/>
          <p:cNvSpPr/>
          <p:nvPr/>
        </p:nvSpPr>
        <p:spPr>
          <a:xfrm>
            <a:off x="1803433" y="2464363"/>
            <a:ext cx="184935" cy="184935"/>
          </a:xfrm>
          <a:prstGeom prst="ellipse">
            <a:avLst/>
          </a:prstGeom>
          <a:solidFill>
            <a:schemeClr val="tx1">
              <a:alpha val="2000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cxnSp>
        <p:nvCxnSpPr>
          <p:cNvPr id="85" name="Straight Arrow Connector 84"/>
          <p:cNvCxnSpPr>
            <a:endCxn id="5" idx="1"/>
          </p:cNvCxnSpPr>
          <p:nvPr/>
        </p:nvCxnSpPr>
        <p:spPr>
          <a:xfrm>
            <a:off x="1988368" y="2600296"/>
            <a:ext cx="1078466" cy="606573"/>
          </a:xfrm>
          <a:prstGeom prst="straightConnector1">
            <a:avLst/>
          </a:prstGeom>
          <a:ln w="28575" cmpd="sng">
            <a:solidFill>
              <a:schemeClr val="accent3">
                <a:alpha val="20000"/>
              </a:schemeClr>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126246" y="2217474"/>
            <a:ext cx="959123" cy="523220"/>
          </a:xfrm>
          <a:prstGeom prst="rect">
            <a:avLst/>
          </a:prstGeom>
          <a:noFill/>
        </p:spPr>
        <p:txBody>
          <a:bodyPr wrap="square" rtlCol="0">
            <a:spAutoFit/>
          </a:bodyPr>
          <a:lstStyle/>
          <a:p>
            <a:r>
              <a:rPr lang="en-US" sz="1400" dirty="0" smtClean="0">
                <a:solidFill>
                  <a:schemeClr val="tx1">
                    <a:alpha val="20000"/>
                  </a:schemeClr>
                </a:solidFill>
                <a:latin typeface="Segoe UI Light" charset="0"/>
              </a:rPr>
              <a:t>Current thread</a:t>
            </a:r>
            <a:endParaRPr lang="en-US" sz="1400" dirty="0">
              <a:solidFill>
                <a:schemeClr val="tx1">
                  <a:alpha val="20000"/>
                </a:schemeClr>
              </a:solidFill>
              <a:latin typeface="Segoe UI Light" charset="0"/>
            </a:endParaRPr>
          </a:p>
        </p:txBody>
      </p:sp>
      <p:sp>
        <p:nvSpPr>
          <p:cNvPr id="5" name="Rounded Rectangle 4"/>
          <p:cNvSpPr/>
          <p:nvPr/>
        </p:nvSpPr>
        <p:spPr>
          <a:xfrm>
            <a:off x="3066834" y="3001386"/>
            <a:ext cx="590766" cy="410966"/>
          </a:xfrm>
          <a:prstGeom prst="roundRect">
            <a:avLst/>
          </a:prstGeom>
          <a:solidFill>
            <a:srgbClr val="D2570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2570F">
                  <a:alpha val="20000"/>
                </a:srgbClr>
              </a:solidFill>
              <a:latin typeface="Segoe UI Light" charset="0"/>
            </a:endParaRPr>
          </a:p>
        </p:txBody>
      </p:sp>
      <p:sp>
        <p:nvSpPr>
          <p:cNvPr id="40" name="TextBox 39"/>
          <p:cNvSpPr txBox="1"/>
          <p:nvPr/>
        </p:nvSpPr>
        <p:spPr>
          <a:xfrm>
            <a:off x="2449685" y="2727781"/>
            <a:ext cx="1474343" cy="276999"/>
          </a:xfrm>
          <a:prstGeom prst="rect">
            <a:avLst/>
          </a:prstGeom>
          <a:noFill/>
        </p:spPr>
        <p:txBody>
          <a:bodyPr wrap="square" rtlCol="0">
            <a:spAutoFit/>
          </a:bodyPr>
          <a:lstStyle/>
          <a:p>
            <a:pPr algn="ctr"/>
            <a:r>
              <a:rPr lang="pl-PL" sz="1200" dirty="0" smtClean="0">
                <a:solidFill>
                  <a:srgbClr val="2B8FAF"/>
                </a:solidFill>
                <a:latin typeface="Consolas" charset="0"/>
              </a:rPr>
              <a:t>A</a:t>
            </a:r>
            <a:endParaRPr lang="en-US" sz="1200" dirty="0" smtClean="0">
              <a:latin typeface="Segoe UI Light"/>
              <a:cs typeface="Segoe UI Light"/>
            </a:endParaRPr>
          </a:p>
        </p:txBody>
      </p:sp>
      <p:grpSp>
        <p:nvGrpSpPr>
          <p:cNvPr id="14" name="Group 13"/>
          <p:cNvGrpSpPr/>
          <p:nvPr/>
        </p:nvGrpSpPr>
        <p:grpSpPr>
          <a:xfrm>
            <a:off x="4595094" y="2189330"/>
            <a:ext cx="2122435" cy="2431204"/>
            <a:chOff x="4595094" y="2189330"/>
            <a:chExt cx="2122435" cy="2431204"/>
          </a:xfrm>
        </p:grpSpPr>
        <p:sp>
          <p:nvSpPr>
            <p:cNvPr id="46" name="Rounded Rectangle 45"/>
            <p:cNvSpPr/>
            <p:nvPr/>
          </p:nvSpPr>
          <p:spPr>
            <a:xfrm>
              <a:off x="5105086" y="2189330"/>
              <a:ext cx="410966" cy="410966"/>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47" name="Oval 46"/>
            <p:cNvSpPr/>
            <p:nvPr/>
          </p:nvSpPr>
          <p:spPr>
            <a:xfrm>
              <a:off x="5222702" y="2286026"/>
              <a:ext cx="184935" cy="18493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43" name="TextBox 42"/>
            <p:cNvSpPr txBox="1"/>
            <p:nvPr/>
          </p:nvSpPr>
          <p:spPr>
            <a:xfrm>
              <a:off x="5421276" y="2256313"/>
              <a:ext cx="356898" cy="276999"/>
            </a:xfrm>
            <a:prstGeom prst="rect">
              <a:avLst/>
            </a:prstGeom>
            <a:noFill/>
          </p:spPr>
          <p:txBody>
            <a:bodyPr wrap="square" rtlCol="0">
              <a:spAutoFit/>
            </a:bodyPr>
            <a:lstStyle/>
            <a:p>
              <a:pPr algn="ctr"/>
              <a:r>
                <a:rPr lang="pl-PL" sz="1200" dirty="0" smtClean="0">
                  <a:solidFill>
                    <a:srgbClr val="2B8FAF"/>
                  </a:solidFill>
                  <a:latin typeface="Consolas" charset="0"/>
                </a:rPr>
                <a:t>G</a:t>
              </a:r>
              <a:endParaRPr lang="en-US" sz="1200" dirty="0" smtClean="0">
                <a:latin typeface="Segoe UI Light"/>
                <a:cs typeface="Segoe UI Light"/>
              </a:endParaRPr>
            </a:p>
          </p:txBody>
        </p:sp>
        <p:sp>
          <p:nvSpPr>
            <p:cNvPr id="49" name="TextBox 48"/>
            <p:cNvSpPr txBox="1"/>
            <p:nvPr/>
          </p:nvSpPr>
          <p:spPr>
            <a:xfrm>
              <a:off x="4730760" y="4343535"/>
              <a:ext cx="319283" cy="276999"/>
            </a:xfrm>
            <a:prstGeom prst="rect">
              <a:avLst/>
            </a:prstGeom>
            <a:noFill/>
          </p:spPr>
          <p:txBody>
            <a:bodyPr wrap="square" rtlCol="0">
              <a:spAutoFit/>
            </a:bodyPr>
            <a:lstStyle/>
            <a:p>
              <a:pPr algn="ctr"/>
              <a:r>
                <a:rPr lang="pl-PL" sz="1200" smtClean="0">
                  <a:solidFill>
                    <a:srgbClr val="2B8FAF"/>
                  </a:solidFill>
                  <a:latin typeface="Consolas" charset="0"/>
                </a:rPr>
                <a:t>B</a:t>
              </a:r>
              <a:endParaRPr lang="en-US" sz="1200" dirty="0" smtClean="0">
                <a:latin typeface="Segoe UI Light"/>
                <a:cs typeface="Segoe UI Light"/>
              </a:endParaRPr>
            </a:p>
          </p:txBody>
        </p:sp>
        <p:grpSp>
          <p:nvGrpSpPr>
            <p:cNvPr id="56" name="Group 55"/>
            <p:cNvGrpSpPr/>
            <p:nvPr/>
          </p:nvGrpSpPr>
          <p:grpSpPr>
            <a:xfrm>
              <a:off x="4595094" y="2470961"/>
              <a:ext cx="2122435" cy="2149573"/>
              <a:chOff x="4595094" y="2470961"/>
              <a:chExt cx="2122435" cy="2149573"/>
            </a:xfrm>
          </p:grpSpPr>
          <p:grpSp>
            <p:nvGrpSpPr>
              <p:cNvPr id="37" name="Group 36"/>
              <p:cNvGrpSpPr/>
              <p:nvPr/>
            </p:nvGrpSpPr>
            <p:grpSpPr>
              <a:xfrm>
                <a:off x="4595094" y="3912074"/>
                <a:ext cx="590766" cy="410966"/>
                <a:chOff x="4871661" y="3788784"/>
                <a:chExt cx="590766" cy="410966"/>
              </a:xfrm>
            </p:grpSpPr>
            <p:sp>
              <p:nvSpPr>
                <p:cNvPr id="20" name="Rounded Rectangle 19"/>
                <p:cNvSpPr/>
                <p:nvPr/>
              </p:nvSpPr>
              <p:spPr>
                <a:xfrm>
                  <a:off x="4871661" y="3788784"/>
                  <a:ext cx="590766" cy="41096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21" name="Oval 20"/>
                <p:cNvSpPr/>
                <p:nvPr/>
              </p:nvSpPr>
              <p:spPr>
                <a:xfrm>
                  <a:off x="4953853" y="3901800"/>
                  <a:ext cx="184935" cy="18493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22" name="Oval 21"/>
                <p:cNvSpPr/>
                <p:nvPr/>
              </p:nvSpPr>
              <p:spPr>
                <a:xfrm>
                  <a:off x="5192729" y="3903132"/>
                  <a:ext cx="184935" cy="18493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cxnSp>
            <p:nvCxnSpPr>
              <p:cNvPr id="38" name="Straight Arrow Connector 37"/>
              <p:cNvCxnSpPr>
                <a:endCxn id="47" idx="4"/>
              </p:cNvCxnSpPr>
              <p:nvPr/>
            </p:nvCxnSpPr>
            <p:spPr>
              <a:xfrm flipV="1">
                <a:off x="4803761" y="2470961"/>
                <a:ext cx="511409" cy="1554129"/>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5916598" y="3001386"/>
                <a:ext cx="410966" cy="410966"/>
                <a:chOff x="3657600" y="1715784"/>
                <a:chExt cx="410966" cy="410966"/>
              </a:xfrm>
            </p:grpSpPr>
            <p:sp>
              <p:nvSpPr>
                <p:cNvPr id="62" name="Rounded Rectangle 61"/>
                <p:cNvSpPr/>
                <p:nvPr/>
              </p:nvSpPr>
              <p:spPr>
                <a:xfrm>
                  <a:off x="3657600" y="1715784"/>
                  <a:ext cx="410966" cy="410966"/>
                </a:xfrm>
                <a:prstGeom prst="round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63" name="Oval 62"/>
                <p:cNvSpPr/>
                <p:nvPr/>
              </p:nvSpPr>
              <p:spPr>
                <a:xfrm>
                  <a:off x="3770614" y="1828800"/>
                  <a:ext cx="184935" cy="18493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cxnSp>
            <p:nvCxnSpPr>
              <p:cNvPr id="68" name="Straight Arrow Connector 67"/>
              <p:cNvCxnSpPr>
                <a:stCxn id="63" idx="3"/>
              </p:cNvCxnSpPr>
              <p:nvPr/>
            </p:nvCxnSpPr>
            <p:spPr>
              <a:xfrm flipH="1">
                <a:off x="5151196" y="3272254"/>
                <a:ext cx="905499" cy="666903"/>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50" name="Rounded Rectangle 49"/>
              <p:cNvSpPr/>
              <p:nvPr/>
            </p:nvSpPr>
            <p:spPr>
              <a:xfrm>
                <a:off x="6306563" y="3914053"/>
                <a:ext cx="410966" cy="41096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52" name="TextBox 51"/>
              <p:cNvSpPr txBox="1"/>
              <p:nvPr/>
            </p:nvSpPr>
            <p:spPr>
              <a:xfrm>
                <a:off x="6365083" y="4343535"/>
                <a:ext cx="293926" cy="276999"/>
              </a:xfrm>
              <a:prstGeom prst="rect">
                <a:avLst/>
              </a:prstGeom>
              <a:noFill/>
            </p:spPr>
            <p:txBody>
              <a:bodyPr wrap="square" rtlCol="0">
                <a:spAutoFit/>
              </a:bodyPr>
              <a:lstStyle/>
              <a:p>
                <a:pPr algn="ctr"/>
                <a:r>
                  <a:rPr lang="pl-PL" sz="1200" dirty="0" smtClean="0">
                    <a:solidFill>
                      <a:srgbClr val="2A8FAF"/>
                    </a:solidFill>
                    <a:latin typeface="Consolas" charset="0"/>
                  </a:rPr>
                  <a:t>E</a:t>
                </a:r>
                <a:endParaRPr lang="en-US" sz="1200" dirty="0" smtClean="0">
                  <a:solidFill>
                    <a:srgbClr val="2A8FAF"/>
                  </a:solidFill>
                  <a:latin typeface="Segoe UI Light"/>
                  <a:cs typeface="Segoe UI Light"/>
                </a:endParaRPr>
              </a:p>
            </p:txBody>
          </p:sp>
          <p:cxnSp>
            <p:nvCxnSpPr>
              <p:cNvPr id="53" name="Straight Arrow Connector 52"/>
              <p:cNvCxnSpPr>
                <a:stCxn id="22" idx="6"/>
                <a:endCxn id="50" idx="1"/>
              </p:cNvCxnSpPr>
              <p:nvPr/>
            </p:nvCxnSpPr>
            <p:spPr>
              <a:xfrm>
                <a:off x="5101097" y="4118890"/>
                <a:ext cx="1205466" cy="646"/>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6327561" y="3053229"/>
                <a:ext cx="312601" cy="276999"/>
              </a:xfrm>
              <a:prstGeom prst="rect">
                <a:avLst/>
              </a:prstGeom>
            </p:spPr>
            <p:txBody>
              <a:bodyPr wrap="square">
                <a:spAutoFit/>
              </a:bodyPr>
              <a:lstStyle/>
              <a:p>
                <a:r>
                  <a:rPr lang="pl-PL" sz="1200" dirty="0" smtClean="0">
                    <a:solidFill>
                      <a:srgbClr val="2B8FAF"/>
                    </a:solidFill>
                    <a:latin typeface="Consolas" charset="0"/>
                  </a:rPr>
                  <a:t>D</a:t>
                </a:r>
                <a:endParaRPr lang="en-US" sz="1200" dirty="0">
                  <a:latin typeface="Segoe UI Light" charset="0"/>
                </a:endParaRPr>
              </a:p>
            </p:txBody>
          </p:sp>
        </p:grpSp>
      </p:grpSp>
      <p:sp>
        <p:nvSpPr>
          <p:cNvPr id="42" name="TextBox 41"/>
          <p:cNvSpPr txBox="1"/>
          <p:nvPr/>
        </p:nvSpPr>
        <p:spPr>
          <a:xfrm>
            <a:off x="3874027" y="1914354"/>
            <a:ext cx="382485" cy="276999"/>
          </a:xfrm>
          <a:prstGeom prst="rect">
            <a:avLst/>
          </a:prstGeom>
          <a:noFill/>
        </p:spPr>
        <p:txBody>
          <a:bodyPr wrap="square" rtlCol="0">
            <a:spAutoFit/>
          </a:bodyPr>
          <a:lstStyle/>
          <a:p>
            <a:pPr algn="ctr"/>
            <a:r>
              <a:rPr lang="pl-PL" sz="1200" dirty="0" smtClean="0">
                <a:solidFill>
                  <a:srgbClr val="2B8FAF"/>
                </a:solidFill>
                <a:latin typeface="Consolas" charset="0"/>
              </a:rPr>
              <a:t>C</a:t>
            </a:r>
            <a:endParaRPr lang="en-US" sz="1200" dirty="0" smtClean="0">
              <a:latin typeface="Segoe UI Light"/>
              <a:cs typeface="Segoe UI Light"/>
            </a:endParaRPr>
          </a:p>
        </p:txBody>
      </p:sp>
      <p:sp>
        <p:nvSpPr>
          <p:cNvPr id="24" name="Rounded Rectangle 23"/>
          <p:cNvSpPr/>
          <p:nvPr/>
        </p:nvSpPr>
        <p:spPr>
          <a:xfrm>
            <a:off x="3868218" y="2189330"/>
            <a:ext cx="410966" cy="410966"/>
          </a:xfrm>
          <a:prstGeom prst="roundRect">
            <a:avLst/>
          </a:prstGeom>
          <a:solidFill>
            <a:srgbClr val="D2570F">
              <a:alpha val="20000"/>
            </a:srgbClr>
          </a:solidFill>
          <a:ln>
            <a:solidFill>
              <a:schemeClr val="accent3">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2570F">
                  <a:alpha val="20000"/>
                </a:srgbClr>
              </a:solidFill>
              <a:latin typeface="Segoe UI Light" charset="0"/>
            </a:endParaRPr>
          </a:p>
        </p:txBody>
      </p:sp>
      <p:sp>
        <p:nvSpPr>
          <p:cNvPr id="7" name="Oval 6"/>
          <p:cNvSpPr/>
          <p:nvPr/>
        </p:nvSpPr>
        <p:spPr>
          <a:xfrm>
            <a:off x="3149026" y="3114402"/>
            <a:ext cx="184935" cy="184935"/>
          </a:xfrm>
          <a:prstGeom prst="ellipse">
            <a:avLst/>
          </a:prstGeom>
          <a:solidFill>
            <a:srgbClr val="D2570F">
              <a:alpha val="20000"/>
            </a:srgbClr>
          </a:solidFill>
          <a:ln>
            <a:solidFill>
              <a:schemeClr val="accent3">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2570F">
                  <a:alpha val="20000"/>
                </a:srgbClr>
              </a:solidFill>
              <a:latin typeface="Segoe UI Light" charset="0"/>
            </a:endParaRPr>
          </a:p>
        </p:txBody>
      </p:sp>
      <p:cxnSp>
        <p:nvCxnSpPr>
          <p:cNvPr id="27" name="Straight Arrow Connector 26"/>
          <p:cNvCxnSpPr>
            <a:stCxn id="7" idx="7"/>
          </p:cNvCxnSpPr>
          <p:nvPr/>
        </p:nvCxnSpPr>
        <p:spPr>
          <a:xfrm flipV="1">
            <a:off x="3306878" y="2543788"/>
            <a:ext cx="587022" cy="597697"/>
          </a:xfrm>
          <a:prstGeom prst="straightConnector1">
            <a:avLst/>
          </a:prstGeom>
          <a:ln w="28575" cmpd="sng">
            <a:solidFill>
              <a:schemeClr val="accent3">
                <a:alpha val="20000"/>
              </a:schemeClr>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a:xfrm>
            <a:off x="3715033" y="4134787"/>
            <a:ext cx="410966" cy="410966"/>
          </a:xfrm>
          <a:prstGeom prst="roundRect">
            <a:avLst/>
          </a:prstGeom>
          <a:solidFill>
            <a:srgbClr val="D2570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2570F">
                  <a:alpha val="20000"/>
                </a:srgbClr>
              </a:solidFill>
              <a:latin typeface="Segoe UI Light" charset="0"/>
            </a:endParaRPr>
          </a:p>
        </p:txBody>
      </p:sp>
      <p:sp>
        <p:nvSpPr>
          <p:cNvPr id="44" name="TextBox 43"/>
          <p:cNvSpPr txBox="1"/>
          <p:nvPr/>
        </p:nvSpPr>
        <p:spPr>
          <a:xfrm>
            <a:off x="3731080" y="4545753"/>
            <a:ext cx="374557" cy="276999"/>
          </a:xfrm>
          <a:prstGeom prst="rect">
            <a:avLst/>
          </a:prstGeom>
          <a:noFill/>
        </p:spPr>
        <p:txBody>
          <a:bodyPr wrap="square" rtlCol="0">
            <a:spAutoFit/>
          </a:bodyPr>
          <a:lstStyle/>
          <a:p>
            <a:pPr algn="ctr"/>
            <a:r>
              <a:rPr lang="pl-PL" sz="1200" dirty="0" smtClean="0">
                <a:solidFill>
                  <a:srgbClr val="2A8FAF"/>
                </a:solidFill>
                <a:latin typeface="Consolas" charset="0"/>
              </a:rPr>
              <a:t>F</a:t>
            </a:r>
            <a:endParaRPr lang="en-US" sz="1200" dirty="0" smtClean="0">
              <a:solidFill>
                <a:srgbClr val="2A8FAF"/>
              </a:solidFill>
              <a:latin typeface="Segoe UI Light"/>
              <a:cs typeface="Segoe UI Light"/>
            </a:endParaRPr>
          </a:p>
        </p:txBody>
      </p:sp>
      <p:sp>
        <p:nvSpPr>
          <p:cNvPr id="16" name="Oval 15"/>
          <p:cNvSpPr/>
          <p:nvPr/>
        </p:nvSpPr>
        <p:spPr>
          <a:xfrm>
            <a:off x="3387902" y="3115734"/>
            <a:ext cx="184935" cy="184935"/>
          </a:xfrm>
          <a:prstGeom prst="ellipse">
            <a:avLst/>
          </a:prstGeom>
          <a:solidFill>
            <a:srgbClr val="D2570F">
              <a:alpha val="20000"/>
            </a:srgbClr>
          </a:solidFill>
          <a:ln>
            <a:solidFill>
              <a:schemeClr val="accent3">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2570F">
                  <a:alpha val="20000"/>
                </a:srgbClr>
              </a:solidFill>
              <a:latin typeface="Segoe UI Light" charset="0"/>
            </a:endParaRPr>
          </a:p>
        </p:txBody>
      </p:sp>
      <p:cxnSp>
        <p:nvCxnSpPr>
          <p:cNvPr id="30" name="Straight Arrow Connector 29"/>
          <p:cNvCxnSpPr>
            <a:stCxn id="16" idx="4"/>
          </p:cNvCxnSpPr>
          <p:nvPr/>
        </p:nvCxnSpPr>
        <p:spPr>
          <a:xfrm>
            <a:off x="3480370" y="3300669"/>
            <a:ext cx="250710" cy="834118"/>
          </a:xfrm>
          <a:prstGeom prst="straightConnector1">
            <a:avLst/>
          </a:prstGeom>
          <a:ln w="28575" cmpd="sng">
            <a:solidFill>
              <a:schemeClr val="accent3">
                <a:alpha val="20000"/>
              </a:schemeClr>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7" idx="3"/>
          </p:cNvCxnSpPr>
          <p:nvPr/>
        </p:nvCxnSpPr>
        <p:spPr>
          <a:xfrm flipH="1">
            <a:off x="4095490" y="2443878"/>
            <a:ext cx="1154295" cy="1690909"/>
          </a:xfrm>
          <a:prstGeom prst="straightConnector1">
            <a:avLst/>
          </a:prstGeom>
          <a:ln w="28575" cmpd="sng">
            <a:solidFill>
              <a:schemeClr val="accent3"/>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4109229" y="1963031"/>
            <a:ext cx="3148324" cy="2618445"/>
            <a:chOff x="3624732" y="2036156"/>
            <a:chExt cx="3148324" cy="2618445"/>
          </a:xfrm>
        </p:grpSpPr>
        <p:sp>
          <p:nvSpPr>
            <p:cNvPr id="69" name="Rectangle 68"/>
            <p:cNvSpPr/>
            <p:nvPr/>
          </p:nvSpPr>
          <p:spPr>
            <a:xfrm>
              <a:off x="3820005" y="2036156"/>
              <a:ext cx="2953051" cy="261844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sp>
          <p:nvSpPr>
            <p:cNvPr id="54" name="Rectangle 53"/>
            <p:cNvSpPr/>
            <p:nvPr/>
          </p:nvSpPr>
          <p:spPr>
            <a:xfrm>
              <a:off x="3624732" y="3851283"/>
              <a:ext cx="191760" cy="35916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Light" charset="0"/>
              </a:endParaRPr>
            </a:p>
          </p:txBody>
        </p:sp>
      </p:grpSp>
      <p:sp>
        <p:nvSpPr>
          <p:cNvPr id="72" name="Line Callout 1 (Accent Bar) 71"/>
          <p:cNvSpPr/>
          <p:nvPr/>
        </p:nvSpPr>
        <p:spPr>
          <a:xfrm>
            <a:off x="7129376" y="3114402"/>
            <a:ext cx="1797478" cy="1296635"/>
          </a:xfrm>
          <a:prstGeom prst="accentCallout1">
            <a:avLst>
              <a:gd name="adj1" fmla="val 18750"/>
              <a:gd name="adj2" fmla="val -8333"/>
              <a:gd name="adj3" fmla="val 12855"/>
              <a:gd name="adj4" fmla="val -37544"/>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alpha val="20000"/>
                  </a:schemeClr>
                </a:solidFill>
                <a:latin typeface="Segoe UI Light" charset="0"/>
              </a:rPr>
              <a:t>Objects left untouched are not reachable and thrown away (collected)</a:t>
            </a:r>
            <a:endParaRPr lang="en-US" dirty="0">
              <a:solidFill>
                <a:schemeClr val="tx1">
                  <a:alpha val="20000"/>
                </a:schemeClr>
              </a:solidFill>
              <a:latin typeface="Segoe UI Light" charset="0"/>
            </a:endParaRPr>
          </a:p>
        </p:txBody>
      </p:sp>
      <p:sp>
        <p:nvSpPr>
          <p:cNvPr id="71" name="Oval 70"/>
          <p:cNvSpPr/>
          <p:nvPr/>
        </p:nvSpPr>
        <p:spPr>
          <a:xfrm>
            <a:off x="3828048" y="4246105"/>
            <a:ext cx="184935" cy="184935"/>
          </a:xfrm>
          <a:prstGeom prst="ellipse">
            <a:avLst/>
          </a:prstGeom>
          <a:solidFill>
            <a:srgbClr val="D2570F">
              <a:alpha val="20000"/>
            </a:srgbClr>
          </a:solidFill>
          <a:ln>
            <a:solidFill>
              <a:schemeClr val="accent3">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2570F">
                  <a:alpha val="20000"/>
                </a:srgbClr>
              </a:solidFill>
              <a:latin typeface="Segoe UI Light" charset="0"/>
            </a:endParaRPr>
          </a:p>
        </p:txBody>
      </p:sp>
      <p:cxnSp>
        <p:nvCxnSpPr>
          <p:cNvPr id="45" name="Straight Arrow Connector 44"/>
          <p:cNvCxnSpPr>
            <a:stCxn id="71" idx="0"/>
            <a:endCxn id="24" idx="2"/>
          </p:cNvCxnSpPr>
          <p:nvPr/>
        </p:nvCxnSpPr>
        <p:spPr>
          <a:xfrm flipV="1">
            <a:off x="3920516" y="2600296"/>
            <a:ext cx="153185" cy="1645809"/>
          </a:xfrm>
          <a:prstGeom prst="straightConnector1">
            <a:avLst/>
          </a:prstGeom>
          <a:ln w="28575" cmpd="sng">
            <a:solidFill>
              <a:schemeClr val="accent3">
                <a:alpha val="20000"/>
              </a:schemeClr>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64" name="Multiply 63"/>
          <p:cNvSpPr/>
          <p:nvPr/>
        </p:nvSpPr>
        <p:spPr>
          <a:xfrm>
            <a:off x="3898073" y="3248025"/>
            <a:ext cx="198195" cy="198195"/>
          </a:xfrm>
          <a:prstGeom prst="mathMultiply">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D2570F">
                  <a:alpha val="20000"/>
                </a:srgbClr>
              </a:solidFill>
              <a:latin typeface="Segoe UI Light" charset="0"/>
            </a:endParaRPr>
          </a:p>
        </p:txBody>
      </p:sp>
      <p:sp>
        <p:nvSpPr>
          <p:cNvPr id="6" name="Rectangle 5"/>
          <p:cNvSpPr/>
          <p:nvPr/>
        </p:nvSpPr>
        <p:spPr>
          <a:xfrm>
            <a:off x="0" y="0"/>
            <a:ext cx="9144000" cy="5069840"/>
          </a:xfrm>
          <a:prstGeom prst="rect">
            <a:avLst/>
          </a:prstGeom>
          <a:solidFill>
            <a:srgbClr val="F7978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3094" y="1736497"/>
            <a:ext cx="9144000" cy="1200329"/>
          </a:xfrm>
          <a:prstGeom prst="rect">
            <a:avLst/>
          </a:prstGeom>
          <a:noFill/>
        </p:spPr>
        <p:txBody>
          <a:bodyPr wrap="square" rtlCol="0">
            <a:spAutoFit/>
          </a:bodyPr>
          <a:lstStyle/>
          <a:p>
            <a:pPr algn="ctr"/>
            <a:r>
              <a:rPr lang="en-US" sz="3600" b="1" dirty="0" smtClean="0">
                <a:solidFill>
                  <a:schemeClr val="tx1">
                    <a:lumMod val="65000"/>
                    <a:lumOff val="35000"/>
                  </a:schemeClr>
                </a:solidFill>
                <a:latin typeface="Segoe UI Light"/>
                <a:cs typeface="Segoe UI Light"/>
              </a:rPr>
              <a:t>Where else could ”Mark &amp; Sweep” be used? </a:t>
            </a:r>
          </a:p>
          <a:p>
            <a:pPr algn="ctr"/>
            <a:r>
              <a:rPr lang="en-US" sz="3600" dirty="0" smtClean="0">
                <a:solidFill>
                  <a:schemeClr val="tx1">
                    <a:lumMod val="65000"/>
                    <a:lumOff val="35000"/>
                  </a:schemeClr>
                </a:solidFill>
                <a:latin typeface="Segoe UI Light"/>
                <a:cs typeface="Segoe UI Light"/>
              </a:rPr>
              <a:t>(Hint: think build process)</a:t>
            </a:r>
          </a:p>
        </p:txBody>
      </p:sp>
    </p:spTree>
    <p:extLst>
      <p:ext uri="{BB962C8B-B14F-4D97-AF65-F5344CB8AC3E}">
        <p14:creationId xmlns:p14="http://schemas.microsoft.com/office/powerpoint/2010/main" val="124849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Space is allocated for new object (H) and free space pointer is moved</a:t>
            </a:r>
            <a:endParaRPr lang="en-US" dirty="0"/>
          </a:p>
        </p:txBody>
      </p:sp>
      <p:sp>
        <p:nvSpPr>
          <p:cNvPr id="3" name="Title 2"/>
          <p:cNvSpPr>
            <a:spLocks noGrp="1"/>
          </p:cNvSpPr>
          <p:nvPr>
            <p:ph type="title"/>
          </p:nvPr>
        </p:nvSpPr>
        <p:spPr/>
        <p:txBody>
          <a:bodyPr/>
          <a:lstStyle/>
          <a:p>
            <a:r>
              <a:rPr lang="en-US" dirty="0" smtClean="0"/>
              <a:t>GC </a:t>
            </a:r>
            <a:r>
              <a:rPr lang="en-US" dirty="0"/>
              <a:t>process</a:t>
            </a:r>
          </a:p>
        </p:txBody>
      </p:sp>
      <p:sp>
        <p:nvSpPr>
          <p:cNvPr id="4" name="Rectangle 3"/>
          <p:cNvSpPr/>
          <p:nvPr/>
        </p:nvSpPr>
        <p:spPr>
          <a:xfrm>
            <a:off x="4738566" y="2481943"/>
            <a:ext cx="3229776" cy="617517"/>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solidFill>
                  <a:schemeClr val="tx1"/>
                </a:solidFill>
                <a:latin typeface="Segoe UI Light" charset="0"/>
              </a:rPr>
              <a:t>"Empty" </a:t>
            </a:r>
            <a:r>
              <a:rPr lang="en-US" dirty="0">
                <a:solidFill>
                  <a:schemeClr val="tx1"/>
                </a:solidFill>
                <a:latin typeface="Segoe UI Light" charset="0"/>
              </a:rPr>
              <a:t>free </a:t>
            </a:r>
            <a:r>
              <a:rPr lang="en-US" dirty="0" smtClean="0">
                <a:solidFill>
                  <a:schemeClr val="tx1"/>
                </a:solidFill>
                <a:latin typeface="Segoe UI Light" charset="0"/>
              </a:rPr>
              <a:t>space</a:t>
            </a:r>
            <a:endParaRPr lang="en-US" dirty="0">
              <a:solidFill>
                <a:schemeClr val="tx1"/>
              </a:solidFill>
              <a:latin typeface="Segoe UI Light" charset="0"/>
            </a:endParaRPr>
          </a:p>
        </p:txBody>
      </p:sp>
      <p:sp>
        <p:nvSpPr>
          <p:cNvPr id="5" name="TextBox 4"/>
          <p:cNvSpPr txBox="1"/>
          <p:nvPr/>
        </p:nvSpPr>
        <p:spPr>
          <a:xfrm>
            <a:off x="3247899" y="2026000"/>
            <a:ext cx="2458193" cy="369332"/>
          </a:xfrm>
          <a:prstGeom prst="rect">
            <a:avLst/>
          </a:prstGeom>
          <a:noFill/>
        </p:spPr>
        <p:txBody>
          <a:bodyPr wrap="square" rtlCol="0">
            <a:spAutoFit/>
          </a:bodyPr>
          <a:lstStyle/>
          <a:p>
            <a:pPr algn="ctr"/>
            <a:r>
              <a:rPr lang="en-US" b="1" dirty="0" smtClean="0">
                <a:latin typeface="Segoe UI Light"/>
                <a:cs typeface="Segoe UI Light"/>
              </a:rPr>
              <a:t>Allocation Heap</a:t>
            </a:r>
          </a:p>
        </p:txBody>
      </p:sp>
      <p:sp>
        <p:nvSpPr>
          <p:cNvPr id="6" name="TextBox 5"/>
          <p:cNvSpPr txBox="1"/>
          <p:nvPr/>
        </p:nvSpPr>
        <p:spPr>
          <a:xfrm>
            <a:off x="3499677" y="3546035"/>
            <a:ext cx="2755076" cy="646331"/>
          </a:xfrm>
          <a:prstGeom prst="rect">
            <a:avLst/>
          </a:prstGeom>
          <a:noFill/>
        </p:spPr>
        <p:txBody>
          <a:bodyPr wrap="square" rtlCol="0">
            <a:spAutoFit/>
          </a:bodyPr>
          <a:lstStyle/>
          <a:p>
            <a:pPr algn="ctr"/>
            <a:r>
              <a:rPr lang="en-US" dirty="0" smtClean="0">
                <a:latin typeface="Segoe UI Light"/>
                <a:cs typeface="Segoe UI Light"/>
              </a:rPr>
              <a:t>New allocation location (pointer to free space)</a:t>
            </a:r>
          </a:p>
        </p:txBody>
      </p:sp>
      <p:cxnSp>
        <p:nvCxnSpPr>
          <p:cNvPr id="8" name="Straight Arrow Connector 7"/>
          <p:cNvCxnSpPr/>
          <p:nvPr/>
        </p:nvCxnSpPr>
        <p:spPr>
          <a:xfrm flipV="1">
            <a:off x="4738565" y="3099452"/>
            <a:ext cx="0" cy="44658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985651" y="2481943"/>
            <a:ext cx="1021278" cy="6175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A</a:t>
            </a:r>
            <a:endParaRPr lang="en-US" dirty="0">
              <a:latin typeface="Segoe UI Light" charset="0"/>
            </a:endParaRPr>
          </a:p>
        </p:txBody>
      </p:sp>
      <p:sp>
        <p:nvSpPr>
          <p:cNvPr id="11" name="Rectangle 10"/>
          <p:cNvSpPr/>
          <p:nvPr/>
        </p:nvSpPr>
        <p:spPr>
          <a:xfrm>
            <a:off x="2006929" y="2481939"/>
            <a:ext cx="1021278" cy="617517"/>
          </a:xfrm>
          <a:prstGeom prst="rect">
            <a:avLst/>
          </a:prstGeom>
          <a:solidFill>
            <a:srgbClr val="A241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C</a:t>
            </a:r>
            <a:endParaRPr lang="en-US" dirty="0">
              <a:latin typeface="Segoe UI Light" charset="0"/>
            </a:endParaRPr>
          </a:p>
        </p:txBody>
      </p:sp>
      <p:sp>
        <p:nvSpPr>
          <p:cNvPr id="14" name="Rectangle 13"/>
          <p:cNvSpPr/>
          <p:nvPr/>
        </p:nvSpPr>
        <p:spPr>
          <a:xfrm>
            <a:off x="3028207" y="2481939"/>
            <a:ext cx="635329" cy="617517"/>
          </a:xfrm>
          <a:prstGeom prst="rect">
            <a:avLst/>
          </a:prstGeom>
          <a:solidFill>
            <a:srgbClr val="FF8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Segoe UI Light" charset="0"/>
              </a:rPr>
              <a:t>F</a:t>
            </a:r>
            <a:endParaRPr lang="en-US" dirty="0">
              <a:latin typeface="Segoe UI Light" charset="0"/>
            </a:endParaRPr>
          </a:p>
        </p:txBody>
      </p:sp>
      <p:sp>
        <p:nvSpPr>
          <p:cNvPr id="17" name="Rectangle 16"/>
          <p:cNvSpPr/>
          <p:nvPr/>
        </p:nvSpPr>
        <p:spPr>
          <a:xfrm>
            <a:off x="3663536" y="2480967"/>
            <a:ext cx="1075029" cy="617517"/>
          </a:xfrm>
          <a:prstGeom prst="rect">
            <a:avLst/>
          </a:prstGeom>
          <a:solidFill>
            <a:schemeClr val="bg1">
              <a:lumMod val="85000"/>
            </a:schemeClr>
          </a:solidFill>
          <a:ln>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Light" charset="0"/>
              </a:rPr>
              <a:t>H</a:t>
            </a:r>
            <a:endParaRPr lang="en-US" dirty="0">
              <a:solidFill>
                <a:schemeClr val="tx1"/>
              </a:solidFill>
              <a:latin typeface="Segoe UI Light" charset="0"/>
            </a:endParaRPr>
          </a:p>
        </p:txBody>
      </p:sp>
      <p:sp>
        <p:nvSpPr>
          <p:cNvPr id="12" name="TextBox 11"/>
          <p:cNvSpPr txBox="1"/>
          <p:nvPr/>
        </p:nvSpPr>
        <p:spPr>
          <a:xfrm>
            <a:off x="457200" y="3546035"/>
            <a:ext cx="2755076" cy="923330"/>
          </a:xfrm>
          <a:prstGeom prst="rect">
            <a:avLst/>
          </a:prstGeom>
          <a:noFill/>
        </p:spPr>
        <p:txBody>
          <a:bodyPr wrap="square" rtlCol="0">
            <a:spAutoFit/>
          </a:bodyPr>
          <a:lstStyle/>
          <a:p>
            <a:pPr algn="ctr"/>
            <a:r>
              <a:rPr lang="en-US" dirty="0" smtClean="0">
                <a:latin typeface="Segoe UI Light"/>
                <a:cs typeface="Segoe UI Light"/>
              </a:rPr>
              <a:t>Remaining objects are moved to provide locality and reduce fragmentation</a:t>
            </a:r>
          </a:p>
        </p:txBody>
      </p:sp>
      <p:cxnSp>
        <p:nvCxnSpPr>
          <p:cNvPr id="13" name="Straight Arrow Connector 12"/>
          <p:cNvCxnSpPr/>
          <p:nvPr/>
        </p:nvCxnSpPr>
        <p:spPr>
          <a:xfrm flipV="1">
            <a:off x="1408685" y="3099452"/>
            <a:ext cx="0" cy="446583"/>
          </a:xfrm>
          <a:prstGeom prst="straightConnector1">
            <a:avLst/>
          </a:prstGeom>
          <a:ln w="28575" cmpd="sng">
            <a:solidFill>
              <a:schemeClr val="accent4"/>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337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Slide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cmpd="sng">
          <a:solidFill>
            <a:schemeClr val="accent4"/>
          </a:solidFill>
          <a:headEnd type="none" w="med" len="med"/>
          <a:tailEnd type="arrow"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Segoe UI Light"/>
            <a:cs typeface="Segoe UI Light"/>
          </a:defRPr>
        </a:defPPr>
      </a:lstStyle>
    </a:txDef>
  </a:objectDefaults>
  <a:extraClrSchemeLst/>
  <a:extLst>
    <a:ext uri="{05A4C25C-085E-4340-85A3-A5531E510DB2}">
      <thm15:themeFamily xmlns:thm15="http://schemas.microsoft.com/office/thememl/2012/main" name="Presentation1" id="{53DDF8EE-968C-4E35-A118-F75EA5FC3519}" vid="{A5ACE483-A6D3-47D2-8AB5-2012147F35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schemas.microsoft.com/sharepoint/v3/field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22232</TotalTime>
  <Words>12780</Words>
  <Application>Microsoft Macintosh PowerPoint</Application>
  <PresentationFormat>On-screen Show (16:9)</PresentationFormat>
  <Paragraphs>1327</Paragraphs>
  <Slides>74</Slides>
  <Notes>73</Notes>
  <HiddenSlides>11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74</vt:i4>
      </vt:variant>
    </vt:vector>
  </HeadingPairs>
  <TitlesOfParts>
    <vt:vector size="84" baseType="lpstr">
      <vt:lpstr>Calibri</vt:lpstr>
      <vt:lpstr>Consolas</vt:lpstr>
      <vt:lpstr>Corbel</vt:lpstr>
      <vt:lpstr>Lucida Grande</vt:lpstr>
      <vt:lpstr>Menlo-Regular</vt:lpstr>
      <vt:lpstr>ＭＳ Ｐゴシック</vt:lpstr>
      <vt:lpstr>Segoe UI Light</vt:lpstr>
      <vt:lpstr>Wingdings</vt:lpstr>
      <vt:lpstr>Arial</vt:lpstr>
      <vt:lpstr>1_SlideTemplate</vt:lpstr>
      <vt:lpstr>Xamarin Memory Management</vt:lpstr>
      <vt:lpstr>Garbage Collection</vt:lpstr>
      <vt:lpstr>GC process</vt:lpstr>
      <vt:lpstr>GC process</vt:lpstr>
      <vt:lpstr>GC process</vt:lpstr>
      <vt:lpstr>GC process</vt:lpstr>
      <vt:lpstr>GC Algorithm</vt:lpstr>
      <vt:lpstr>GC Algorithm</vt:lpstr>
      <vt:lpstr>GC process</vt:lpstr>
      <vt:lpstr>Defining memory</vt:lpstr>
      <vt:lpstr>Objects in memory</vt:lpstr>
      <vt:lpstr>Demonstration</vt:lpstr>
      <vt:lpstr>Xamarin.iOS</vt:lpstr>
      <vt:lpstr>Memory Management in iOS</vt:lpstr>
      <vt:lpstr>Peer wrapper objects</vt:lpstr>
      <vt:lpstr>Peers: retain count</vt:lpstr>
      <vt:lpstr>Peer object types</vt:lpstr>
      <vt:lpstr>What is a Framework Peer?</vt:lpstr>
      <vt:lpstr>What is a Framework Peer?</vt:lpstr>
      <vt:lpstr>Framework Peers: creation</vt:lpstr>
      <vt:lpstr>Framework Peers + GC</vt:lpstr>
      <vt:lpstr>What is a User Peer?</vt:lpstr>
      <vt:lpstr>How are user peers different?</vt:lpstr>
      <vt:lpstr>User peers + GC</vt:lpstr>
      <vt:lpstr>User peers + GC</vt:lpstr>
      <vt:lpstr>User Peer: preserving state</vt:lpstr>
      <vt:lpstr>User Peer: preserving state</vt:lpstr>
      <vt:lpstr>User Peers + reference cycles</vt:lpstr>
      <vt:lpstr>User Peers: breaking the reference</vt:lpstr>
      <vt:lpstr>User Peers: breaking the reference</vt:lpstr>
      <vt:lpstr>Demonstration</vt:lpstr>
      <vt:lpstr>Framework peers -&gt; User peers</vt:lpstr>
      <vt:lpstr>What happens?</vt:lpstr>
      <vt:lpstr>Fixing the event problem</vt:lpstr>
      <vt:lpstr>Xamarin.iOS Tips</vt:lpstr>
      <vt:lpstr>Xamarin.Android</vt:lpstr>
      <vt:lpstr>Memory Management in Android</vt:lpstr>
      <vt:lpstr>Android + Xamarin</vt:lpstr>
      <vt:lpstr>GC process [Android]</vt:lpstr>
      <vt:lpstr>GC process [Xamarin]</vt:lpstr>
      <vt:lpstr>Disadvantages to having two GCs</vt:lpstr>
      <vt:lpstr>Improving GC performance</vt:lpstr>
      <vt:lpstr>Thinking about big objects</vt:lpstr>
      <vt:lpstr>Initiating a GC</vt:lpstr>
      <vt:lpstr>GC and Android types</vt:lpstr>
      <vt:lpstr>GC and Android types</vt:lpstr>
      <vt:lpstr>Why scan for relationships?</vt:lpstr>
      <vt:lpstr>Why scan for relationships?</vt:lpstr>
      <vt:lpstr>Avoiding the peer walk</vt:lpstr>
      <vt:lpstr>Boxing</vt:lpstr>
      <vt:lpstr>Xamarin and Java VM</vt:lpstr>
      <vt:lpstr>Stay in your yard</vt:lpstr>
      <vt:lpstr>Stay in your yard</vt:lpstr>
      <vt:lpstr>GC Bridge</vt:lpstr>
      <vt:lpstr>Monitoring Bridge performance</vt:lpstr>
      <vt:lpstr>GC Bridge choices</vt:lpstr>
      <vt:lpstr>GC Bridge choices</vt:lpstr>
      <vt:lpstr>GC Bridge choices</vt:lpstr>
      <vt:lpstr>Performance difference is ~2x-10x</vt:lpstr>
      <vt:lpstr>Selecting a different GC bridge</vt:lpstr>
      <vt:lpstr>Xamarin.Android Tips</vt:lpstr>
      <vt:lpstr>~Xamarin.Forms</vt:lpstr>
      <vt:lpstr>  github.com/erdennis13/meese    ethan.dennis@microsoft.com</vt:lpstr>
      <vt:lpstr>Watch out for hidden references!</vt:lpstr>
      <vt:lpstr>Delegate references</vt:lpstr>
      <vt:lpstr>Delegate references</vt:lpstr>
      <vt:lpstr>Why is this a problem?</vt:lpstr>
      <vt:lpstr>Fixing the delegate problem</vt:lpstr>
      <vt:lpstr>Let's try another one</vt:lpstr>
      <vt:lpstr>Breaking down the problem</vt:lpstr>
      <vt:lpstr>Breaking down the problem</vt:lpstr>
      <vt:lpstr>The hidden reference</vt:lpstr>
      <vt:lpstr>Fixing the problem</vt:lpstr>
      <vt:lpstr>Fixing the problem (alternative)</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Ethan Dennis</cp:lastModifiedBy>
  <cp:revision>2108</cp:revision>
  <cp:lastPrinted>2015-10-17T18:04:51Z</cp:lastPrinted>
  <dcterms:created xsi:type="dcterms:W3CDTF">2010-04-12T23:12:02Z</dcterms:created>
  <dcterms:modified xsi:type="dcterms:W3CDTF">2016-08-25T18:43:20Z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